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1.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2.xml" ContentType="application/vnd.openxmlformats-officedocument.themeOverr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3.xml" ContentType="application/vnd.openxmlformats-officedocument.themeOverr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4.xml" ContentType="application/vnd.openxmlformats-officedocument.themeOverr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5.xml" ContentType="application/vnd.openxmlformats-officedocument.themeOverr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heme/themeOverride6.xml" ContentType="application/vnd.openxmlformats-officedocument.themeOverr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theme/themeOverride7.xml" ContentType="application/vnd.openxmlformats-officedocument.themeOverr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heme/themeOverride8.xml" ContentType="application/vnd.openxmlformats-officedocument.themeOverr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heme/themeOverride9.xml" ContentType="application/vnd.openxmlformats-officedocument.themeOverr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theme/themeOverride10.xml" ContentType="application/vnd.openxmlformats-officedocument.themeOverr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heme/themeOverride11.xml" ContentType="application/vnd.openxmlformats-officedocument.themeOverr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heme/themeOverride12.xml" ContentType="application/vnd.openxmlformats-officedocument.themeOverr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theme/themeOverride13.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6"/>
  </p:notesMasterIdLst>
  <p:sldIdLst>
    <p:sldId id="322" r:id="rId2"/>
    <p:sldId id="263" r:id="rId3"/>
    <p:sldId id="297" r:id="rId4"/>
    <p:sldId id="274" r:id="rId5"/>
    <p:sldId id="273" r:id="rId6"/>
    <p:sldId id="301" r:id="rId7"/>
    <p:sldId id="299" r:id="rId8"/>
    <p:sldId id="310" r:id="rId9"/>
    <p:sldId id="393" r:id="rId10"/>
    <p:sldId id="276" r:id="rId11"/>
    <p:sldId id="283" r:id="rId12"/>
    <p:sldId id="277" r:id="rId13"/>
    <p:sldId id="278" r:id="rId14"/>
    <p:sldId id="279" r:id="rId15"/>
    <p:sldId id="296" r:id="rId16"/>
    <p:sldId id="316" r:id="rId17"/>
    <p:sldId id="304" r:id="rId18"/>
    <p:sldId id="311" r:id="rId19"/>
    <p:sldId id="313" r:id="rId20"/>
    <p:sldId id="307" r:id="rId21"/>
    <p:sldId id="538" r:id="rId22"/>
    <p:sldId id="539" r:id="rId23"/>
    <p:sldId id="268" r:id="rId24"/>
    <p:sldId id="331" r:id="rId25"/>
    <p:sldId id="533" r:id="rId26"/>
    <p:sldId id="281" r:id="rId27"/>
    <p:sldId id="302" r:id="rId28"/>
    <p:sldId id="258" r:id="rId29"/>
    <p:sldId id="537" r:id="rId30"/>
    <p:sldId id="397" r:id="rId31"/>
    <p:sldId id="540" r:id="rId32"/>
    <p:sldId id="541" r:id="rId33"/>
    <p:sldId id="542" r:id="rId34"/>
    <p:sldId id="290" r:id="rId35"/>
    <p:sldId id="284" r:id="rId36"/>
    <p:sldId id="285" r:id="rId37"/>
    <p:sldId id="286" r:id="rId38"/>
    <p:sldId id="287" r:id="rId39"/>
    <p:sldId id="294" r:id="rId40"/>
    <p:sldId id="288" r:id="rId41"/>
    <p:sldId id="292" r:id="rId42"/>
    <p:sldId id="291" r:id="rId43"/>
    <p:sldId id="309" r:id="rId44"/>
    <p:sldId id="531" r:id="rId45"/>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7" userDrawn="1">
          <p15:clr>
            <a:srgbClr val="A4A3A4"/>
          </p15:clr>
        </p15:guide>
        <p15:guide id="2" pos="234" userDrawn="1">
          <p15:clr>
            <a:srgbClr val="A4A3A4"/>
          </p15:clr>
        </p15:guide>
        <p15:guide id="3" pos="7446"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ugo Alexander Bello Eguizabal" initials="HABE" lastIdx="1" clrIdx="0">
    <p:extLst>
      <p:ext uri="{19B8F6BF-5375-455C-9EA6-DF929625EA0E}">
        <p15:presenceInfo xmlns:p15="http://schemas.microsoft.com/office/powerpoint/2012/main" userId="S::H.BELLOEGUIZABAL@alum.up.edu.pe::be6a9acd-50eb-4973-a762-074bd91187e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75623"/>
    <a:srgbClr val="A7FFF9"/>
    <a:srgbClr val="3C4A5E"/>
    <a:srgbClr val="F9FFFD"/>
    <a:srgbClr val="F6FBFD"/>
    <a:srgbClr val="476E2E"/>
    <a:srgbClr val="8496B0"/>
    <a:srgbClr val="A19574"/>
    <a:srgbClr val="C9DD03"/>
    <a:srgbClr val="40404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118" autoAdjust="0"/>
    <p:restoredTop sz="90741" autoAdjust="0"/>
  </p:normalViewPr>
  <p:slideViewPr>
    <p:cSldViewPr snapToGrid="0" showGuides="1">
      <p:cViewPr varScale="1">
        <p:scale>
          <a:sx n="111" d="100"/>
          <a:sy n="111" d="100"/>
        </p:scale>
        <p:origin x="642" y="96"/>
      </p:cViewPr>
      <p:guideLst>
        <p:guide orient="horz" pos="2137"/>
        <p:guide pos="234"/>
        <p:guide pos="7446"/>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3" Type="http://schemas.openxmlformats.org/officeDocument/2006/relationships/oleObject" Target="file:///C:\Users\Equipo\Desktop\AURUM%20VERT%20INDUSTRIES\MODELO%20FINANCIERO\20240201%20Modelo%20Aurum%20Cianuraci&#243;n%20-%20Laboratorio%20(version%202).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oleObject" Target="file:///C:\Users\Equipo\Desktop\AURUM%20VERT%20INDUSTRIES\MODELO%20FINANCIERO\MODELO%20FINANCIERO%20NEW%20PLANT%20PONTON\20240201%20Modelo%20Aurum%20Cianuraci&#243;n%20-%20Laboratorio%20(version%20JING).xlsx" TargetMode="Externa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oleObject" Target="file:///C:\Users\Equipo\Desktop\AURUM%20VERT%20INDUSTRIES\MODELO%20FINANCIERO\MODELO%20FINANCIERO%20NEW%20PLANT%20PONTON\20240201%20Modelo%20Aurum%20Cianuraci&#243;n%20-%20Laboratorio%20(version%20JING).xlsx" TargetMode="External"/></Relationships>
</file>

<file path=ppt/charts/_rels/chart4.xml.rels><?xml version="1.0" encoding="UTF-8" standalone="yes"?>
<Relationships xmlns="http://schemas.openxmlformats.org/package/2006/relationships"><Relationship Id="rId3" Type="http://schemas.openxmlformats.org/officeDocument/2006/relationships/oleObject" Target="file:///C:\Users\Luis\Desktop\AURUM%20VERT\20240201%20Modelo%20Aurum%20Cianuraci&#243;n%20-%20Laboratorio%20(version%20JING)%20(%20vs%20LFM%20AJUSTE%20DOLAR).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oleObject" Target="file:///C:\Users\Equipo\Desktop\AURUM%20VERT%20INDUSTRIES\MODELO%20FINANCIERO\MODELO%20FINANCIERO%20NEW%20PLANT%20PONTON\20240201%20Modelo%20Aurum%20Cianuraci&#243;n%20-%20Laboratorio%20(version%20JING).xlsx" TargetMode="External"/></Relationships>
</file>

<file path=ppt/charts/_rels/chart6.xml.rels><?xml version="1.0" encoding="UTF-8" standalone="yes"?>
<Relationships xmlns="http://schemas.openxmlformats.org/package/2006/relationships"><Relationship Id="rId3" Type="http://schemas.openxmlformats.org/officeDocument/2006/relationships/oleObject" Target="file:///C:\Users\Luis\Desktop\AURUM%20VERT\20240201%20Modelo%20Aurum%20Cianuraci&#243;n%20-%20Laboratorio%20(version%20JING)%20(%20vs%20LFM%20AJUSTE%20DOLAR).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oleObject" Target="file:///C:\Users\Equipo\Desktop\AURUM%20VERT%20INDUSTRIES\MODELO%20FINANCIERO\MODELO%20FINANCIERO%20NEW%20PLANT%20PONTON\20240201%20Modelo%20Aurum%20Cianuraci&#243;n%20-%20Laboratorio%20(version%20JING).xlsx" TargetMode="External"/></Relationships>
</file>

<file path=ppt/charts/_rels/chart8.xml.rels><?xml version="1.0" encoding="UTF-8" standalone="yes"?>
<Relationships xmlns="http://schemas.openxmlformats.org/package/2006/relationships"><Relationship Id="rId3" Type="http://schemas.openxmlformats.org/officeDocument/2006/relationships/oleObject" Target="file:///C:\Users\Admin\Documents\Aurum\20240201%20Modelo%20Aurum_300%20TPD.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C:\Users\Admin\Documents\Aurum\20240201%20Modelo%20Aurum_300%20TPD.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oleObject" Target="file:///C:\Users\Admin\Documents\Aurum\20240304%20Modelo%20Aurum_v3.xlsx" TargetMode="External"/></Relationships>
</file>

<file path=ppt/charts/_rels/chart11.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oleObject" Target="file:///C:\Users\Admin\Documents\Aurum\20240304%20Modelo%20Aurum_v3.xlsx" TargetMode="External"/></Relationships>
</file>

<file path=ppt/charts/_rels/chart12.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12.xml"/><Relationship Id="rId1" Type="http://schemas.microsoft.com/office/2011/relationships/chartStyle" Target="style12.xml"/><Relationship Id="rId4" Type="http://schemas.openxmlformats.org/officeDocument/2006/relationships/oleObject" Target="file:///C:\Users\Admin\Documents\Aurum\20240201%20Modelo%20Aurum_300%20TPD.xlsx" TargetMode="External"/></Relationships>
</file>

<file path=ppt/charts/_rels/chart13.xml.rels><?xml version="1.0" encoding="UTF-8" standalone="yes"?>
<Relationships xmlns="http://schemas.openxmlformats.org/package/2006/relationships"><Relationship Id="rId3" Type="http://schemas.openxmlformats.org/officeDocument/2006/relationships/themeOverride" Target="../theme/themeOverride8.xml"/><Relationship Id="rId2" Type="http://schemas.microsoft.com/office/2011/relationships/chartColorStyle" Target="colors13.xml"/><Relationship Id="rId1" Type="http://schemas.microsoft.com/office/2011/relationships/chartStyle" Target="style13.xml"/><Relationship Id="rId4" Type="http://schemas.openxmlformats.org/officeDocument/2006/relationships/oleObject" Target="file:///C:\Users\Admin\Documents\Aurum\20240201%20Modelo%20Aurum_300%20TPD.xlsx" TargetMode="External"/></Relationships>
</file>

<file path=ppt/charts/_rels/chart14.xml.rels><?xml version="1.0" encoding="UTF-8" standalone="yes"?>
<Relationships xmlns="http://schemas.openxmlformats.org/package/2006/relationships"><Relationship Id="rId3" Type="http://schemas.openxmlformats.org/officeDocument/2006/relationships/oleObject" Target="file:///C:\Users\Admin\Documents\Aurum\20240201%20Modelo%20Aurum.xlsx" TargetMode="External"/><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oleObject" Target="file:///C:\Users\Admin\Documents\Aurum\20240201%20Modelo%20Aurum_300%20TPD.xlsx" TargetMode="External"/><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themeOverride" Target="../theme/themeOverride9.xml"/><Relationship Id="rId2" Type="http://schemas.microsoft.com/office/2011/relationships/chartColorStyle" Target="colors16.xml"/><Relationship Id="rId1" Type="http://schemas.microsoft.com/office/2011/relationships/chartStyle" Target="style16.xml"/><Relationship Id="rId4" Type="http://schemas.openxmlformats.org/officeDocument/2006/relationships/oleObject" Target="file:///C:\Users\Admin\Documents\Aurum\20240221%20Modelo%20Aurum%20300%20TPD.xlsx" TargetMode="External"/></Relationships>
</file>

<file path=ppt/charts/_rels/chart17.xml.rels><?xml version="1.0" encoding="UTF-8" standalone="yes"?>
<Relationships xmlns="http://schemas.openxmlformats.org/package/2006/relationships"><Relationship Id="rId3" Type="http://schemas.openxmlformats.org/officeDocument/2006/relationships/themeOverride" Target="../theme/themeOverride10.xml"/><Relationship Id="rId2" Type="http://schemas.microsoft.com/office/2011/relationships/chartColorStyle" Target="colors17.xml"/><Relationship Id="rId1" Type="http://schemas.microsoft.com/office/2011/relationships/chartStyle" Target="style17.xml"/><Relationship Id="rId4" Type="http://schemas.openxmlformats.org/officeDocument/2006/relationships/oleObject" Target="file:///C:\Users\Admin\Documents\Aurum\20240304%20Modelo%20Aurum_v3.xlsx" TargetMode="External"/></Relationships>
</file>

<file path=ppt/charts/_rels/chart18.xml.rels><?xml version="1.0" encoding="UTF-8" standalone="yes"?>
<Relationships xmlns="http://schemas.openxmlformats.org/package/2006/relationships"><Relationship Id="rId3" Type="http://schemas.openxmlformats.org/officeDocument/2006/relationships/themeOverride" Target="../theme/themeOverride11.xml"/><Relationship Id="rId2" Type="http://schemas.microsoft.com/office/2011/relationships/chartColorStyle" Target="colors18.xml"/><Relationship Id="rId1" Type="http://schemas.microsoft.com/office/2011/relationships/chartStyle" Target="style18.xml"/><Relationship Id="rId4" Type="http://schemas.openxmlformats.org/officeDocument/2006/relationships/oleObject" Target="file:///C:\Users\Admin\Documents\Aurum\20240304%20Modelo%20Aurum_v3.xlsx" TargetMode="External"/></Relationships>
</file>

<file path=ppt/charts/_rels/chart19.xml.rels><?xml version="1.0" encoding="UTF-8" standalone="yes"?>
<Relationships xmlns="http://schemas.openxmlformats.org/package/2006/relationships"><Relationship Id="rId3" Type="http://schemas.openxmlformats.org/officeDocument/2006/relationships/oleObject" Target="file:///C:\Users\Admin\Documents\Aurum\20240201%20Modelo%20Aurum.xlsx" TargetMode="External"/><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oleObject" Target="file:///C:\Users\Admin\Documents\Aurum\20240201%20Modelo%20Aurum.xlsx" TargetMode="External"/><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themeOverride" Target="../theme/themeOverride12.xml"/><Relationship Id="rId2" Type="http://schemas.microsoft.com/office/2011/relationships/chartColorStyle" Target="colors21.xml"/><Relationship Id="rId1" Type="http://schemas.microsoft.com/office/2011/relationships/chartStyle" Target="style21.xml"/><Relationship Id="rId4" Type="http://schemas.openxmlformats.org/officeDocument/2006/relationships/oleObject" Target="file:///C:\Users\Admin\Documents\Aurum\20240221%20Modelo%20Aurum_v2.xlsx" TargetMode="External"/></Relationships>
</file>

<file path=ppt/charts/_rels/chart22.xml.rels><?xml version="1.0" encoding="UTF-8" standalone="yes"?>
<Relationships xmlns="http://schemas.openxmlformats.org/package/2006/relationships"><Relationship Id="rId3" Type="http://schemas.openxmlformats.org/officeDocument/2006/relationships/themeOverride" Target="../theme/themeOverride13.xml"/><Relationship Id="rId2" Type="http://schemas.microsoft.com/office/2011/relationships/chartColorStyle" Target="colors22.xml"/><Relationship Id="rId1" Type="http://schemas.microsoft.com/office/2011/relationships/chartStyle" Target="style22.xml"/><Relationship Id="rId4" Type="http://schemas.openxmlformats.org/officeDocument/2006/relationships/oleObject" Target="file:///C:\Users\Admin\Documents\Aurum\20240304%20Modelo%20Aurum_v3.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Graphs!$E$17</c:f>
              <c:strCache>
                <c:ptCount val="1"/>
                <c:pt idx="0">
                  <c:v>Plant Production Capacity</c:v>
                </c:pt>
              </c:strCache>
            </c:strRef>
          </c:tx>
          <c:spPr>
            <a:solidFill>
              <a:srgbClr val="476E2E"/>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tx1">
                        <a:lumMod val="75000"/>
                        <a:lumOff val="25000"/>
                      </a:schemeClr>
                    </a:solidFill>
                    <a:latin typeface="Century Gothic" panose="020B0502020202020204" pitchFamily="34" charset="0"/>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Graphs!$L$11:$U$11</c:f>
              <c:strCache>
                <c:ptCount val="10"/>
                <c:pt idx="0">
                  <c:v>ACTUAL</c:v>
                </c:pt>
                <c:pt idx="1">
                  <c:v>MES 1</c:v>
                </c:pt>
                <c:pt idx="2">
                  <c:v>MES 2</c:v>
                </c:pt>
                <c:pt idx="3">
                  <c:v>MES 3</c:v>
                </c:pt>
                <c:pt idx="4">
                  <c:v>MES 4</c:v>
                </c:pt>
                <c:pt idx="5">
                  <c:v>MES 5</c:v>
                </c:pt>
                <c:pt idx="6">
                  <c:v>MES 6</c:v>
                </c:pt>
                <c:pt idx="7">
                  <c:v>MES 7</c:v>
                </c:pt>
                <c:pt idx="8">
                  <c:v>MES 8</c:v>
                </c:pt>
                <c:pt idx="9">
                  <c:v>MES 9</c:v>
                </c:pt>
              </c:strCache>
            </c:strRef>
          </c:cat>
          <c:val>
            <c:numRef>
              <c:f>Graphs!$L$17:$U$17</c:f>
              <c:numCache>
                <c:formatCode>#,##0.0_);\(#,##0.0\);"-  ";" "@" "</c:formatCode>
                <c:ptCount val="10"/>
                <c:pt idx="0">
                  <c:v>2</c:v>
                </c:pt>
                <c:pt idx="1">
                  <c:v>2</c:v>
                </c:pt>
                <c:pt idx="2">
                  <c:v>3</c:v>
                </c:pt>
                <c:pt idx="3">
                  <c:v>6.9</c:v>
                </c:pt>
                <c:pt idx="4">
                  <c:v>6.9</c:v>
                </c:pt>
                <c:pt idx="5">
                  <c:v>17.8</c:v>
                </c:pt>
                <c:pt idx="6">
                  <c:v>17.8</c:v>
                </c:pt>
                <c:pt idx="7">
                  <c:v>17.8</c:v>
                </c:pt>
                <c:pt idx="8">
                  <c:v>17.8</c:v>
                </c:pt>
                <c:pt idx="9">
                  <c:v>17.8</c:v>
                </c:pt>
              </c:numCache>
            </c:numRef>
          </c:val>
          <c:extLst>
            <c:ext xmlns:c16="http://schemas.microsoft.com/office/drawing/2014/chart" uri="{C3380CC4-5D6E-409C-BE32-E72D297353CC}">
              <c16:uniqueId val="{00000000-B207-4D73-9DCE-548483EB96EF}"/>
            </c:ext>
          </c:extLst>
        </c:ser>
        <c:dLbls>
          <c:dLblPos val="outEnd"/>
          <c:showLegendKey val="0"/>
          <c:showVal val="1"/>
          <c:showCatName val="0"/>
          <c:showSerName val="0"/>
          <c:showPercent val="0"/>
          <c:showBubbleSize val="0"/>
        </c:dLbls>
        <c:gapWidth val="100"/>
        <c:overlap val="-27"/>
        <c:axId val="1299644240"/>
        <c:axId val="1299651728"/>
      </c:barChart>
      <c:catAx>
        <c:axId val="1299644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Century Gothic" panose="020B0502020202020204" pitchFamily="34" charset="0"/>
                <a:ea typeface="+mn-ea"/>
                <a:cs typeface="+mn-cs"/>
              </a:defRPr>
            </a:pPr>
            <a:endParaRPr lang="es-CO"/>
          </a:p>
        </c:txPr>
        <c:crossAx val="1299651728"/>
        <c:crosses val="autoZero"/>
        <c:auto val="1"/>
        <c:lblAlgn val="ctr"/>
        <c:lblOffset val="100"/>
        <c:noMultiLvlLbl val="0"/>
      </c:catAx>
      <c:valAx>
        <c:axId val="1299651728"/>
        <c:scaling>
          <c:orientation val="minMax"/>
        </c:scaling>
        <c:delete val="0"/>
        <c:axPos val="l"/>
        <c:numFmt formatCode="#,##0.0_);\(#,##0.0\);&quot;-  &quot;;&quot; &quot;@&quot; &quot;" sourceLinked="1"/>
        <c:majorTickMark val="none"/>
        <c:minorTickMark val="none"/>
        <c:tickLblPos val="none"/>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Century Gothic" panose="020B0502020202020204" pitchFamily="34" charset="0"/>
                <a:ea typeface="+mn-ea"/>
                <a:cs typeface="+mn-cs"/>
              </a:defRPr>
            </a:pPr>
            <a:endParaRPr lang="es-CO"/>
          </a:p>
        </c:txPr>
        <c:crossAx val="129964424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800">
          <a:latin typeface="Century Gothic" panose="020B0502020202020204" pitchFamily="34" charset="0"/>
        </a:defRPr>
      </a:pPr>
      <a:endParaRPr lang="es-CO"/>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Graphs!$E$135</c:f>
              <c:strCache>
                <c:ptCount val="1"/>
                <c:pt idx="0">
                  <c:v>CAPEX Plant</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bg1"/>
                    </a:solidFill>
                    <a:latin typeface="Century Gothic" panose="020B0502020202020204" pitchFamily="34" charset="0"/>
                    <a:ea typeface="+mn-ea"/>
                    <a:cs typeface="+mn-cs"/>
                  </a:defRPr>
                </a:pPr>
                <a:endParaRPr lang="es-C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Graphs!$M$11:$Q$11</c:f>
              <c:strCache>
                <c:ptCount val="5"/>
                <c:pt idx="0">
                  <c:v>MES 1</c:v>
                </c:pt>
                <c:pt idx="1">
                  <c:v>MES 2</c:v>
                </c:pt>
                <c:pt idx="2">
                  <c:v>MES 3</c:v>
                </c:pt>
                <c:pt idx="3">
                  <c:v>MES 4</c:v>
                </c:pt>
                <c:pt idx="4">
                  <c:v>MES 5</c:v>
                </c:pt>
              </c:strCache>
            </c:strRef>
          </c:cat>
          <c:val>
            <c:numRef>
              <c:f>Waterfall!$AT$137:$AX$137</c:f>
              <c:numCache>
                <c:formatCode>#,##0_);\(#,##0\);"-  ";" "@" "</c:formatCode>
                <c:ptCount val="5"/>
                <c:pt idx="0">
                  <c:v>401.7</c:v>
                </c:pt>
                <c:pt idx="1">
                  <c:v>401.7</c:v>
                </c:pt>
                <c:pt idx="2">
                  <c:v>401.7</c:v>
                </c:pt>
                <c:pt idx="3">
                  <c:v>401.7</c:v>
                </c:pt>
                <c:pt idx="4">
                  <c:v>146.25</c:v>
                </c:pt>
              </c:numCache>
            </c:numRef>
          </c:val>
          <c:extLst>
            <c:ext xmlns:c16="http://schemas.microsoft.com/office/drawing/2014/chart" uri="{C3380CC4-5D6E-409C-BE32-E72D297353CC}">
              <c16:uniqueId val="{00000000-05C7-4377-A350-0523CB27D4B2}"/>
            </c:ext>
          </c:extLst>
        </c:ser>
        <c:dLbls>
          <c:dLblPos val="ctr"/>
          <c:showLegendKey val="0"/>
          <c:showVal val="1"/>
          <c:showCatName val="0"/>
          <c:showSerName val="0"/>
          <c:showPercent val="0"/>
          <c:showBubbleSize val="0"/>
        </c:dLbls>
        <c:gapWidth val="100"/>
        <c:overlap val="100"/>
        <c:axId val="1299644240"/>
        <c:axId val="1299651728"/>
        <c:extLst>
          <c:ext xmlns:c15="http://schemas.microsoft.com/office/drawing/2012/chart" uri="{02D57815-91ED-43cb-92C2-25804820EDAC}">
            <c15:filteredBarSeries>
              <c15:ser>
                <c:idx val="1"/>
                <c:order val="1"/>
                <c:tx>
                  <c:strRef>
                    <c:extLst>
                      <c:ext uri="{02D57815-91ED-43cb-92C2-25804820EDAC}">
                        <c15:formulaRef>
                          <c15:sqref>Graphs!$E$136</c15:sqref>
                        </c15:formulaRef>
                      </c:ext>
                    </c:extLst>
                    <c:strCache>
                      <c:ptCount val="1"/>
                      <c:pt idx="0">
                        <c:v>CAPEX Mine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bg1"/>
                          </a:solidFill>
                          <a:latin typeface="Century Gothic" panose="020B0502020202020204" pitchFamily="34" charset="0"/>
                          <a:ea typeface="+mn-ea"/>
                          <a:cs typeface="+mn-cs"/>
                        </a:defRPr>
                      </a:pPr>
                      <a:endParaRPr lang="es-CO"/>
                    </a:p>
                  </c:txPr>
                  <c:dLblPos val="ctr"/>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c:ext uri="{02D57815-91ED-43cb-92C2-25804820EDAC}">
                        <c15:formulaRef>
                          <c15:sqref>Graphs!$M$11:$Q$11</c15:sqref>
                        </c15:formulaRef>
                      </c:ext>
                    </c:extLst>
                    <c:strCache>
                      <c:ptCount val="5"/>
                      <c:pt idx="0">
                        <c:v>MES 1</c:v>
                      </c:pt>
                      <c:pt idx="1">
                        <c:v>MES 2</c:v>
                      </c:pt>
                      <c:pt idx="2">
                        <c:v>MES 3</c:v>
                      </c:pt>
                      <c:pt idx="3">
                        <c:v>MES 4</c:v>
                      </c:pt>
                      <c:pt idx="4">
                        <c:v>MES 5</c:v>
                      </c:pt>
                    </c:strCache>
                  </c:strRef>
                </c:cat>
                <c:val>
                  <c:numRef>
                    <c:extLst>
                      <c:ext uri="{02D57815-91ED-43cb-92C2-25804820EDAC}">
                        <c15:formulaRef>
                          <c15:sqref>Graphs!$L$136:$N$136</c15:sqref>
                        </c15:formulaRef>
                      </c:ext>
                    </c:extLst>
                    <c:numCache>
                      <c:formatCode>#,##0.0_);\(#,##0.0\);"-  ";" "@" "</c:formatCode>
                      <c:ptCount val="3"/>
                      <c:pt idx="0">
                        <c:v>0</c:v>
                      </c:pt>
                      <c:pt idx="1">
                        <c:v>0</c:v>
                      </c:pt>
                      <c:pt idx="2">
                        <c:v>0</c:v>
                      </c:pt>
                    </c:numCache>
                  </c:numRef>
                </c:val>
                <c:extLst>
                  <c:ext xmlns:c16="http://schemas.microsoft.com/office/drawing/2014/chart" uri="{C3380CC4-5D6E-409C-BE32-E72D297353CC}">
                    <c16:uniqueId val="{00000002-05C7-4377-A350-0523CB27D4B2}"/>
                  </c:ext>
                </c:extLst>
              </c15:ser>
            </c15:filteredBarSeries>
            <c15:filteredBarSeries>
              <c15:ser>
                <c:idx val="2"/>
                <c:order val="2"/>
                <c:tx>
                  <c:strRef>
                    <c:extLst xmlns:c15="http://schemas.microsoft.com/office/drawing/2012/chart">
                      <c:ext xmlns:c15="http://schemas.microsoft.com/office/drawing/2012/chart" uri="{02D57815-91ED-43cb-92C2-25804820EDAC}">
                        <c15:formulaRef>
                          <c15:sqref>Graphs!$E$137</c15:sqref>
                        </c15:formulaRef>
                      </c:ext>
                    </c:extLst>
                    <c:strCache>
                      <c:ptCount val="1"/>
                      <c:pt idx="0">
                        <c:v>CAPEX Exploration and Geology</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Century Gothic" panose="020B0502020202020204" pitchFamily="34" charset="0"/>
                          <a:ea typeface="+mn-ea"/>
                          <a:cs typeface="+mn-cs"/>
                        </a:defRPr>
                      </a:pPr>
                      <a:endParaRPr lang="es-CO"/>
                    </a:p>
                  </c:txPr>
                  <c:dLblPos val="ctr"/>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Graphs!$M$11:$Q$11</c15:sqref>
                        </c15:formulaRef>
                      </c:ext>
                    </c:extLst>
                    <c:strCache>
                      <c:ptCount val="5"/>
                      <c:pt idx="0">
                        <c:v>MES 1</c:v>
                      </c:pt>
                      <c:pt idx="1">
                        <c:v>MES 2</c:v>
                      </c:pt>
                      <c:pt idx="2">
                        <c:v>MES 3</c:v>
                      </c:pt>
                      <c:pt idx="3">
                        <c:v>MES 4</c:v>
                      </c:pt>
                      <c:pt idx="4">
                        <c:v>MES 5</c:v>
                      </c:pt>
                    </c:strCache>
                  </c:strRef>
                </c:cat>
                <c:val>
                  <c:numRef>
                    <c:extLst xmlns:c15="http://schemas.microsoft.com/office/drawing/2012/chart">
                      <c:ext xmlns:c15="http://schemas.microsoft.com/office/drawing/2012/chart" uri="{02D57815-91ED-43cb-92C2-25804820EDAC}">
                        <c15:formulaRef>
                          <c15:sqref>Graphs!$L$137:$N$137</c15:sqref>
                        </c15:formulaRef>
                      </c:ext>
                    </c:extLst>
                    <c:numCache>
                      <c:formatCode>#,##0.0_);\(#,##0.0\);"-  ";" "@" "</c:formatCode>
                      <c:ptCount val="3"/>
                      <c:pt idx="0">
                        <c:v>0</c:v>
                      </c:pt>
                      <c:pt idx="1">
                        <c:v>0</c:v>
                      </c:pt>
                      <c:pt idx="2">
                        <c:v>0</c:v>
                      </c:pt>
                    </c:numCache>
                  </c:numRef>
                </c:val>
                <c:extLst xmlns:c15="http://schemas.microsoft.com/office/drawing/2012/chart">
                  <c:ext xmlns:c16="http://schemas.microsoft.com/office/drawing/2014/chart" uri="{C3380CC4-5D6E-409C-BE32-E72D297353CC}">
                    <c16:uniqueId val="{00000003-05C7-4377-A350-0523CB27D4B2}"/>
                  </c:ext>
                </c:extLst>
              </c15:ser>
            </c15:filteredBarSeries>
          </c:ext>
        </c:extLst>
      </c:barChart>
      <c:lineChart>
        <c:grouping val="standard"/>
        <c:varyColors val="0"/>
        <c:ser>
          <c:idx val="3"/>
          <c:order val="3"/>
          <c:tx>
            <c:strRef>
              <c:f>Graphs!$E$138</c:f>
              <c:strCache>
                <c:ptCount val="1"/>
                <c:pt idx="0">
                  <c:v>Total CAPEX</c:v>
                </c:pt>
              </c:strCache>
            </c:strRef>
          </c:tx>
          <c:spPr>
            <a:ln w="25400" cap="rnd">
              <a:noFill/>
              <a:round/>
            </a:ln>
            <a:effectLst/>
          </c:spPr>
          <c:marker>
            <c:symbol val="none"/>
          </c:marker>
          <c:dLbls>
            <c:delete val="1"/>
          </c:dLbls>
          <c:cat>
            <c:strRef>
              <c:f>Graphs!$L$11:$N$11</c:f>
              <c:strCache>
                <c:ptCount val="3"/>
                <c:pt idx="0">
                  <c:v>ACTUAL</c:v>
                </c:pt>
                <c:pt idx="1">
                  <c:v>MES 1</c:v>
                </c:pt>
                <c:pt idx="2">
                  <c:v>MES 2</c:v>
                </c:pt>
              </c:strCache>
            </c:strRef>
          </c:cat>
          <c:val>
            <c:numRef>
              <c:f>Graphs!$L$158:$N$158</c:f>
              <c:numCache>
                <c:formatCode>#,##0.0_);\(#,##0.0\);"-  ";" "@" "</c:formatCode>
                <c:ptCount val="3"/>
                <c:pt idx="0">
                  <c:v>0</c:v>
                </c:pt>
                <c:pt idx="1">
                  <c:v>0.10299999999999999</c:v>
                </c:pt>
                <c:pt idx="2">
                  <c:v>0.10299999999999999</c:v>
                </c:pt>
              </c:numCache>
            </c:numRef>
          </c:val>
          <c:smooth val="0"/>
          <c:extLst>
            <c:ext xmlns:c16="http://schemas.microsoft.com/office/drawing/2014/chart" uri="{C3380CC4-5D6E-409C-BE32-E72D297353CC}">
              <c16:uniqueId val="{00000001-05C7-4377-A350-0523CB27D4B2}"/>
            </c:ext>
          </c:extLst>
        </c:ser>
        <c:dLbls>
          <c:dLblPos val="ctr"/>
          <c:showLegendKey val="0"/>
          <c:showVal val="1"/>
          <c:showCatName val="0"/>
          <c:showSerName val="0"/>
          <c:showPercent val="0"/>
          <c:showBubbleSize val="0"/>
        </c:dLbls>
        <c:marker val="1"/>
        <c:smooth val="0"/>
        <c:axId val="1299644240"/>
        <c:axId val="1299651728"/>
      </c:lineChart>
      <c:catAx>
        <c:axId val="1299644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Century Gothic" panose="020B0502020202020204" pitchFamily="34" charset="0"/>
                <a:ea typeface="+mn-ea"/>
                <a:cs typeface="+mn-cs"/>
              </a:defRPr>
            </a:pPr>
            <a:endParaRPr lang="es-CO"/>
          </a:p>
        </c:txPr>
        <c:crossAx val="1299651728"/>
        <c:crosses val="autoZero"/>
        <c:auto val="1"/>
        <c:lblAlgn val="ctr"/>
        <c:lblOffset val="100"/>
        <c:noMultiLvlLbl val="0"/>
      </c:catAx>
      <c:valAx>
        <c:axId val="1299651728"/>
        <c:scaling>
          <c:orientation val="minMax"/>
        </c:scaling>
        <c:delete val="0"/>
        <c:axPos val="l"/>
        <c:numFmt formatCode="#,##0_);\(#,##0\);&quot;-  &quot;;&quot; &quot;@&quot; &quot;" sourceLinked="1"/>
        <c:majorTickMark val="none"/>
        <c:minorTickMark val="none"/>
        <c:tickLblPos val="none"/>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Century Gothic" panose="020B0502020202020204" pitchFamily="34" charset="0"/>
                <a:ea typeface="+mn-ea"/>
                <a:cs typeface="+mn-cs"/>
              </a:defRPr>
            </a:pPr>
            <a:endParaRPr lang="es-CO"/>
          </a:p>
        </c:txPr>
        <c:crossAx val="1299644240"/>
        <c:crosses val="autoZero"/>
        <c:crossBetween val="between"/>
      </c:valAx>
      <c:spPr>
        <a:noFill/>
        <a:ln>
          <a:noFill/>
        </a:ln>
        <a:effectLst/>
      </c:spPr>
    </c:plotArea>
    <c:legend>
      <c:legendPos val="b"/>
      <c:legendEntry>
        <c:idx val="1"/>
        <c:delete val="1"/>
      </c:legendEntry>
      <c:overlay val="0"/>
      <c:spPr>
        <a:noFill/>
        <a:ln>
          <a:noFill/>
        </a:ln>
        <a:effectLst/>
      </c:spPr>
      <c:txPr>
        <a:bodyPr rot="0" spcFirstLastPara="1" vertOverflow="ellipsis" vert="horz" wrap="square" anchor="ctr" anchorCtr="1"/>
        <a:lstStyle/>
        <a:p>
          <a:pPr>
            <a:defRPr sz="800" b="0" i="0" u="none" strike="noStrike" kern="1200" baseline="0">
              <a:solidFill>
                <a:schemeClr val="tx1">
                  <a:lumMod val="65000"/>
                  <a:lumOff val="35000"/>
                </a:schemeClr>
              </a:solidFill>
              <a:latin typeface="Century Gothic" panose="020B0502020202020204" pitchFamily="34" charset="0"/>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800">
          <a:latin typeface="Century Gothic" panose="020B0502020202020204" pitchFamily="34" charset="0"/>
        </a:defRPr>
      </a:pPr>
      <a:endParaRPr lang="es-CO"/>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Graphs!$E$155</c:f>
              <c:strCache>
                <c:ptCount val="1"/>
                <c:pt idx="0">
                  <c:v>Cash Cost</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ysClr val="windowText" lastClr="000000"/>
                    </a:solidFill>
                    <a:latin typeface="Century Gothic" panose="020B0502020202020204" pitchFamily="34" charset="0"/>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Graphs!$L$11:$U$11</c:f>
              <c:strCache>
                <c:ptCount val="10"/>
                <c:pt idx="0">
                  <c:v>ACTUAL</c:v>
                </c:pt>
                <c:pt idx="1">
                  <c:v>MES 1</c:v>
                </c:pt>
                <c:pt idx="2">
                  <c:v>MES 2</c:v>
                </c:pt>
                <c:pt idx="3">
                  <c:v>MES 3</c:v>
                </c:pt>
                <c:pt idx="4">
                  <c:v>MES 4</c:v>
                </c:pt>
                <c:pt idx="5">
                  <c:v>MES 5</c:v>
                </c:pt>
                <c:pt idx="6">
                  <c:v>MES 6</c:v>
                </c:pt>
                <c:pt idx="7">
                  <c:v>MES 7</c:v>
                </c:pt>
                <c:pt idx="8">
                  <c:v>MES 8</c:v>
                </c:pt>
                <c:pt idx="9">
                  <c:v>MES 9</c:v>
                </c:pt>
              </c:strCache>
            </c:strRef>
          </c:cat>
          <c:val>
            <c:numRef>
              <c:f>Graphs!$L$155:$U$155</c:f>
              <c:numCache>
                <c:formatCode>#,##0_);\(#,##0\);"-  ";" "@" "</c:formatCode>
                <c:ptCount val="10"/>
                <c:pt idx="0">
                  <c:v>11879.330274170276</c:v>
                </c:pt>
                <c:pt idx="1">
                  <c:v>11879.330274170276</c:v>
                </c:pt>
                <c:pt idx="2">
                  <c:v>6201.0757287157294</c:v>
                </c:pt>
                <c:pt idx="3">
                  <c:v>6201.0757287157276</c:v>
                </c:pt>
                <c:pt idx="4">
                  <c:v>6201.0757287157276</c:v>
                </c:pt>
                <c:pt idx="5">
                  <c:v>1627.014818865345</c:v>
                </c:pt>
                <c:pt idx="6">
                  <c:v>1627.014818865345</c:v>
                </c:pt>
                <c:pt idx="7">
                  <c:v>1627.014818865345</c:v>
                </c:pt>
                <c:pt idx="8">
                  <c:v>1627.014818865345</c:v>
                </c:pt>
                <c:pt idx="9">
                  <c:v>1627.014818865345</c:v>
                </c:pt>
              </c:numCache>
            </c:numRef>
          </c:val>
          <c:extLst>
            <c:ext xmlns:c16="http://schemas.microsoft.com/office/drawing/2014/chart" uri="{C3380CC4-5D6E-409C-BE32-E72D297353CC}">
              <c16:uniqueId val="{00000000-19E5-4091-925A-10D7ED97EB5B}"/>
            </c:ext>
          </c:extLst>
        </c:ser>
        <c:dLbls>
          <c:dLblPos val="outEnd"/>
          <c:showLegendKey val="0"/>
          <c:showVal val="1"/>
          <c:showCatName val="0"/>
          <c:showSerName val="0"/>
          <c:showPercent val="0"/>
          <c:showBubbleSize val="0"/>
        </c:dLbls>
        <c:gapWidth val="100"/>
        <c:axId val="1299644240"/>
        <c:axId val="1299651728"/>
      </c:barChart>
      <c:lineChart>
        <c:grouping val="standard"/>
        <c:varyColors val="0"/>
        <c:ser>
          <c:idx val="1"/>
          <c:order val="1"/>
          <c:tx>
            <c:strRef>
              <c:f>Graphs!$E$156</c:f>
              <c:strCache>
                <c:ptCount val="1"/>
                <c:pt idx="0">
                  <c:v>Margin per Oz</c:v>
                </c:pt>
              </c:strCache>
            </c:strRef>
          </c:tx>
          <c:spPr>
            <a:ln w="28575" cap="rnd">
              <a:solidFill>
                <a:schemeClr val="accent5"/>
              </a:solidFill>
              <a:round/>
            </a:ln>
            <a:effectLst/>
          </c:spPr>
          <c:marker>
            <c:symbol val="circle"/>
            <c:size val="5"/>
            <c:spPr>
              <a:solidFill>
                <a:schemeClr val="accent5">
                  <a:lumMod val="50000"/>
                </a:schemeClr>
              </a:solidFill>
              <a:ln w="9525">
                <a:solidFill>
                  <a:schemeClr val="accent5"/>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ysClr val="windowText" lastClr="000000"/>
                    </a:solidFill>
                    <a:latin typeface="Century Gothic" panose="020B0502020202020204" pitchFamily="34" charset="0"/>
                    <a:ea typeface="+mn-ea"/>
                    <a:cs typeface="+mn-cs"/>
                  </a:defRPr>
                </a:pPr>
                <a:endParaRPr lang="es-C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Graphs!$L$11:$U$11</c:f>
              <c:strCache>
                <c:ptCount val="10"/>
                <c:pt idx="0">
                  <c:v>ACTUAL</c:v>
                </c:pt>
                <c:pt idx="1">
                  <c:v>MES 1</c:v>
                </c:pt>
                <c:pt idx="2">
                  <c:v>MES 2</c:v>
                </c:pt>
                <c:pt idx="3">
                  <c:v>MES 3</c:v>
                </c:pt>
                <c:pt idx="4">
                  <c:v>MES 4</c:v>
                </c:pt>
                <c:pt idx="5">
                  <c:v>MES 5</c:v>
                </c:pt>
                <c:pt idx="6">
                  <c:v>MES 6</c:v>
                </c:pt>
                <c:pt idx="7">
                  <c:v>MES 7</c:v>
                </c:pt>
                <c:pt idx="8">
                  <c:v>MES 8</c:v>
                </c:pt>
                <c:pt idx="9">
                  <c:v>MES 9</c:v>
                </c:pt>
              </c:strCache>
            </c:strRef>
          </c:cat>
          <c:val>
            <c:numRef>
              <c:f>Graphs!$L$156:$U$156</c:f>
              <c:numCache>
                <c:formatCode>0.0_)%_);\(0.0\)%_);"-  ";" "@" "</c:formatCode>
                <c:ptCount val="10"/>
                <c:pt idx="0">
                  <c:v>-3.949720947570948</c:v>
                </c:pt>
                <c:pt idx="1">
                  <c:v>-3.949720947570948</c:v>
                </c:pt>
                <c:pt idx="2">
                  <c:v>-1.5837815536315538</c:v>
                </c:pt>
                <c:pt idx="3">
                  <c:v>-1.5837815536315532</c:v>
                </c:pt>
                <c:pt idx="4">
                  <c:v>-1.5837815536315532</c:v>
                </c:pt>
                <c:pt idx="5">
                  <c:v>0.32207715880610627</c:v>
                </c:pt>
                <c:pt idx="6">
                  <c:v>0.32207715880610627</c:v>
                </c:pt>
                <c:pt idx="7">
                  <c:v>0.32207715880610627</c:v>
                </c:pt>
                <c:pt idx="8">
                  <c:v>0.32207715880610627</c:v>
                </c:pt>
                <c:pt idx="9">
                  <c:v>0.32207715880610627</c:v>
                </c:pt>
              </c:numCache>
            </c:numRef>
          </c:val>
          <c:smooth val="0"/>
          <c:extLst>
            <c:ext xmlns:c16="http://schemas.microsoft.com/office/drawing/2014/chart" uri="{C3380CC4-5D6E-409C-BE32-E72D297353CC}">
              <c16:uniqueId val="{00000001-19E5-4091-925A-10D7ED97EB5B}"/>
            </c:ext>
          </c:extLst>
        </c:ser>
        <c:dLbls>
          <c:showLegendKey val="0"/>
          <c:showVal val="0"/>
          <c:showCatName val="0"/>
          <c:showSerName val="0"/>
          <c:showPercent val="0"/>
          <c:showBubbleSize val="0"/>
        </c:dLbls>
        <c:marker val="1"/>
        <c:smooth val="0"/>
        <c:axId val="1299615952"/>
        <c:axId val="1299625520"/>
      </c:lineChart>
      <c:catAx>
        <c:axId val="1299644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Century Gothic" panose="020B0502020202020204" pitchFamily="34" charset="0"/>
                <a:ea typeface="+mn-ea"/>
                <a:cs typeface="+mn-cs"/>
              </a:defRPr>
            </a:pPr>
            <a:endParaRPr lang="es-CO"/>
          </a:p>
        </c:txPr>
        <c:crossAx val="1299651728"/>
        <c:crosses val="autoZero"/>
        <c:auto val="1"/>
        <c:lblAlgn val="ctr"/>
        <c:lblOffset val="100"/>
        <c:noMultiLvlLbl val="0"/>
      </c:catAx>
      <c:valAx>
        <c:axId val="1299651728"/>
        <c:scaling>
          <c:orientation val="minMax"/>
          <c:max val="2400"/>
        </c:scaling>
        <c:delete val="0"/>
        <c:axPos val="l"/>
        <c:numFmt formatCode="#,##0_);\(#,##0\);&quot;-  &quot;;&quot; &quot;@&quot; &quot;" sourceLinked="1"/>
        <c:majorTickMark val="none"/>
        <c:minorTickMark val="none"/>
        <c:tickLblPos val="none"/>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Century Gothic" panose="020B0502020202020204" pitchFamily="34" charset="0"/>
                <a:ea typeface="+mn-ea"/>
                <a:cs typeface="+mn-cs"/>
              </a:defRPr>
            </a:pPr>
            <a:endParaRPr lang="es-CO"/>
          </a:p>
        </c:txPr>
        <c:crossAx val="1299644240"/>
        <c:crosses val="autoZero"/>
        <c:crossBetween val="between"/>
      </c:valAx>
      <c:valAx>
        <c:axId val="1299625520"/>
        <c:scaling>
          <c:orientation val="minMax"/>
          <c:min val="-10"/>
        </c:scaling>
        <c:delete val="0"/>
        <c:axPos val="r"/>
        <c:numFmt formatCode="0.0_)%_);\(0.0\)%_);&quot;-  &quot;;&quot; &quot;@&quot; &quot;" sourceLinked="1"/>
        <c:majorTickMark val="out"/>
        <c:minorTickMark val="none"/>
        <c:tickLblPos val="none"/>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Century Gothic" panose="020B0502020202020204" pitchFamily="34" charset="0"/>
                <a:ea typeface="+mn-ea"/>
                <a:cs typeface="+mn-cs"/>
              </a:defRPr>
            </a:pPr>
            <a:endParaRPr lang="es-CO"/>
          </a:p>
        </c:txPr>
        <c:crossAx val="1299615952"/>
        <c:crosses val="max"/>
        <c:crossBetween val="between"/>
      </c:valAx>
      <c:catAx>
        <c:axId val="1299615952"/>
        <c:scaling>
          <c:orientation val="minMax"/>
        </c:scaling>
        <c:delete val="1"/>
        <c:axPos val="b"/>
        <c:numFmt formatCode="General" sourceLinked="1"/>
        <c:majorTickMark val="out"/>
        <c:minorTickMark val="none"/>
        <c:tickLblPos val="nextTo"/>
        <c:crossAx val="1299625520"/>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800" b="0" i="0" u="none" strike="noStrike" kern="1200" baseline="0">
              <a:solidFill>
                <a:schemeClr val="tx1">
                  <a:lumMod val="65000"/>
                  <a:lumOff val="35000"/>
                </a:schemeClr>
              </a:solidFill>
              <a:latin typeface="Century Gothic" panose="020B0502020202020204" pitchFamily="34" charset="0"/>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800">
          <a:latin typeface="Century Gothic" panose="020B0502020202020204" pitchFamily="34" charset="0"/>
        </a:defRPr>
      </a:pPr>
      <a:endParaRPr lang="es-CO"/>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2077217428906399E-2"/>
          <c:y val="6.9429600298711288E-3"/>
          <c:w val="0.94792278257109364"/>
          <c:h val="0.77636725743785095"/>
        </c:manualLayout>
      </c:layout>
      <c:barChart>
        <c:barDir val="col"/>
        <c:grouping val="clustered"/>
        <c:varyColors val="0"/>
        <c:ser>
          <c:idx val="0"/>
          <c:order val="0"/>
          <c:tx>
            <c:strRef>
              <c:f>Graphs!$E$29</c:f>
              <c:strCache>
                <c:ptCount val="1"/>
                <c:pt idx="0">
                  <c:v>Total Revenue</c:v>
                </c:pt>
              </c:strCache>
            </c:strRef>
          </c:tx>
          <c:spPr>
            <a:solidFill>
              <a:schemeClr val="accent6">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Century Gothic" panose="020B0502020202020204" pitchFamily="34" charset="0"/>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Graphs!$L$11:$U$11</c:f>
              <c:strCache>
                <c:ptCount val="10"/>
                <c:pt idx="0">
                  <c:v>ACTUAL</c:v>
                </c:pt>
                <c:pt idx="1">
                  <c:v>MES 1</c:v>
                </c:pt>
                <c:pt idx="2">
                  <c:v>MES 2</c:v>
                </c:pt>
                <c:pt idx="3">
                  <c:v>MES 3</c:v>
                </c:pt>
                <c:pt idx="4">
                  <c:v>MES 4</c:v>
                </c:pt>
                <c:pt idx="5">
                  <c:v>MES 5</c:v>
                </c:pt>
                <c:pt idx="6">
                  <c:v>MES 6</c:v>
                </c:pt>
                <c:pt idx="7">
                  <c:v>MES 7</c:v>
                </c:pt>
                <c:pt idx="8">
                  <c:v>MES 8</c:v>
                </c:pt>
                <c:pt idx="9">
                  <c:v>MES 9</c:v>
                </c:pt>
              </c:strCache>
            </c:strRef>
          </c:cat>
          <c:val>
            <c:numRef>
              <c:f>Graphs!$K$29:$U$29</c:f>
              <c:numCache>
                <c:formatCode>#,##0.0_);\(#,##0.0\);"-  ";" "@" "</c:formatCode>
                <c:ptCount val="10"/>
                <c:pt idx="0">
                  <c:v>20.360800768633759</c:v>
                </c:pt>
                <c:pt idx="1">
                  <c:v>20.360800768633759</c:v>
                </c:pt>
                <c:pt idx="2">
                  <c:v>59.706672524236843</c:v>
                </c:pt>
                <c:pt idx="3">
                  <c:v>137.32534680574469</c:v>
                </c:pt>
                <c:pt idx="4">
                  <c:v>137.32534680574469</c:v>
                </c:pt>
                <c:pt idx="5">
                  <c:v>904.69519030900074</c:v>
                </c:pt>
                <c:pt idx="6">
                  <c:v>904.69519030900074</c:v>
                </c:pt>
                <c:pt idx="7">
                  <c:v>904.69519030900074</c:v>
                </c:pt>
                <c:pt idx="8">
                  <c:v>904.69519030900074</c:v>
                </c:pt>
                <c:pt idx="9">
                  <c:v>904.69519030900074</c:v>
                </c:pt>
              </c:numCache>
            </c:numRef>
          </c:val>
          <c:extLst>
            <c:ext xmlns:c16="http://schemas.microsoft.com/office/drawing/2014/chart" uri="{C3380CC4-5D6E-409C-BE32-E72D297353CC}">
              <c16:uniqueId val="{00000000-F9CD-4B15-BD5A-2D010A7B1A11}"/>
            </c:ext>
          </c:extLst>
        </c:ser>
        <c:dLbls>
          <c:showLegendKey val="0"/>
          <c:showVal val="0"/>
          <c:showCatName val="0"/>
          <c:showSerName val="0"/>
          <c:showPercent val="0"/>
          <c:showBubbleSize val="0"/>
        </c:dLbls>
        <c:gapWidth val="100"/>
        <c:overlap val="-27"/>
        <c:axId val="1299644240"/>
        <c:axId val="1299651728"/>
      </c:barChart>
      <c:catAx>
        <c:axId val="1299644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Century Gothic" panose="020B0502020202020204" pitchFamily="34" charset="0"/>
                <a:ea typeface="+mn-ea"/>
                <a:cs typeface="+mn-cs"/>
              </a:defRPr>
            </a:pPr>
            <a:endParaRPr lang="es-CO"/>
          </a:p>
        </c:txPr>
        <c:crossAx val="1299651728"/>
        <c:crosses val="autoZero"/>
        <c:auto val="1"/>
        <c:lblAlgn val="ctr"/>
        <c:lblOffset val="100"/>
        <c:noMultiLvlLbl val="0"/>
      </c:catAx>
      <c:valAx>
        <c:axId val="1299651728"/>
        <c:scaling>
          <c:orientation val="minMax"/>
        </c:scaling>
        <c:delete val="0"/>
        <c:axPos val="l"/>
        <c:numFmt formatCode="#,##0.0_);\(#,##0.0\);&quot;-  &quot;;&quot; &quot;@&quot; &quot;" sourceLinked="1"/>
        <c:majorTickMark val="none"/>
        <c:minorTickMark val="none"/>
        <c:tickLblPos val="none"/>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Century Gothic" panose="020B0502020202020204" pitchFamily="34" charset="0"/>
                <a:ea typeface="+mn-ea"/>
                <a:cs typeface="+mn-cs"/>
              </a:defRPr>
            </a:pPr>
            <a:endParaRPr lang="es-CO"/>
          </a:p>
        </c:txPr>
        <c:crossAx val="129964424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800">
          <a:latin typeface="Century Gothic" panose="020B0502020202020204" pitchFamily="34" charset="0"/>
        </a:defRPr>
      </a:pPr>
      <a:endParaRPr lang="es-CO"/>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1.5429644356085709E-2"/>
          <c:y val="9.2131524044876886E-2"/>
          <c:w val="0.96914071128782864"/>
          <c:h val="0.67675618516601377"/>
        </c:manualLayout>
      </c:layout>
      <c:barChart>
        <c:barDir val="col"/>
        <c:grouping val="stacked"/>
        <c:varyColors val="0"/>
        <c:ser>
          <c:idx val="0"/>
          <c:order val="0"/>
          <c:tx>
            <c:strRef>
              <c:f>Graphs!$E$24</c:f>
              <c:strCache>
                <c:ptCount val="1"/>
                <c:pt idx="0">
                  <c:v>Total Oz produced</c:v>
                </c:pt>
              </c:strCache>
            </c:strRef>
          </c:tx>
          <c:spPr>
            <a:solidFill>
              <a:schemeClr val="accent1"/>
            </a:solidFill>
            <a:ln>
              <a:noFill/>
            </a:ln>
            <a:effectLst/>
          </c:spPr>
          <c:invertIfNegative val="0"/>
          <c:cat>
            <c:strRef>
              <c:f>Graphs!$L$11:$U$11</c:f>
              <c:strCache>
                <c:ptCount val="10"/>
                <c:pt idx="0">
                  <c:v>ACTUAL</c:v>
                </c:pt>
                <c:pt idx="1">
                  <c:v>MES 1</c:v>
                </c:pt>
                <c:pt idx="2">
                  <c:v>MES 2</c:v>
                </c:pt>
                <c:pt idx="3">
                  <c:v>MES 3</c:v>
                </c:pt>
                <c:pt idx="4">
                  <c:v>MES 4</c:v>
                </c:pt>
                <c:pt idx="5">
                  <c:v>MES 5</c:v>
                </c:pt>
                <c:pt idx="6">
                  <c:v>MES 6</c:v>
                </c:pt>
                <c:pt idx="7">
                  <c:v>MES 7</c:v>
                </c:pt>
                <c:pt idx="8">
                  <c:v>MES 8</c:v>
                </c:pt>
                <c:pt idx="9">
                  <c:v>MES 9</c:v>
                </c:pt>
              </c:strCache>
            </c:strRef>
          </c:cat>
          <c:val>
            <c:numRef>
              <c:f>Graphs!$L$24:$U$24</c:f>
              <c:numCache>
                <c:formatCode>#,##0.0_);\(#,##0.0\);"-  ";" "@" "</c:formatCode>
                <c:ptCount val="10"/>
                <c:pt idx="0">
                  <c:v>2.4533449933287255</c:v>
                </c:pt>
                <c:pt idx="1">
                  <c:v>2.4533449933287255</c:v>
                </c:pt>
                <c:pt idx="2">
                  <c:v>7.1942684263828847</c:v>
                </c:pt>
                <c:pt idx="3">
                  <c:v>16.546817380680633</c:v>
                </c:pt>
                <c:pt idx="4">
                  <c:v>16.546817380680633</c:v>
                </c:pt>
                <c:pt idx="5">
                  <c:v>109.00992750012058</c:v>
                </c:pt>
                <c:pt idx="6">
                  <c:v>109.00992750012058</c:v>
                </c:pt>
                <c:pt idx="7">
                  <c:v>109.00992750012058</c:v>
                </c:pt>
                <c:pt idx="8">
                  <c:v>109.00992750012058</c:v>
                </c:pt>
                <c:pt idx="9">
                  <c:v>109.00992750012058</c:v>
                </c:pt>
              </c:numCache>
            </c:numRef>
          </c:val>
          <c:extLst>
            <c:ext xmlns:c16="http://schemas.microsoft.com/office/drawing/2014/chart" uri="{C3380CC4-5D6E-409C-BE32-E72D297353CC}">
              <c16:uniqueId val="{00000000-E065-48A4-B9DC-8EFEAA013545}"/>
            </c:ext>
          </c:extLst>
        </c:ser>
        <c:dLbls>
          <c:showLegendKey val="0"/>
          <c:showVal val="0"/>
          <c:showCatName val="0"/>
          <c:showSerName val="0"/>
          <c:showPercent val="0"/>
          <c:showBubbleSize val="0"/>
        </c:dLbls>
        <c:gapWidth val="100"/>
        <c:overlap val="100"/>
        <c:axId val="1299644240"/>
        <c:axId val="1299651728"/>
      </c:barChart>
      <c:lineChart>
        <c:grouping val="standard"/>
        <c:varyColors val="0"/>
        <c:ser>
          <c:idx val="2"/>
          <c:order val="1"/>
          <c:tx>
            <c:strRef>
              <c:f>Graphs!$E$24</c:f>
              <c:strCache>
                <c:ptCount val="1"/>
                <c:pt idx="0">
                  <c:v>Total Oz produced</c:v>
                </c:pt>
              </c:strCache>
            </c:strRef>
          </c:tx>
          <c:spPr>
            <a:ln w="25400" cap="rnd">
              <a:no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solidFill>
                    <a:latin typeface="Century Gothic" panose="020B0502020202020204" pitchFamily="34" charset="0"/>
                    <a:ea typeface="+mn-ea"/>
                    <a:cs typeface="+mn-cs"/>
                  </a:defRPr>
                </a:pPr>
                <a:endParaRPr lang="es-C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Graphs!$L$11:$U$11</c:f>
              <c:strCache>
                <c:ptCount val="10"/>
                <c:pt idx="0">
                  <c:v>ACTUAL</c:v>
                </c:pt>
                <c:pt idx="1">
                  <c:v>MES 1</c:v>
                </c:pt>
                <c:pt idx="2">
                  <c:v>MES 2</c:v>
                </c:pt>
                <c:pt idx="3">
                  <c:v>MES 3</c:v>
                </c:pt>
                <c:pt idx="4">
                  <c:v>MES 4</c:v>
                </c:pt>
                <c:pt idx="5">
                  <c:v>MES 5</c:v>
                </c:pt>
                <c:pt idx="6">
                  <c:v>MES 6</c:v>
                </c:pt>
                <c:pt idx="7">
                  <c:v>MES 7</c:v>
                </c:pt>
                <c:pt idx="8">
                  <c:v>MES 8</c:v>
                </c:pt>
                <c:pt idx="9">
                  <c:v>MES 9</c:v>
                </c:pt>
              </c:strCache>
            </c:strRef>
          </c:cat>
          <c:val>
            <c:numRef>
              <c:f>Graphs!$L$24:$U$24</c:f>
              <c:numCache>
                <c:formatCode>#,##0.0_);\(#,##0.0\);"-  ";" "@" "</c:formatCode>
                <c:ptCount val="10"/>
                <c:pt idx="0">
                  <c:v>2.4533449933287255</c:v>
                </c:pt>
                <c:pt idx="1">
                  <c:v>2.4533449933287255</c:v>
                </c:pt>
                <c:pt idx="2">
                  <c:v>7.1942684263828847</c:v>
                </c:pt>
                <c:pt idx="3">
                  <c:v>16.546817380680633</c:v>
                </c:pt>
                <c:pt idx="4">
                  <c:v>16.546817380680633</c:v>
                </c:pt>
                <c:pt idx="5">
                  <c:v>109.00992750012058</c:v>
                </c:pt>
                <c:pt idx="6">
                  <c:v>109.00992750012058</c:v>
                </c:pt>
                <c:pt idx="7">
                  <c:v>109.00992750012058</c:v>
                </c:pt>
                <c:pt idx="8">
                  <c:v>109.00992750012058</c:v>
                </c:pt>
                <c:pt idx="9">
                  <c:v>109.00992750012058</c:v>
                </c:pt>
              </c:numCache>
            </c:numRef>
          </c:val>
          <c:smooth val="0"/>
          <c:extLst>
            <c:ext xmlns:c16="http://schemas.microsoft.com/office/drawing/2014/chart" uri="{C3380CC4-5D6E-409C-BE32-E72D297353CC}">
              <c16:uniqueId val="{00000001-E065-48A4-B9DC-8EFEAA013545}"/>
            </c:ext>
          </c:extLst>
        </c:ser>
        <c:ser>
          <c:idx val="4"/>
          <c:order val="2"/>
          <c:tx>
            <c:strRef>
              <c:f>Graphs!$E$22</c:f>
              <c:strCache>
                <c:ptCount val="1"/>
                <c:pt idx="0">
                  <c:v>Tenor Blending (Head Grade)</c:v>
                </c:pt>
              </c:strCache>
            </c:strRef>
          </c:tx>
          <c:spPr>
            <a:ln w="28575" cap="rnd">
              <a:solidFill>
                <a:schemeClr val="accent5"/>
              </a:solidFill>
              <a:round/>
            </a:ln>
            <a:effectLst/>
          </c:spPr>
          <c:marker>
            <c:symbol val="circle"/>
            <c:size val="5"/>
            <c:spPr>
              <a:solidFill>
                <a:srgbClr val="323F4F"/>
              </a:solidFill>
              <a:ln w="9525">
                <a:solidFill>
                  <a:schemeClr val="accent5"/>
                </a:solidFill>
              </a:ln>
              <a:effectLst/>
            </c:spPr>
          </c:marker>
          <c:dLbls>
            <c:dLbl>
              <c:idx val="0"/>
              <c:layout>
                <c:manualLayout>
                  <c:x val="-2.4210514689639945E-2"/>
                  <c:y val="6.300153487252520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065-48A4-B9DC-8EFEAA013545}"/>
                </c:ext>
              </c:extLst>
            </c:dLbl>
            <c:dLbl>
              <c:idx val="1"/>
              <c:layout>
                <c:manualLayout>
                  <c:x val="-2.28078197481776E-2"/>
                  <c:y val="6.820935776061966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E065-48A4-B9DC-8EFEAA013545}"/>
                </c:ext>
              </c:extLst>
            </c:dLbl>
            <c:dLbl>
              <c:idx val="2"/>
              <c:layout>
                <c:manualLayout>
                  <c:x val="-2.4210514689639938E-2"/>
                  <c:y val="6.300153487252520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E065-48A4-B9DC-8EFEAA013545}"/>
                </c:ext>
              </c:extLst>
            </c:dLbl>
            <c:dLbl>
              <c:idx val="3"/>
              <c:layout>
                <c:manualLayout>
                  <c:x val="-2.2807819748177652E-2"/>
                  <c:y val="3.696242043205246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E065-48A4-B9DC-8EFEAA013545}"/>
                </c:ext>
              </c:extLst>
            </c:dLbl>
            <c:dLbl>
              <c:idx val="4"/>
              <c:layout>
                <c:manualLayout>
                  <c:x val="-2.28078197481776E-2"/>
                  <c:y val="4.737806620824156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E065-48A4-B9DC-8EFEAA013545}"/>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solidFill>
                    <a:latin typeface="Century Gothic" panose="020B0502020202020204" pitchFamily="34" charset="0"/>
                    <a:ea typeface="+mn-ea"/>
                    <a:cs typeface="+mn-cs"/>
                  </a:defRPr>
                </a:pPr>
                <a:endParaRPr lang="es-C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Graphs!$L$11:$U$11</c:f>
              <c:strCache>
                <c:ptCount val="10"/>
                <c:pt idx="0">
                  <c:v>ACTUAL</c:v>
                </c:pt>
                <c:pt idx="1">
                  <c:v>MES 1</c:v>
                </c:pt>
                <c:pt idx="2">
                  <c:v>MES 2</c:v>
                </c:pt>
                <c:pt idx="3">
                  <c:v>MES 3</c:v>
                </c:pt>
                <c:pt idx="4">
                  <c:v>MES 4</c:v>
                </c:pt>
                <c:pt idx="5">
                  <c:v>MES 5</c:v>
                </c:pt>
                <c:pt idx="6">
                  <c:v>MES 6</c:v>
                </c:pt>
                <c:pt idx="7">
                  <c:v>MES 7</c:v>
                </c:pt>
                <c:pt idx="8">
                  <c:v>MES 8</c:v>
                </c:pt>
                <c:pt idx="9">
                  <c:v>MES 9</c:v>
                </c:pt>
              </c:strCache>
            </c:strRef>
          </c:cat>
          <c:val>
            <c:numRef>
              <c:f>Graphs!$L$22:$U$22</c:f>
              <c:numCache>
                <c:formatCode>#,##0.0_);\(#,##0.0\);"-  ";" "@" "</c:formatCode>
                <c:ptCount val="10"/>
                <c:pt idx="0">
                  <c:v>11.1</c:v>
                </c:pt>
                <c:pt idx="1">
                  <c:v>11.1</c:v>
                </c:pt>
                <c:pt idx="2">
                  <c:v>14</c:v>
                </c:pt>
                <c:pt idx="3">
                  <c:v>14</c:v>
                </c:pt>
                <c:pt idx="4">
                  <c:v>14</c:v>
                </c:pt>
                <c:pt idx="5">
                  <c:v>10</c:v>
                </c:pt>
                <c:pt idx="6">
                  <c:v>10</c:v>
                </c:pt>
                <c:pt idx="7">
                  <c:v>10</c:v>
                </c:pt>
                <c:pt idx="8">
                  <c:v>10</c:v>
                </c:pt>
                <c:pt idx="9">
                  <c:v>10</c:v>
                </c:pt>
              </c:numCache>
            </c:numRef>
          </c:val>
          <c:smooth val="0"/>
          <c:extLst>
            <c:ext xmlns:c16="http://schemas.microsoft.com/office/drawing/2014/chart" uri="{C3380CC4-5D6E-409C-BE32-E72D297353CC}">
              <c16:uniqueId val="{00000007-E065-48A4-B9DC-8EFEAA013545}"/>
            </c:ext>
          </c:extLst>
        </c:ser>
        <c:dLbls>
          <c:showLegendKey val="0"/>
          <c:showVal val="0"/>
          <c:showCatName val="0"/>
          <c:showSerName val="0"/>
          <c:showPercent val="0"/>
          <c:showBubbleSize val="0"/>
        </c:dLbls>
        <c:marker val="1"/>
        <c:smooth val="0"/>
        <c:axId val="1299644240"/>
        <c:axId val="1299651728"/>
      </c:lineChart>
      <c:catAx>
        <c:axId val="1299644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Century Gothic" panose="020B0502020202020204" pitchFamily="34" charset="0"/>
                <a:ea typeface="+mn-ea"/>
                <a:cs typeface="+mn-cs"/>
              </a:defRPr>
            </a:pPr>
            <a:endParaRPr lang="es-CO"/>
          </a:p>
        </c:txPr>
        <c:crossAx val="1299651728"/>
        <c:crosses val="autoZero"/>
        <c:auto val="1"/>
        <c:lblAlgn val="ctr"/>
        <c:lblOffset val="100"/>
        <c:noMultiLvlLbl val="0"/>
      </c:catAx>
      <c:valAx>
        <c:axId val="1299651728"/>
        <c:scaling>
          <c:orientation val="minMax"/>
        </c:scaling>
        <c:delete val="0"/>
        <c:axPos val="l"/>
        <c:numFmt formatCode="#,##0.0_);\(#,##0.0\);&quot;-  &quot;;&quot; &quot;@&quot; &quot;" sourceLinked="1"/>
        <c:majorTickMark val="none"/>
        <c:minorTickMark val="none"/>
        <c:tickLblPos val="none"/>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Century Gothic" panose="020B0502020202020204" pitchFamily="34" charset="0"/>
                <a:ea typeface="+mn-ea"/>
                <a:cs typeface="+mn-cs"/>
              </a:defRPr>
            </a:pPr>
            <a:endParaRPr lang="es-CO"/>
          </a:p>
        </c:txPr>
        <c:crossAx val="1299644240"/>
        <c:crosses val="autoZero"/>
        <c:crossBetween val="between"/>
      </c:valAx>
      <c:spPr>
        <a:noFill/>
        <a:ln>
          <a:noFill/>
        </a:ln>
        <a:effectLst/>
      </c:spPr>
    </c:plotArea>
    <c:legend>
      <c:legendPos val="b"/>
      <c:legendEntry>
        <c:idx val="1"/>
        <c:delete val="1"/>
      </c:legendEntry>
      <c:layout>
        <c:manualLayout>
          <c:xMode val="edge"/>
          <c:yMode val="edge"/>
          <c:x val="1.2168044216186235E-2"/>
          <c:y val="0.87347613760113185"/>
          <c:w val="0.96881480302531098"/>
          <c:h val="9.1107090186811859E-2"/>
        </c:manualLayout>
      </c:layout>
      <c:overlay val="0"/>
      <c:spPr>
        <a:noFill/>
        <a:ln>
          <a:noFill/>
        </a:ln>
        <a:effectLst/>
      </c:spPr>
      <c:txPr>
        <a:bodyPr rot="0" spcFirstLastPara="1" vertOverflow="ellipsis" vert="horz" wrap="square" anchor="ctr" anchorCtr="1"/>
        <a:lstStyle/>
        <a:p>
          <a:pPr>
            <a:defRPr sz="800" b="0" i="0" u="none" strike="noStrike" kern="1200" baseline="0">
              <a:solidFill>
                <a:schemeClr val="tx1">
                  <a:lumMod val="65000"/>
                  <a:lumOff val="35000"/>
                </a:schemeClr>
              </a:solidFill>
              <a:latin typeface="Century Gothic" panose="020B0502020202020204" pitchFamily="34" charset="0"/>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800">
          <a:latin typeface="Century Gothic" panose="020B0502020202020204" pitchFamily="34" charset="0"/>
        </a:defRPr>
      </a:pPr>
      <a:endParaRPr lang="es-CO"/>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Graphs!$E$28</c:f>
              <c:strCache>
                <c:ptCount val="1"/>
                <c:pt idx="0">
                  <c:v>Total Revenue</c:v>
                </c:pt>
              </c:strCache>
            </c:strRef>
          </c:tx>
          <c:spPr>
            <a:solidFill>
              <a:schemeClr val="accent6">
                <a:lumMod val="50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Century Gothic" panose="020B0502020202020204" pitchFamily="34" charset="0"/>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Graphs!$L$11:$U$11</c:f>
              <c:strCache>
                <c:ptCount val="10"/>
                <c:pt idx="0">
                  <c:v>ACTUAL</c:v>
                </c:pt>
                <c:pt idx="1">
                  <c:v>MES 1</c:v>
                </c:pt>
                <c:pt idx="2">
                  <c:v>MES 2</c:v>
                </c:pt>
                <c:pt idx="3">
                  <c:v>MES 3</c:v>
                </c:pt>
                <c:pt idx="4">
                  <c:v>MES 4</c:v>
                </c:pt>
                <c:pt idx="5">
                  <c:v>MES 5</c:v>
                </c:pt>
                <c:pt idx="6">
                  <c:v>MES 6</c:v>
                </c:pt>
                <c:pt idx="7">
                  <c:v>MES 7</c:v>
                </c:pt>
                <c:pt idx="8">
                  <c:v>MES 8</c:v>
                </c:pt>
                <c:pt idx="9">
                  <c:v>MES 9</c:v>
                </c:pt>
              </c:strCache>
            </c:strRef>
          </c:cat>
          <c:val>
            <c:numRef>
              <c:f>Graphs!$L$29:$U$29</c:f>
              <c:numCache>
                <c:formatCode>#,##0.0_);\(#,##0.0\);"-  ";" "@" "</c:formatCode>
                <c:ptCount val="10"/>
                <c:pt idx="0">
                  <c:v>20.360800768633759</c:v>
                </c:pt>
                <c:pt idx="1">
                  <c:v>20.360800768633759</c:v>
                </c:pt>
                <c:pt idx="2">
                  <c:v>59.706672524236843</c:v>
                </c:pt>
                <c:pt idx="3">
                  <c:v>137.32534680574469</c:v>
                </c:pt>
                <c:pt idx="4">
                  <c:v>137.32534680574469</c:v>
                </c:pt>
                <c:pt idx="5">
                  <c:v>904.69519030900074</c:v>
                </c:pt>
                <c:pt idx="6">
                  <c:v>904.69519030900074</c:v>
                </c:pt>
                <c:pt idx="7">
                  <c:v>904.69519030900074</c:v>
                </c:pt>
                <c:pt idx="8">
                  <c:v>904.69519030900074</c:v>
                </c:pt>
                <c:pt idx="9">
                  <c:v>904.69519030900074</c:v>
                </c:pt>
              </c:numCache>
            </c:numRef>
          </c:val>
          <c:extLst>
            <c:ext xmlns:c16="http://schemas.microsoft.com/office/drawing/2014/chart" uri="{C3380CC4-5D6E-409C-BE32-E72D297353CC}">
              <c16:uniqueId val="{00000000-E2BE-4A33-B7B3-C42C3CD0F3DA}"/>
            </c:ext>
          </c:extLst>
        </c:ser>
        <c:dLbls>
          <c:showLegendKey val="0"/>
          <c:showVal val="0"/>
          <c:showCatName val="0"/>
          <c:showSerName val="0"/>
          <c:showPercent val="0"/>
          <c:showBubbleSize val="0"/>
        </c:dLbls>
        <c:gapWidth val="100"/>
        <c:overlap val="-27"/>
        <c:axId val="1299644240"/>
        <c:axId val="1299651728"/>
      </c:barChart>
      <c:lineChart>
        <c:grouping val="standard"/>
        <c:varyColors val="0"/>
        <c:ser>
          <c:idx val="1"/>
          <c:order val="1"/>
          <c:tx>
            <c:strRef>
              <c:f>Graphs!$E$24</c:f>
              <c:strCache>
                <c:ptCount val="1"/>
                <c:pt idx="0">
                  <c:v>Total Oz produced</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ysClr val="windowText" lastClr="000000"/>
                    </a:solidFill>
                    <a:latin typeface="Century Gothic" panose="020B0502020202020204" pitchFamily="34" charset="0"/>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Graphs!$L$11:$U$11</c:f>
              <c:strCache>
                <c:ptCount val="10"/>
                <c:pt idx="0">
                  <c:v>ACTUAL</c:v>
                </c:pt>
                <c:pt idx="1">
                  <c:v>MES 1</c:v>
                </c:pt>
                <c:pt idx="2">
                  <c:v>MES 2</c:v>
                </c:pt>
                <c:pt idx="3">
                  <c:v>MES 3</c:v>
                </c:pt>
                <c:pt idx="4">
                  <c:v>MES 4</c:v>
                </c:pt>
                <c:pt idx="5">
                  <c:v>MES 5</c:v>
                </c:pt>
                <c:pt idx="6">
                  <c:v>MES 6</c:v>
                </c:pt>
                <c:pt idx="7">
                  <c:v>MES 7</c:v>
                </c:pt>
                <c:pt idx="8">
                  <c:v>MES 8</c:v>
                </c:pt>
                <c:pt idx="9">
                  <c:v>MES 9</c:v>
                </c:pt>
              </c:strCache>
            </c:strRef>
          </c:cat>
          <c:val>
            <c:numRef>
              <c:f>Graphs!$L$24:$U$24</c:f>
              <c:numCache>
                <c:formatCode>#,##0.0_);\(#,##0.0\);"-  ";" "@" "</c:formatCode>
                <c:ptCount val="10"/>
                <c:pt idx="0">
                  <c:v>2.4533449933287255</c:v>
                </c:pt>
                <c:pt idx="1">
                  <c:v>2.4533449933287255</c:v>
                </c:pt>
                <c:pt idx="2">
                  <c:v>7.1942684263828847</c:v>
                </c:pt>
                <c:pt idx="3">
                  <c:v>16.546817380680633</c:v>
                </c:pt>
                <c:pt idx="4">
                  <c:v>16.546817380680633</c:v>
                </c:pt>
                <c:pt idx="5">
                  <c:v>109.00992750012058</c:v>
                </c:pt>
                <c:pt idx="6">
                  <c:v>109.00992750012058</c:v>
                </c:pt>
                <c:pt idx="7">
                  <c:v>109.00992750012058</c:v>
                </c:pt>
                <c:pt idx="8">
                  <c:v>109.00992750012058</c:v>
                </c:pt>
                <c:pt idx="9">
                  <c:v>109.00992750012058</c:v>
                </c:pt>
              </c:numCache>
            </c:numRef>
          </c:val>
          <c:smooth val="0"/>
          <c:extLst>
            <c:ext xmlns:c16="http://schemas.microsoft.com/office/drawing/2014/chart" uri="{C3380CC4-5D6E-409C-BE32-E72D297353CC}">
              <c16:uniqueId val="{00000001-E2BE-4A33-B7B3-C42C3CD0F3DA}"/>
            </c:ext>
          </c:extLst>
        </c:ser>
        <c:dLbls>
          <c:showLegendKey val="0"/>
          <c:showVal val="0"/>
          <c:showCatName val="0"/>
          <c:showSerName val="0"/>
          <c:showPercent val="0"/>
          <c:showBubbleSize val="0"/>
        </c:dLbls>
        <c:marker val="1"/>
        <c:smooth val="0"/>
        <c:axId val="1299644240"/>
        <c:axId val="1299651728"/>
      </c:lineChart>
      <c:catAx>
        <c:axId val="1299644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Century Gothic" panose="020B0502020202020204" pitchFamily="34" charset="0"/>
                <a:ea typeface="+mn-ea"/>
                <a:cs typeface="+mn-cs"/>
              </a:defRPr>
            </a:pPr>
            <a:endParaRPr lang="es-CO"/>
          </a:p>
        </c:txPr>
        <c:crossAx val="1299651728"/>
        <c:crosses val="autoZero"/>
        <c:auto val="1"/>
        <c:lblAlgn val="ctr"/>
        <c:lblOffset val="100"/>
        <c:noMultiLvlLbl val="0"/>
      </c:catAx>
      <c:valAx>
        <c:axId val="1299651728"/>
        <c:scaling>
          <c:orientation val="minMax"/>
        </c:scaling>
        <c:delete val="0"/>
        <c:axPos val="l"/>
        <c:numFmt formatCode="#,##0.0_);\(#,##0.0\);&quot;-  &quot;;&quot; &quot;@&quot; &quot;" sourceLinked="1"/>
        <c:majorTickMark val="none"/>
        <c:minorTickMark val="none"/>
        <c:tickLblPos val="none"/>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Century Gothic" panose="020B0502020202020204" pitchFamily="34" charset="0"/>
                <a:ea typeface="+mn-ea"/>
                <a:cs typeface="+mn-cs"/>
              </a:defRPr>
            </a:pPr>
            <a:endParaRPr lang="es-CO"/>
          </a:p>
        </c:txPr>
        <c:crossAx val="129964424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800">
          <a:latin typeface="Century Gothic" panose="020B0502020202020204" pitchFamily="34" charset="0"/>
        </a:defRPr>
      </a:pPr>
      <a:endParaRPr lang="es-CO"/>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Graphs!$E$147</c:f>
              <c:strCache>
                <c:ptCount val="1"/>
                <c:pt idx="0">
                  <c:v>Mining Costs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bg1"/>
                    </a:solidFill>
                    <a:latin typeface="Century Gothic" panose="020B0502020202020204" pitchFamily="34" charset="0"/>
                    <a:ea typeface="+mn-ea"/>
                    <a:cs typeface="+mn-cs"/>
                  </a:defRPr>
                </a:pPr>
                <a:endParaRPr lang="es-C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Graphs!$L$11:$U$11</c:f>
              <c:strCache>
                <c:ptCount val="10"/>
                <c:pt idx="0">
                  <c:v>ACTUAL</c:v>
                </c:pt>
                <c:pt idx="1">
                  <c:v>MES 1</c:v>
                </c:pt>
                <c:pt idx="2">
                  <c:v>MES 2</c:v>
                </c:pt>
                <c:pt idx="3">
                  <c:v>MES 3</c:v>
                </c:pt>
                <c:pt idx="4">
                  <c:v>MES 4</c:v>
                </c:pt>
                <c:pt idx="5">
                  <c:v>MES 5</c:v>
                </c:pt>
                <c:pt idx="6">
                  <c:v>MES 6</c:v>
                </c:pt>
                <c:pt idx="7">
                  <c:v>MES 7</c:v>
                </c:pt>
                <c:pt idx="8">
                  <c:v>MES 8</c:v>
                </c:pt>
                <c:pt idx="9">
                  <c:v>MES 9</c:v>
                </c:pt>
              </c:strCache>
            </c:strRef>
          </c:cat>
          <c:val>
            <c:numRef>
              <c:f>Graphs!$L$147:$U$147</c:f>
              <c:numCache>
                <c:formatCode>#,##0_);\(#,##0\);"-  ";" "@" "</c:formatCode>
                <c:ptCount val="10"/>
                <c:pt idx="0">
                  <c:v>0</c:v>
                </c:pt>
                <c:pt idx="1">
                  <c:v>0</c:v>
                </c:pt>
                <c:pt idx="2">
                  <c:v>0</c:v>
                </c:pt>
                <c:pt idx="3">
                  <c:v>0</c:v>
                </c:pt>
                <c:pt idx="4">
                  <c:v>0</c:v>
                </c:pt>
                <c:pt idx="5">
                  <c:v>0</c:v>
                </c:pt>
                <c:pt idx="6">
                  <c:v>0</c:v>
                </c:pt>
                <c:pt idx="7">
                  <c:v>0</c:v>
                </c:pt>
                <c:pt idx="8">
                  <c:v>0</c:v>
                </c:pt>
                <c:pt idx="9">
                  <c:v>0</c:v>
                </c:pt>
              </c:numCache>
            </c:numRef>
          </c:val>
          <c:extLst>
            <c:ext xmlns:c16="http://schemas.microsoft.com/office/drawing/2014/chart" uri="{C3380CC4-5D6E-409C-BE32-E72D297353CC}">
              <c16:uniqueId val="{00000000-50D7-4D09-A1AA-F98D45B2F3C4}"/>
            </c:ext>
          </c:extLst>
        </c:ser>
        <c:ser>
          <c:idx val="1"/>
          <c:order val="1"/>
          <c:tx>
            <c:strRef>
              <c:f>Graphs!$E$148</c:f>
              <c:strCache>
                <c:ptCount val="1"/>
                <c:pt idx="0">
                  <c:v>Mineral commercialization</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bg1"/>
                    </a:solidFill>
                    <a:latin typeface="Century Gothic" panose="020B0502020202020204" pitchFamily="34" charset="0"/>
                    <a:ea typeface="+mn-ea"/>
                    <a:cs typeface="+mn-cs"/>
                  </a:defRPr>
                </a:pPr>
                <a:endParaRPr lang="es-C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Graphs!$L$11:$U$11</c:f>
              <c:strCache>
                <c:ptCount val="10"/>
                <c:pt idx="0">
                  <c:v>ACTUAL</c:v>
                </c:pt>
                <c:pt idx="1">
                  <c:v>MES 1</c:v>
                </c:pt>
                <c:pt idx="2">
                  <c:v>MES 2</c:v>
                </c:pt>
                <c:pt idx="3">
                  <c:v>MES 3</c:v>
                </c:pt>
                <c:pt idx="4">
                  <c:v>MES 4</c:v>
                </c:pt>
                <c:pt idx="5">
                  <c:v>MES 5</c:v>
                </c:pt>
                <c:pt idx="6">
                  <c:v>MES 6</c:v>
                </c:pt>
                <c:pt idx="7">
                  <c:v>MES 7</c:v>
                </c:pt>
                <c:pt idx="8">
                  <c:v>MES 8</c:v>
                </c:pt>
                <c:pt idx="9">
                  <c:v>MES 9</c:v>
                </c:pt>
              </c:strCache>
            </c:strRef>
          </c:cat>
          <c:val>
            <c:numRef>
              <c:f>Graphs!$L$148:$U$148</c:f>
              <c:numCache>
                <c:formatCode>#,##0_);\(#,##0\);"-  ";" "@" "</c:formatCode>
                <c:ptCount val="10"/>
                <c:pt idx="0">
                  <c:v>1786.9702741702747</c:v>
                </c:pt>
                <c:pt idx="1">
                  <c:v>1786.9702741702747</c:v>
                </c:pt>
                <c:pt idx="2">
                  <c:v>2608.7157287157283</c:v>
                </c:pt>
                <c:pt idx="3">
                  <c:v>2608.7157287157288</c:v>
                </c:pt>
                <c:pt idx="4">
                  <c:v>2608.7157287157288</c:v>
                </c:pt>
                <c:pt idx="5">
                  <c:v>334.65481886534519</c:v>
                </c:pt>
                <c:pt idx="6">
                  <c:v>334.65481886534519</c:v>
                </c:pt>
                <c:pt idx="7">
                  <c:v>334.65481886534519</c:v>
                </c:pt>
                <c:pt idx="8">
                  <c:v>334.65481886534519</c:v>
                </c:pt>
                <c:pt idx="9">
                  <c:v>334.65481886534519</c:v>
                </c:pt>
              </c:numCache>
            </c:numRef>
          </c:val>
          <c:extLst>
            <c:ext xmlns:c16="http://schemas.microsoft.com/office/drawing/2014/chart" uri="{C3380CC4-5D6E-409C-BE32-E72D297353CC}">
              <c16:uniqueId val="{00000001-50D7-4D09-A1AA-F98D45B2F3C4}"/>
            </c:ext>
          </c:extLst>
        </c:ser>
        <c:ser>
          <c:idx val="2"/>
          <c:order val="2"/>
          <c:tx>
            <c:strRef>
              <c:f>Graphs!$E$149</c:f>
              <c:strCache>
                <c:ptCount val="1"/>
                <c:pt idx="0">
                  <c:v>Mill</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solidFill>
                    <a:latin typeface="Century Gothic" panose="020B0502020202020204" pitchFamily="34" charset="0"/>
                    <a:ea typeface="+mn-ea"/>
                    <a:cs typeface="+mn-cs"/>
                  </a:defRPr>
                </a:pPr>
                <a:endParaRPr lang="es-C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Graphs!$L$11:$U$11</c:f>
              <c:strCache>
                <c:ptCount val="10"/>
                <c:pt idx="0">
                  <c:v>ACTUAL</c:v>
                </c:pt>
                <c:pt idx="1">
                  <c:v>MES 1</c:v>
                </c:pt>
                <c:pt idx="2">
                  <c:v>MES 2</c:v>
                </c:pt>
                <c:pt idx="3">
                  <c:v>MES 3</c:v>
                </c:pt>
                <c:pt idx="4">
                  <c:v>MES 4</c:v>
                </c:pt>
                <c:pt idx="5">
                  <c:v>MES 5</c:v>
                </c:pt>
                <c:pt idx="6">
                  <c:v>MES 6</c:v>
                </c:pt>
                <c:pt idx="7">
                  <c:v>MES 7</c:v>
                </c:pt>
                <c:pt idx="8">
                  <c:v>MES 8</c:v>
                </c:pt>
                <c:pt idx="9">
                  <c:v>MES 9</c:v>
                </c:pt>
              </c:strCache>
            </c:strRef>
          </c:cat>
          <c:val>
            <c:numRef>
              <c:f>Graphs!$L$149:$U$149</c:f>
              <c:numCache>
                <c:formatCode>#,##0_);\(#,##0\);"-  ";" "@" "</c:formatCode>
                <c:ptCount val="10"/>
                <c:pt idx="0">
                  <c:v>10000</c:v>
                </c:pt>
                <c:pt idx="1">
                  <c:v>10000</c:v>
                </c:pt>
                <c:pt idx="2">
                  <c:v>3500</c:v>
                </c:pt>
                <c:pt idx="3">
                  <c:v>3499.9999999999995</c:v>
                </c:pt>
                <c:pt idx="4">
                  <c:v>3499.9999999999995</c:v>
                </c:pt>
                <c:pt idx="5">
                  <c:v>1200</c:v>
                </c:pt>
                <c:pt idx="6">
                  <c:v>1200</c:v>
                </c:pt>
                <c:pt idx="7">
                  <c:v>1200</c:v>
                </c:pt>
                <c:pt idx="8">
                  <c:v>1200</c:v>
                </c:pt>
                <c:pt idx="9">
                  <c:v>1200</c:v>
                </c:pt>
              </c:numCache>
            </c:numRef>
          </c:val>
          <c:extLst>
            <c:ext xmlns:c16="http://schemas.microsoft.com/office/drawing/2014/chart" uri="{C3380CC4-5D6E-409C-BE32-E72D297353CC}">
              <c16:uniqueId val="{00000002-50D7-4D09-A1AA-F98D45B2F3C4}"/>
            </c:ext>
          </c:extLst>
        </c:ser>
        <c:ser>
          <c:idx val="3"/>
          <c:order val="3"/>
          <c:tx>
            <c:strRef>
              <c:f>Graphs!$E$150</c:f>
              <c:strCache>
                <c:ptCount val="1"/>
                <c:pt idx="0">
                  <c:v>Site Administration</c:v>
                </c:pt>
              </c:strCache>
            </c:strRef>
          </c:tx>
          <c:spPr>
            <a:solidFill>
              <a:schemeClr val="accent4"/>
            </a:solidFill>
            <a:ln>
              <a:noFill/>
            </a:ln>
            <a:effectLst/>
          </c:spPr>
          <c:invertIfNegative val="0"/>
          <c:dLbls>
            <c:dLbl>
              <c:idx val="5"/>
              <c:layout>
                <c:manualLayout>
                  <c:x val="-9.2210484573556744E-17"/>
                  <c:y val="9.3320665236729262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50D7-4D09-A1AA-F98D45B2F3C4}"/>
                </c:ext>
              </c:extLst>
            </c:dLbl>
            <c:dLbl>
              <c:idx val="6"/>
              <c:layout>
                <c:manualLayout>
                  <c:x val="0"/>
                  <c:y val="9.3320665236729262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50D7-4D09-A1AA-F98D45B2F3C4}"/>
                </c:ext>
              </c:extLst>
            </c:dLbl>
            <c:dLbl>
              <c:idx val="7"/>
              <c:layout>
                <c:manualLayout>
                  <c:x val="0"/>
                  <c:y val="9.3320665236729262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50D7-4D09-A1AA-F98D45B2F3C4}"/>
                </c:ext>
              </c:extLst>
            </c:dLbl>
            <c:dLbl>
              <c:idx val="8"/>
              <c:layout>
                <c:manualLayout>
                  <c:x val="-1.2574302245037705E-3"/>
                  <c:y val="9.3320665236729262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50D7-4D09-A1AA-F98D45B2F3C4}"/>
                </c:ext>
              </c:extLst>
            </c:dLbl>
            <c:dLbl>
              <c:idx val="9"/>
              <c:layout>
                <c:manualLayout>
                  <c:x val="0"/>
                  <c:y val="9.3320665236729262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50D7-4D09-A1AA-F98D45B2F3C4}"/>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Century Gothic" panose="020B0502020202020204" pitchFamily="34" charset="0"/>
                    <a:ea typeface="+mn-ea"/>
                    <a:cs typeface="+mn-cs"/>
                  </a:defRPr>
                </a:pPr>
                <a:endParaRPr lang="es-C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Graphs!$L$11:$U$11</c:f>
              <c:strCache>
                <c:ptCount val="10"/>
                <c:pt idx="0">
                  <c:v>ACTUAL</c:v>
                </c:pt>
                <c:pt idx="1">
                  <c:v>MES 1</c:v>
                </c:pt>
                <c:pt idx="2">
                  <c:v>MES 2</c:v>
                </c:pt>
                <c:pt idx="3">
                  <c:v>MES 3</c:v>
                </c:pt>
                <c:pt idx="4">
                  <c:v>MES 4</c:v>
                </c:pt>
                <c:pt idx="5">
                  <c:v>MES 5</c:v>
                </c:pt>
                <c:pt idx="6">
                  <c:v>MES 6</c:v>
                </c:pt>
                <c:pt idx="7">
                  <c:v>MES 7</c:v>
                </c:pt>
                <c:pt idx="8">
                  <c:v>MES 8</c:v>
                </c:pt>
                <c:pt idx="9">
                  <c:v>MES 9</c:v>
                </c:pt>
              </c:strCache>
            </c:strRef>
          </c:cat>
          <c:val>
            <c:numRef>
              <c:f>Graphs!$L$150:$U$150</c:f>
              <c:numCache>
                <c:formatCode>#,##0_);\(#,##0\);"-  ";" "@" "</c:formatCode>
                <c:ptCount val="10"/>
                <c:pt idx="0">
                  <c:v>5</c:v>
                </c:pt>
                <c:pt idx="1">
                  <c:v>5</c:v>
                </c:pt>
                <c:pt idx="2">
                  <c:v>5</c:v>
                </c:pt>
                <c:pt idx="3">
                  <c:v>5</c:v>
                </c:pt>
                <c:pt idx="4">
                  <c:v>5</c:v>
                </c:pt>
                <c:pt idx="5">
                  <c:v>5</c:v>
                </c:pt>
                <c:pt idx="6">
                  <c:v>5</c:v>
                </c:pt>
                <c:pt idx="7">
                  <c:v>5</c:v>
                </c:pt>
                <c:pt idx="8">
                  <c:v>5</c:v>
                </c:pt>
                <c:pt idx="9">
                  <c:v>5</c:v>
                </c:pt>
              </c:numCache>
            </c:numRef>
          </c:val>
          <c:extLst>
            <c:ext xmlns:c16="http://schemas.microsoft.com/office/drawing/2014/chart" uri="{C3380CC4-5D6E-409C-BE32-E72D297353CC}">
              <c16:uniqueId val="{00000003-50D7-4D09-A1AA-F98D45B2F3C4}"/>
            </c:ext>
          </c:extLst>
        </c:ser>
        <c:ser>
          <c:idx val="5"/>
          <c:order val="5"/>
          <c:tx>
            <c:strRef>
              <c:f>Graphs!$E$152</c:f>
              <c:strCache>
                <c:ptCount val="1"/>
                <c:pt idx="0">
                  <c:v>Production Taxes</c:v>
                </c:pt>
              </c:strCache>
            </c:strRef>
          </c:tx>
          <c:spPr>
            <a:solidFill>
              <a:srgbClr val="00B0F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tx1">
                        <a:lumMod val="75000"/>
                        <a:lumOff val="25000"/>
                      </a:schemeClr>
                    </a:solidFill>
                    <a:latin typeface="Century Gothic" panose="020B0502020202020204" pitchFamily="34" charset="0"/>
                    <a:ea typeface="+mn-ea"/>
                    <a:cs typeface="+mn-cs"/>
                  </a:defRPr>
                </a:pPr>
                <a:endParaRPr lang="es-C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Graphs!$L$11:$U$11</c:f>
              <c:strCache>
                <c:ptCount val="10"/>
                <c:pt idx="0">
                  <c:v>ACTUAL</c:v>
                </c:pt>
                <c:pt idx="1">
                  <c:v>MES 1</c:v>
                </c:pt>
                <c:pt idx="2">
                  <c:v>MES 2</c:v>
                </c:pt>
                <c:pt idx="3">
                  <c:v>MES 3</c:v>
                </c:pt>
                <c:pt idx="4">
                  <c:v>MES 4</c:v>
                </c:pt>
                <c:pt idx="5">
                  <c:v>MES 5</c:v>
                </c:pt>
                <c:pt idx="6">
                  <c:v>MES 6</c:v>
                </c:pt>
                <c:pt idx="7">
                  <c:v>MES 7</c:v>
                </c:pt>
                <c:pt idx="8">
                  <c:v>MES 8</c:v>
                </c:pt>
                <c:pt idx="9">
                  <c:v>MES 9</c:v>
                </c:pt>
              </c:strCache>
            </c:strRef>
          </c:cat>
          <c:val>
            <c:numRef>
              <c:f>Graphs!$L$152:$U$152</c:f>
              <c:numCache>
                <c:formatCode>#,##0_);\(#,##0\);"-  ";" "@" "</c:formatCode>
                <c:ptCount val="10"/>
                <c:pt idx="0">
                  <c:v>87.36</c:v>
                </c:pt>
                <c:pt idx="1">
                  <c:v>87.36</c:v>
                </c:pt>
                <c:pt idx="2">
                  <c:v>87.36</c:v>
                </c:pt>
                <c:pt idx="3">
                  <c:v>87.359999999999985</c:v>
                </c:pt>
                <c:pt idx="4">
                  <c:v>87.359999999999985</c:v>
                </c:pt>
                <c:pt idx="5">
                  <c:v>87.359999999999985</c:v>
                </c:pt>
                <c:pt idx="6">
                  <c:v>87.359999999999985</c:v>
                </c:pt>
                <c:pt idx="7">
                  <c:v>87.359999999999985</c:v>
                </c:pt>
                <c:pt idx="8">
                  <c:v>87.359999999999985</c:v>
                </c:pt>
                <c:pt idx="9">
                  <c:v>87.359999999999985</c:v>
                </c:pt>
              </c:numCache>
            </c:numRef>
          </c:val>
          <c:extLst>
            <c:ext xmlns:c16="http://schemas.microsoft.com/office/drawing/2014/chart" uri="{C3380CC4-5D6E-409C-BE32-E72D297353CC}">
              <c16:uniqueId val="{00000004-50D7-4D09-A1AA-F98D45B2F3C4}"/>
            </c:ext>
          </c:extLst>
        </c:ser>
        <c:dLbls>
          <c:dLblPos val="ctr"/>
          <c:showLegendKey val="0"/>
          <c:showVal val="1"/>
          <c:showCatName val="0"/>
          <c:showSerName val="0"/>
          <c:showPercent val="0"/>
          <c:showBubbleSize val="0"/>
        </c:dLbls>
        <c:gapWidth val="100"/>
        <c:overlap val="100"/>
        <c:axId val="1299644240"/>
        <c:axId val="1299651728"/>
        <c:extLst>
          <c:ext xmlns:c15="http://schemas.microsoft.com/office/drawing/2012/chart" uri="{02D57815-91ED-43cb-92C2-25804820EDAC}">
            <c15:filteredBarSeries>
              <c15:ser>
                <c:idx val="4"/>
                <c:order val="4"/>
                <c:tx>
                  <c:strRef>
                    <c:extLst>
                      <c:ext uri="{02D57815-91ED-43cb-92C2-25804820EDAC}">
                        <c15:formulaRef>
                          <c15:sqref>Graphs!$E$151</c15:sqref>
                        </c15:formulaRef>
                      </c:ext>
                    </c:extLst>
                    <c:strCache>
                      <c:ptCount val="1"/>
                      <c:pt idx="0">
                        <c:v>Security</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Century Gothic" panose="020B0502020202020204" pitchFamily="34" charset="0"/>
                          <a:ea typeface="+mn-ea"/>
                          <a:cs typeface="+mn-cs"/>
                        </a:defRPr>
                      </a:pPr>
                      <a:endParaRPr lang="es-CO"/>
                    </a:p>
                  </c:txPr>
                  <c:dLblPos val="ctr"/>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c:ext uri="{02D57815-91ED-43cb-92C2-25804820EDAC}">
                        <c15:formulaRef>
                          <c15:sqref>Graphs!$L$11:$U$11</c15:sqref>
                        </c15:formulaRef>
                      </c:ext>
                    </c:extLst>
                    <c:strCache>
                      <c:ptCount val="10"/>
                      <c:pt idx="0">
                        <c:v>ACTUAL</c:v>
                      </c:pt>
                      <c:pt idx="1">
                        <c:v>MES 1</c:v>
                      </c:pt>
                      <c:pt idx="2">
                        <c:v>MES 2</c:v>
                      </c:pt>
                      <c:pt idx="3">
                        <c:v>MES 3</c:v>
                      </c:pt>
                      <c:pt idx="4">
                        <c:v>MES 4</c:v>
                      </c:pt>
                      <c:pt idx="5">
                        <c:v>MES 5</c:v>
                      </c:pt>
                      <c:pt idx="6">
                        <c:v>MES 6</c:v>
                      </c:pt>
                      <c:pt idx="7">
                        <c:v>MES 7</c:v>
                      </c:pt>
                      <c:pt idx="8">
                        <c:v>MES 8</c:v>
                      </c:pt>
                      <c:pt idx="9">
                        <c:v>MES 9</c:v>
                      </c:pt>
                    </c:strCache>
                  </c:strRef>
                </c:cat>
                <c:val>
                  <c:numRef>
                    <c:extLst>
                      <c:ext uri="{02D57815-91ED-43cb-92C2-25804820EDAC}">
                        <c15:formulaRef>
                          <c15:sqref>Graphs!$L$151:$U$151</c15:sqref>
                        </c15:formulaRef>
                      </c:ext>
                    </c:extLst>
                    <c:numCache>
                      <c:formatCode>#,##0_);\(#,##0\);"-  ";" "@" "</c:formatCode>
                      <c:ptCount val="10"/>
                      <c:pt idx="0">
                        <c:v>0</c:v>
                      </c:pt>
                      <c:pt idx="1">
                        <c:v>0</c:v>
                      </c:pt>
                      <c:pt idx="2">
                        <c:v>0</c:v>
                      </c:pt>
                      <c:pt idx="3">
                        <c:v>0</c:v>
                      </c:pt>
                      <c:pt idx="4">
                        <c:v>0</c:v>
                      </c:pt>
                      <c:pt idx="5">
                        <c:v>0</c:v>
                      </c:pt>
                      <c:pt idx="6">
                        <c:v>0</c:v>
                      </c:pt>
                      <c:pt idx="7">
                        <c:v>0</c:v>
                      </c:pt>
                      <c:pt idx="8">
                        <c:v>0</c:v>
                      </c:pt>
                      <c:pt idx="9">
                        <c:v>0</c:v>
                      </c:pt>
                    </c:numCache>
                  </c:numRef>
                </c:val>
                <c:extLst>
                  <c:ext xmlns:c16="http://schemas.microsoft.com/office/drawing/2014/chart" uri="{C3380CC4-5D6E-409C-BE32-E72D297353CC}">
                    <c16:uniqueId val="{00000007-50D7-4D09-A1AA-F98D45B2F3C4}"/>
                  </c:ext>
                </c:extLst>
              </c15:ser>
            </c15:filteredBarSeries>
            <c15:filteredBarSeries>
              <c15:ser>
                <c:idx val="6"/>
                <c:order val="6"/>
                <c:tx>
                  <c:strRef>
                    <c:extLst xmlns:c15="http://schemas.microsoft.com/office/drawing/2012/chart">
                      <c:ext xmlns:c15="http://schemas.microsoft.com/office/drawing/2012/chart" uri="{02D57815-91ED-43cb-92C2-25804820EDAC}">
                        <c15:formulaRef>
                          <c15:sqref>Graphs!$E$153</c15:sqref>
                        </c15:formulaRef>
                      </c:ext>
                    </c:extLst>
                    <c:strCache>
                      <c:ptCount val="1"/>
                      <c:pt idx="0">
                        <c:v>Workforce</c:v>
                      </c:pt>
                    </c:strCache>
                  </c:strRef>
                </c:tx>
                <c:spPr>
                  <a:solidFill>
                    <a:srgbClr val="7030A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bg1"/>
                          </a:solidFill>
                          <a:latin typeface="Century Gothic" panose="020B0502020202020204" pitchFamily="34" charset="0"/>
                          <a:ea typeface="+mn-ea"/>
                          <a:cs typeface="+mn-cs"/>
                        </a:defRPr>
                      </a:pPr>
                      <a:endParaRPr lang="es-CO"/>
                    </a:p>
                  </c:txPr>
                  <c:dLblPos val="ctr"/>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Graphs!$L$11:$U$11</c15:sqref>
                        </c15:formulaRef>
                      </c:ext>
                    </c:extLst>
                    <c:strCache>
                      <c:ptCount val="10"/>
                      <c:pt idx="0">
                        <c:v>ACTUAL</c:v>
                      </c:pt>
                      <c:pt idx="1">
                        <c:v>MES 1</c:v>
                      </c:pt>
                      <c:pt idx="2">
                        <c:v>MES 2</c:v>
                      </c:pt>
                      <c:pt idx="3">
                        <c:v>MES 3</c:v>
                      </c:pt>
                      <c:pt idx="4">
                        <c:v>MES 4</c:v>
                      </c:pt>
                      <c:pt idx="5">
                        <c:v>MES 5</c:v>
                      </c:pt>
                      <c:pt idx="6">
                        <c:v>MES 6</c:v>
                      </c:pt>
                      <c:pt idx="7">
                        <c:v>MES 7</c:v>
                      </c:pt>
                      <c:pt idx="8">
                        <c:v>MES 8</c:v>
                      </c:pt>
                      <c:pt idx="9">
                        <c:v>MES 9</c:v>
                      </c:pt>
                    </c:strCache>
                  </c:strRef>
                </c:cat>
                <c:val>
                  <c:numRef>
                    <c:extLst xmlns:c15="http://schemas.microsoft.com/office/drawing/2012/chart">
                      <c:ext xmlns:c15="http://schemas.microsoft.com/office/drawing/2012/chart" uri="{02D57815-91ED-43cb-92C2-25804820EDAC}">
                        <c15:formulaRef>
                          <c15:sqref>Graphs!$L$153:$U$153</c15:sqref>
                        </c15:formulaRef>
                      </c:ext>
                    </c:extLst>
                    <c:numCache>
                      <c:formatCode>#,##0_);\(#,##0\);"-  ";" "@" "</c:formatCode>
                      <c:ptCount val="10"/>
                      <c:pt idx="0">
                        <c:v>0</c:v>
                      </c:pt>
                      <c:pt idx="1">
                        <c:v>0</c:v>
                      </c:pt>
                      <c:pt idx="2">
                        <c:v>0</c:v>
                      </c:pt>
                      <c:pt idx="3">
                        <c:v>0</c:v>
                      </c:pt>
                      <c:pt idx="4">
                        <c:v>0</c:v>
                      </c:pt>
                      <c:pt idx="5">
                        <c:v>0</c:v>
                      </c:pt>
                      <c:pt idx="6">
                        <c:v>0</c:v>
                      </c:pt>
                      <c:pt idx="7">
                        <c:v>0</c:v>
                      </c:pt>
                      <c:pt idx="8">
                        <c:v>0</c:v>
                      </c:pt>
                      <c:pt idx="9">
                        <c:v>0</c:v>
                      </c:pt>
                    </c:numCache>
                  </c:numRef>
                </c:val>
                <c:extLst xmlns:c15="http://schemas.microsoft.com/office/drawing/2012/chart">
                  <c:ext xmlns:c16="http://schemas.microsoft.com/office/drawing/2014/chart" uri="{C3380CC4-5D6E-409C-BE32-E72D297353CC}">
                    <c16:uniqueId val="{00000008-50D7-4D09-A1AA-F98D45B2F3C4}"/>
                  </c:ext>
                </c:extLst>
              </c15:ser>
            </c15:filteredBarSeries>
            <c15:filteredBarSeries>
              <c15:ser>
                <c:idx val="7"/>
                <c:order val="7"/>
                <c:tx>
                  <c:strRef>
                    <c:extLst xmlns:c15="http://schemas.microsoft.com/office/drawing/2012/chart">
                      <c:ext xmlns:c15="http://schemas.microsoft.com/office/drawing/2012/chart" uri="{02D57815-91ED-43cb-92C2-25804820EDAC}">
                        <c15:formulaRef>
                          <c15:sqref>Graphs!$E$154</c15:sqref>
                        </c15:formulaRef>
                      </c:ext>
                    </c:extLst>
                    <c:strCache>
                      <c:ptCount val="1"/>
                      <c:pt idx="0">
                        <c:v>Exploration</c:v>
                      </c:pt>
                    </c:strCache>
                  </c:strRef>
                </c:tx>
                <c:spPr>
                  <a:solidFill>
                    <a:srgbClr val="C9DD0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Century Gothic" panose="020B0502020202020204" pitchFamily="34" charset="0"/>
                          <a:ea typeface="+mn-ea"/>
                          <a:cs typeface="+mn-cs"/>
                        </a:defRPr>
                      </a:pPr>
                      <a:endParaRPr lang="es-CO"/>
                    </a:p>
                  </c:txPr>
                  <c:dLblPos val="ctr"/>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Graphs!$L$11:$U$11</c15:sqref>
                        </c15:formulaRef>
                      </c:ext>
                    </c:extLst>
                    <c:strCache>
                      <c:ptCount val="10"/>
                      <c:pt idx="0">
                        <c:v>ACTUAL</c:v>
                      </c:pt>
                      <c:pt idx="1">
                        <c:v>MES 1</c:v>
                      </c:pt>
                      <c:pt idx="2">
                        <c:v>MES 2</c:v>
                      </c:pt>
                      <c:pt idx="3">
                        <c:v>MES 3</c:v>
                      </c:pt>
                      <c:pt idx="4">
                        <c:v>MES 4</c:v>
                      </c:pt>
                      <c:pt idx="5">
                        <c:v>MES 5</c:v>
                      </c:pt>
                      <c:pt idx="6">
                        <c:v>MES 6</c:v>
                      </c:pt>
                      <c:pt idx="7">
                        <c:v>MES 7</c:v>
                      </c:pt>
                      <c:pt idx="8">
                        <c:v>MES 8</c:v>
                      </c:pt>
                      <c:pt idx="9">
                        <c:v>MES 9</c:v>
                      </c:pt>
                    </c:strCache>
                  </c:strRef>
                </c:cat>
                <c:val>
                  <c:numRef>
                    <c:extLst xmlns:c15="http://schemas.microsoft.com/office/drawing/2012/chart">
                      <c:ext xmlns:c15="http://schemas.microsoft.com/office/drawing/2012/chart" uri="{02D57815-91ED-43cb-92C2-25804820EDAC}">
                        <c15:formulaRef>
                          <c15:sqref>Graphs!$L$154:$U$154</c15:sqref>
                        </c15:formulaRef>
                      </c:ext>
                    </c:extLst>
                    <c:numCache>
                      <c:formatCode>#,##0_);\(#,##0\);"-  ";" "@" "</c:formatCode>
                      <c:ptCount val="10"/>
                      <c:pt idx="0">
                        <c:v>0</c:v>
                      </c:pt>
                      <c:pt idx="1">
                        <c:v>0</c:v>
                      </c:pt>
                      <c:pt idx="2">
                        <c:v>0</c:v>
                      </c:pt>
                      <c:pt idx="3">
                        <c:v>0</c:v>
                      </c:pt>
                      <c:pt idx="4">
                        <c:v>0</c:v>
                      </c:pt>
                      <c:pt idx="5">
                        <c:v>0</c:v>
                      </c:pt>
                      <c:pt idx="6">
                        <c:v>0</c:v>
                      </c:pt>
                      <c:pt idx="7">
                        <c:v>0</c:v>
                      </c:pt>
                      <c:pt idx="8">
                        <c:v>0</c:v>
                      </c:pt>
                      <c:pt idx="9">
                        <c:v>0</c:v>
                      </c:pt>
                    </c:numCache>
                  </c:numRef>
                </c:val>
                <c:extLst xmlns:c15="http://schemas.microsoft.com/office/drawing/2012/chart">
                  <c:ext xmlns:c16="http://schemas.microsoft.com/office/drawing/2014/chart" uri="{C3380CC4-5D6E-409C-BE32-E72D297353CC}">
                    <c16:uniqueId val="{00000009-50D7-4D09-A1AA-F98D45B2F3C4}"/>
                  </c:ext>
                </c:extLst>
              </c15:ser>
            </c15:filteredBarSeries>
          </c:ext>
        </c:extLst>
      </c:barChart>
      <c:lineChart>
        <c:grouping val="standard"/>
        <c:varyColors val="0"/>
        <c:ser>
          <c:idx val="8"/>
          <c:order val="8"/>
          <c:tx>
            <c:strRef>
              <c:f>Graphs!$E$155</c:f>
              <c:strCache>
                <c:ptCount val="1"/>
                <c:pt idx="0">
                  <c:v>Cash Cost</c:v>
                </c:pt>
              </c:strCache>
            </c:strRef>
          </c:tx>
          <c:spPr>
            <a:ln w="28575" cap="rnd">
              <a:noFill/>
              <a:round/>
            </a:ln>
            <a:effectLst/>
          </c:spPr>
          <c:marker>
            <c:symbol val="none"/>
          </c:marker>
          <c:dLbls>
            <c:dLbl>
              <c:idx val="5"/>
              <c:layout>
                <c:manualLayout>
                  <c:x val="-2.713534424479146E-2"/>
                  <c:y val="-1.525780629814066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50D7-4D09-A1AA-F98D45B2F3C4}"/>
                </c:ext>
              </c:extLst>
            </c:dLbl>
            <c:dLbl>
              <c:idx val="6"/>
              <c:layout>
                <c:manualLayout>
                  <c:x val="-2.3363053571280056E-2"/>
                  <c:y val="-1.525780629814066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50D7-4D09-A1AA-F98D45B2F3C4}"/>
                </c:ext>
              </c:extLst>
            </c:dLbl>
            <c:dLbl>
              <c:idx val="7"/>
              <c:layout>
                <c:manualLayout>
                  <c:x val="-2.3363053571280056E-2"/>
                  <c:y val="-1.525780629814066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50D7-4D09-A1AA-F98D45B2F3C4}"/>
                </c:ext>
              </c:extLst>
            </c:dLbl>
            <c:dLbl>
              <c:idx val="8"/>
              <c:layout>
                <c:manualLayout>
                  <c:x val="-2.336305357128015E-2"/>
                  <c:y val="-1.214711745691634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50D7-4D09-A1AA-F98D45B2F3C4}"/>
                </c:ext>
              </c:extLst>
            </c:dLbl>
            <c:dLbl>
              <c:idx val="9"/>
              <c:layout>
                <c:manualLayout>
                  <c:x val="-2.3363053571280056E-2"/>
                  <c:y val="-5.9257397744677106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50D7-4D09-A1AA-F98D45B2F3C4}"/>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Century Gothic" panose="020B0502020202020204" pitchFamily="34" charset="0"/>
                    <a:ea typeface="+mn-ea"/>
                    <a:cs typeface="+mn-cs"/>
                  </a:defRPr>
                </a:pPr>
                <a:endParaRPr lang="es-C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Graphs!$L$11:$U$11</c:f>
              <c:strCache>
                <c:ptCount val="10"/>
                <c:pt idx="0">
                  <c:v>ACTUAL</c:v>
                </c:pt>
                <c:pt idx="1">
                  <c:v>MES 1</c:v>
                </c:pt>
                <c:pt idx="2">
                  <c:v>MES 2</c:v>
                </c:pt>
                <c:pt idx="3">
                  <c:v>MES 3</c:v>
                </c:pt>
                <c:pt idx="4">
                  <c:v>MES 4</c:v>
                </c:pt>
                <c:pt idx="5">
                  <c:v>MES 5</c:v>
                </c:pt>
                <c:pt idx="6">
                  <c:v>MES 6</c:v>
                </c:pt>
                <c:pt idx="7">
                  <c:v>MES 7</c:v>
                </c:pt>
                <c:pt idx="8">
                  <c:v>MES 8</c:v>
                </c:pt>
                <c:pt idx="9">
                  <c:v>MES 9</c:v>
                </c:pt>
              </c:strCache>
            </c:strRef>
          </c:cat>
          <c:val>
            <c:numRef>
              <c:f>Graphs!$L$155:$U$155</c:f>
              <c:numCache>
                <c:formatCode>#,##0_);\(#,##0\);"-  ";" "@" "</c:formatCode>
                <c:ptCount val="10"/>
                <c:pt idx="0">
                  <c:v>11879.330274170276</c:v>
                </c:pt>
                <c:pt idx="1">
                  <c:v>11879.330274170276</c:v>
                </c:pt>
                <c:pt idx="2">
                  <c:v>6201.0757287157294</c:v>
                </c:pt>
                <c:pt idx="3">
                  <c:v>6201.0757287157276</c:v>
                </c:pt>
                <c:pt idx="4">
                  <c:v>6201.0757287157276</c:v>
                </c:pt>
                <c:pt idx="5">
                  <c:v>1627.014818865345</c:v>
                </c:pt>
                <c:pt idx="6">
                  <c:v>1627.014818865345</c:v>
                </c:pt>
                <c:pt idx="7">
                  <c:v>1627.014818865345</c:v>
                </c:pt>
                <c:pt idx="8">
                  <c:v>1627.014818865345</c:v>
                </c:pt>
                <c:pt idx="9">
                  <c:v>1627.014818865345</c:v>
                </c:pt>
              </c:numCache>
            </c:numRef>
          </c:val>
          <c:smooth val="0"/>
          <c:extLst>
            <c:ext xmlns:c16="http://schemas.microsoft.com/office/drawing/2014/chart" uri="{C3380CC4-5D6E-409C-BE32-E72D297353CC}">
              <c16:uniqueId val="{00000005-50D7-4D09-A1AA-F98D45B2F3C4}"/>
            </c:ext>
          </c:extLst>
        </c:ser>
        <c:dLbls>
          <c:dLblPos val="ctr"/>
          <c:showLegendKey val="0"/>
          <c:showVal val="1"/>
          <c:showCatName val="0"/>
          <c:showSerName val="0"/>
          <c:showPercent val="0"/>
          <c:showBubbleSize val="0"/>
        </c:dLbls>
        <c:marker val="1"/>
        <c:smooth val="0"/>
        <c:axId val="1299644240"/>
        <c:axId val="1299651728"/>
      </c:lineChart>
      <c:lineChart>
        <c:grouping val="standard"/>
        <c:varyColors val="0"/>
        <c:ser>
          <c:idx val="9"/>
          <c:order val="9"/>
          <c:tx>
            <c:strRef>
              <c:f>Graphs!$E$13</c:f>
              <c:strCache>
                <c:ptCount val="1"/>
                <c:pt idx="0">
                  <c:v>Price per Ounce</c:v>
                </c:pt>
              </c:strCache>
            </c:strRef>
          </c:tx>
          <c:spPr>
            <a:ln w="28575" cap="rnd">
              <a:solidFill>
                <a:srgbClr val="A19574"/>
              </a:solidFill>
              <a:round/>
            </a:ln>
            <a:effectLst/>
          </c:spPr>
          <c:marker>
            <c:symbol val="circle"/>
            <c:size val="5"/>
            <c:spPr>
              <a:solidFill>
                <a:schemeClr val="accent4">
                  <a:lumMod val="60000"/>
                </a:schemeClr>
              </a:solidFill>
              <a:ln w="9525">
                <a:solidFill>
                  <a:srgbClr val="A19574"/>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Century Gothic" panose="020B0502020202020204" pitchFamily="34" charset="0"/>
                    <a:ea typeface="+mn-ea"/>
                    <a:cs typeface="+mn-cs"/>
                  </a:defRPr>
                </a:pPr>
                <a:endParaRPr lang="es-C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Graphs!$L$11:$U$11</c:f>
              <c:strCache>
                <c:ptCount val="10"/>
                <c:pt idx="0">
                  <c:v>ACTUAL</c:v>
                </c:pt>
                <c:pt idx="1">
                  <c:v>MES 1</c:v>
                </c:pt>
                <c:pt idx="2">
                  <c:v>MES 2</c:v>
                </c:pt>
                <c:pt idx="3">
                  <c:v>MES 3</c:v>
                </c:pt>
                <c:pt idx="4">
                  <c:v>MES 4</c:v>
                </c:pt>
                <c:pt idx="5">
                  <c:v>MES 5</c:v>
                </c:pt>
                <c:pt idx="6">
                  <c:v>MES 6</c:v>
                </c:pt>
                <c:pt idx="7">
                  <c:v>MES 7</c:v>
                </c:pt>
                <c:pt idx="8">
                  <c:v>MES 8</c:v>
                </c:pt>
                <c:pt idx="9">
                  <c:v>MES 9</c:v>
                </c:pt>
              </c:strCache>
            </c:strRef>
          </c:cat>
          <c:val>
            <c:numRef>
              <c:f>Graphs!$L$13:$U$13</c:f>
              <c:numCache>
                <c:formatCode>#,##0_);\(#,##0\);"-  ";" "@" "</c:formatCode>
                <c:ptCount val="10"/>
                <c:pt idx="0">
                  <c:v>2400</c:v>
                </c:pt>
                <c:pt idx="1">
                  <c:v>2400</c:v>
                </c:pt>
                <c:pt idx="2">
                  <c:v>2400</c:v>
                </c:pt>
                <c:pt idx="3">
                  <c:v>2400</c:v>
                </c:pt>
                <c:pt idx="4">
                  <c:v>2400</c:v>
                </c:pt>
                <c:pt idx="5">
                  <c:v>2400</c:v>
                </c:pt>
                <c:pt idx="6">
                  <c:v>2400</c:v>
                </c:pt>
                <c:pt idx="7">
                  <c:v>2400</c:v>
                </c:pt>
                <c:pt idx="8">
                  <c:v>2400</c:v>
                </c:pt>
                <c:pt idx="9">
                  <c:v>2400</c:v>
                </c:pt>
              </c:numCache>
            </c:numRef>
          </c:val>
          <c:smooth val="0"/>
          <c:extLst>
            <c:ext xmlns:c16="http://schemas.microsoft.com/office/drawing/2014/chart" uri="{C3380CC4-5D6E-409C-BE32-E72D297353CC}">
              <c16:uniqueId val="{00000006-50D7-4D09-A1AA-F98D45B2F3C4}"/>
            </c:ext>
          </c:extLst>
        </c:ser>
        <c:dLbls>
          <c:showLegendKey val="0"/>
          <c:showVal val="0"/>
          <c:showCatName val="0"/>
          <c:showSerName val="0"/>
          <c:showPercent val="0"/>
          <c:showBubbleSize val="0"/>
        </c:dLbls>
        <c:marker val="1"/>
        <c:smooth val="0"/>
        <c:axId val="1978388687"/>
        <c:axId val="1978394095"/>
      </c:lineChart>
      <c:catAx>
        <c:axId val="1299644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Century Gothic" panose="020B0502020202020204" pitchFamily="34" charset="0"/>
                <a:ea typeface="+mn-ea"/>
                <a:cs typeface="+mn-cs"/>
              </a:defRPr>
            </a:pPr>
            <a:endParaRPr lang="es-CO"/>
          </a:p>
        </c:txPr>
        <c:crossAx val="1299651728"/>
        <c:crosses val="autoZero"/>
        <c:auto val="1"/>
        <c:lblAlgn val="ctr"/>
        <c:lblOffset val="100"/>
        <c:noMultiLvlLbl val="0"/>
      </c:catAx>
      <c:valAx>
        <c:axId val="1299651728"/>
        <c:scaling>
          <c:orientation val="minMax"/>
          <c:max val="2000"/>
          <c:min val="0"/>
        </c:scaling>
        <c:delete val="0"/>
        <c:axPos val="l"/>
        <c:numFmt formatCode="#,##0_);\(#,##0\);&quot;-  &quot;;&quot; &quot;@&quot; &quot;" sourceLinked="1"/>
        <c:majorTickMark val="none"/>
        <c:minorTickMark val="none"/>
        <c:tickLblPos val="none"/>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Century Gothic" panose="020B0502020202020204" pitchFamily="34" charset="0"/>
                <a:ea typeface="+mn-ea"/>
                <a:cs typeface="+mn-cs"/>
              </a:defRPr>
            </a:pPr>
            <a:endParaRPr lang="es-CO"/>
          </a:p>
        </c:txPr>
        <c:crossAx val="1299644240"/>
        <c:crosses val="autoZero"/>
        <c:crossBetween val="between"/>
      </c:valAx>
      <c:valAx>
        <c:axId val="1978394095"/>
        <c:scaling>
          <c:orientation val="minMax"/>
          <c:min val="-1000"/>
        </c:scaling>
        <c:delete val="0"/>
        <c:axPos val="r"/>
        <c:numFmt formatCode="#,##0_);\(#,##0\);&quot;-  &quot;;&quot; &quot;@&quot; &quot;" sourceLinked="1"/>
        <c:majorTickMark val="out"/>
        <c:minorTickMark val="none"/>
        <c:tickLblPos val="none"/>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Century Gothic" panose="020B0502020202020204" pitchFamily="34" charset="0"/>
                <a:ea typeface="+mn-ea"/>
                <a:cs typeface="+mn-cs"/>
              </a:defRPr>
            </a:pPr>
            <a:endParaRPr lang="es-CO"/>
          </a:p>
        </c:txPr>
        <c:crossAx val="1978388687"/>
        <c:crosses val="max"/>
        <c:crossBetween val="between"/>
      </c:valAx>
      <c:catAx>
        <c:axId val="1978388687"/>
        <c:scaling>
          <c:orientation val="minMax"/>
        </c:scaling>
        <c:delete val="1"/>
        <c:axPos val="b"/>
        <c:numFmt formatCode="General" sourceLinked="1"/>
        <c:majorTickMark val="out"/>
        <c:minorTickMark val="none"/>
        <c:tickLblPos val="nextTo"/>
        <c:crossAx val="1978394095"/>
        <c:crosses val="autoZero"/>
        <c:auto val="1"/>
        <c:lblAlgn val="ctr"/>
        <c:lblOffset val="100"/>
        <c:noMultiLvlLbl val="0"/>
      </c:catAx>
      <c:spPr>
        <a:noFill/>
        <a:ln>
          <a:noFill/>
        </a:ln>
        <a:effectLst/>
      </c:spPr>
    </c:plotArea>
    <c:legend>
      <c:legendPos val="b"/>
      <c:legendEntry>
        <c:idx val="3"/>
        <c:txPr>
          <a:bodyPr rot="0" spcFirstLastPara="1" vertOverflow="ellipsis" vert="horz" wrap="square" anchor="ctr" anchorCtr="1"/>
          <a:lstStyle/>
          <a:p>
            <a:pPr>
              <a:defRPr sz="800" b="0" i="0" u="none" strike="noStrike" kern="1200" baseline="0">
                <a:solidFill>
                  <a:schemeClr val="tx1">
                    <a:lumMod val="65000"/>
                    <a:lumOff val="35000"/>
                  </a:schemeClr>
                </a:solidFill>
                <a:latin typeface="Century Gothic" panose="020B0502020202020204" pitchFamily="34" charset="0"/>
                <a:ea typeface="+mn-ea"/>
                <a:cs typeface="+mn-cs"/>
              </a:defRPr>
            </a:pPr>
            <a:endParaRPr lang="es-CO"/>
          </a:p>
        </c:txPr>
      </c:legendEntry>
      <c:legendEntry>
        <c:idx val="5"/>
        <c:delete val="1"/>
      </c:legendEntry>
      <c:overlay val="0"/>
      <c:spPr>
        <a:noFill/>
        <a:ln>
          <a:noFill/>
        </a:ln>
        <a:effectLst/>
      </c:spPr>
      <c:txPr>
        <a:bodyPr rot="0" spcFirstLastPara="1" vertOverflow="ellipsis" vert="horz" wrap="square" anchor="ctr" anchorCtr="1"/>
        <a:lstStyle/>
        <a:p>
          <a:pPr>
            <a:defRPr sz="800" b="0" i="0" u="none" strike="noStrike" kern="1200" baseline="0">
              <a:solidFill>
                <a:schemeClr val="tx1">
                  <a:lumMod val="65000"/>
                  <a:lumOff val="35000"/>
                </a:schemeClr>
              </a:solidFill>
              <a:latin typeface="Century Gothic" panose="020B0502020202020204" pitchFamily="34" charset="0"/>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800">
          <a:latin typeface="Century Gothic" panose="020B0502020202020204" pitchFamily="34" charset="0"/>
        </a:defRPr>
      </a:pPr>
      <a:endParaRPr lang="es-CO"/>
    </a:p>
  </c:txPr>
  <c:externalData r:id="rId4">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Graphs!$E$17</c:f>
              <c:strCache>
                <c:ptCount val="1"/>
                <c:pt idx="0">
                  <c:v>Plant Production Capacity</c:v>
                </c:pt>
              </c:strCache>
            </c:strRef>
          </c:tx>
          <c:spPr>
            <a:solidFill>
              <a:srgbClr val="476E2E"/>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tx1">
                        <a:lumMod val="75000"/>
                        <a:lumOff val="25000"/>
                      </a:schemeClr>
                    </a:solidFill>
                    <a:latin typeface="Century Gothic" panose="020B0502020202020204" pitchFamily="34" charset="0"/>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Graphs!$L$11:$U$11</c:f>
              <c:numCache>
                <c:formatCode>0</c:formatCode>
                <c:ptCount val="10"/>
                <c:pt idx="0">
                  <c:v>2024</c:v>
                </c:pt>
                <c:pt idx="1">
                  <c:v>2025</c:v>
                </c:pt>
                <c:pt idx="2">
                  <c:v>2026</c:v>
                </c:pt>
                <c:pt idx="3">
                  <c:v>2027</c:v>
                </c:pt>
                <c:pt idx="4">
                  <c:v>2028</c:v>
                </c:pt>
                <c:pt idx="5">
                  <c:v>2029</c:v>
                </c:pt>
                <c:pt idx="6">
                  <c:v>2030</c:v>
                </c:pt>
                <c:pt idx="7">
                  <c:v>2031</c:v>
                </c:pt>
                <c:pt idx="8">
                  <c:v>2032</c:v>
                </c:pt>
                <c:pt idx="9">
                  <c:v>2033</c:v>
                </c:pt>
              </c:numCache>
            </c:numRef>
          </c:cat>
          <c:val>
            <c:numRef>
              <c:f>Graphs!$L$17:$U$17</c:f>
              <c:numCache>
                <c:formatCode>#,##0_);\(#,##0\);"-  ";" "@" "</c:formatCode>
                <c:ptCount val="10"/>
                <c:pt idx="0">
                  <c:v>178.83333333333334</c:v>
                </c:pt>
                <c:pt idx="1">
                  <c:v>300</c:v>
                </c:pt>
                <c:pt idx="2">
                  <c:v>300</c:v>
                </c:pt>
                <c:pt idx="3">
                  <c:v>300</c:v>
                </c:pt>
                <c:pt idx="4">
                  <c:v>300</c:v>
                </c:pt>
                <c:pt idx="5">
                  <c:v>300</c:v>
                </c:pt>
                <c:pt idx="6">
                  <c:v>300</c:v>
                </c:pt>
                <c:pt idx="7">
                  <c:v>300</c:v>
                </c:pt>
                <c:pt idx="8">
                  <c:v>300</c:v>
                </c:pt>
                <c:pt idx="9">
                  <c:v>300</c:v>
                </c:pt>
              </c:numCache>
            </c:numRef>
          </c:val>
          <c:extLst>
            <c:ext xmlns:c16="http://schemas.microsoft.com/office/drawing/2014/chart" uri="{C3380CC4-5D6E-409C-BE32-E72D297353CC}">
              <c16:uniqueId val="{00000000-FFCE-4760-AE1E-3C0DE6E4B9DC}"/>
            </c:ext>
          </c:extLst>
        </c:ser>
        <c:dLbls>
          <c:dLblPos val="outEnd"/>
          <c:showLegendKey val="0"/>
          <c:showVal val="1"/>
          <c:showCatName val="0"/>
          <c:showSerName val="0"/>
          <c:showPercent val="0"/>
          <c:showBubbleSize val="0"/>
        </c:dLbls>
        <c:gapWidth val="100"/>
        <c:overlap val="-27"/>
        <c:axId val="1299644240"/>
        <c:axId val="1299651728"/>
      </c:barChart>
      <c:catAx>
        <c:axId val="1299644240"/>
        <c:scaling>
          <c:orientation val="minMax"/>
        </c:scaling>
        <c:delete val="0"/>
        <c:axPos val="b"/>
        <c:numFmt formatCode="0"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Century Gothic" panose="020B0502020202020204" pitchFamily="34" charset="0"/>
                <a:ea typeface="+mn-ea"/>
                <a:cs typeface="+mn-cs"/>
              </a:defRPr>
            </a:pPr>
            <a:endParaRPr lang="es-CO"/>
          </a:p>
        </c:txPr>
        <c:crossAx val="1299651728"/>
        <c:crosses val="autoZero"/>
        <c:auto val="1"/>
        <c:lblAlgn val="ctr"/>
        <c:lblOffset val="100"/>
        <c:noMultiLvlLbl val="0"/>
      </c:catAx>
      <c:valAx>
        <c:axId val="1299651728"/>
        <c:scaling>
          <c:orientation val="minMax"/>
        </c:scaling>
        <c:delete val="0"/>
        <c:axPos val="l"/>
        <c:numFmt formatCode="#,##0_);\(#,##0\);&quot;-  &quot;;&quot; &quot;@&quot; &quot;" sourceLinked="1"/>
        <c:majorTickMark val="none"/>
        <c:minorTickMark val="none"/>
        <c:tickLblPos val="none"/>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Century Gothic" panose="020B0502020202020204" pitchFamily="34" charset="0"/>
                <a:ea typeface="+mn-ea"/>
                <a:cs typeface="+mn-cs"/>
              </a:defRPr>
            </a:pPr>
            <a:endParaRPr lang="es-CO"/>
          </a:p>
        </c:txPr>
        <c:crossAx val="129964424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800">
          <a:latin typeface="Century Gothic" panose="020B0502020202020204" pitchFamily="34" charset="0"/>
        </a:defRPr>
      </a:pPr>
      <a:endParaRPr lang="es-CO"/>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Graphs!$E$28</c:f>
              <c:strCache>
                <c:ptCount val="1"/>
                <c:pt idx="0">
                  <c:v>Total Revenue</c:v>
                </c:pt>
              </c:strCache>
            </c:strRef>
          </c:tx>
          <c:spPr>
            <a:solidFill>
              <a:schemeClr val="accent6">
                <a:lumMod val="50000"/>
              </a:schemeClr>
            </a:solidFill>
            <a:ln>
              <a:noFill/>
            </a:ln>
            <a:effectLst/>
          </c:spPr>
          <c:invertIfNegative val="0"/>
          <c:dLbls>
            <c:spPr>
              <a:noFill/>
              <a:ln>
                <a:noFill/>
              </a:ln>
              <a:effectLst/>
            </c:spPr>
            <c:txPr>
              <a:bodyPr rot="0" spcFirstLastPara="1" vertOverflow="ellipsis" vert="horz" wrap="square" anchor="ctr" anchorCtr="1"/>
              <a:lstStyle/>
              <a:p>
                <a:pPr>
                  <a:defRPr sz="800" b="1" i="0" u="none" strike="noStrike" kern="1200" baseline="0">
                    <a:solidFill>
                      <a:schemeClr val="tx1">
                        <a:lumMod val="75000"/>
                        <a:lumOff val="25000"/>
                      </a:schemeClr>
                    </a:solidFill>
                    <a:latin typeface="Century Gothic" panose="020B0502020202020204" pitchFamily="34" charset="0"/>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Graphs!$L$11:$U$11</c:f>
              <c:numCache>
                <c:formatCode>0</c:formatCode>
                <c:ptCount val="10"/>
                <c:pt idx="0">
                  <c:v>2024</c:v>
                </c:pt>
                <c:pt idx="1">
                  <c:v>2025</c:v>
                </c:pt>
                <c:pt idx="2">
                  <c:v>2026</c:v>
                </c:pt>
                <c:pt idx="3">
                  <c:v>2027</c:v>
                </c:pt>
                <c:pt idx="4">
                  <c:v>2028</c:v>
                </c:pt>
                <c:pt idx="5">
                  <c:v>2029</c:v>
                </c:pt>
                <c:pt idx="6">
                  <c:v>2030</c:v>
                </c:pt>
                <c:pt idx="7">
                  <c:v>2031</c:v>
                </c:pt>
                <c:pt idx="8">
                  <c:v>2032</c:v>
                </c:pt>
                <c:pt idx="9">
                  <c:v>2033</c:v>
                </c:pt>
              </c:numCache>
            </c:numRef>
          </c:cat>
          <c:val>
            <c:numRef>
              <c:f>Graphs!$L$28:$U$28</c:f>
              <c:numCache>
                <c:formatCode>#,##0.0_);\(#,##0.0\);"-  ";" "@" "</c:formatCode>
                <c:ptCount val="10"/>
                <c:pt idx="0">
                  <c:v>30.255108173941835</c:v>
                </c:pt>
                <c:pt idx="1">
                  <c:v>52.783202518848356</c:v>
                </c:pt>
                <c:pt idx="2">
                  <c:v>55.321091128168867</c:v>
                </c:pt>
                <c:pt idx="3">
                  <c:v>56.687646533187575</c:v>
                </c:pt>
                <c:pt idx="4">
                  <c:v>56.873507669361963</c:v>
                </c:pt>
                <c:pt idx="5">
                  <c:v>56.687646533187575</c:v>
                </c:pt>
                <c:pt idx="6">
                  <c:v>56.687646533187575</c:v>
                </c:pt>
                <c:pt idx="7">
                  <c:v>56.687646533187575</c:v>
                </c:pt>
                <c:pt idx="8">
                  <c:v>56.873507669361963</c:v>
                </c:pt>
                <c:pt idx="9">
                  <c:v>56.687646533187575</c:v>
                </c:pt>
              </c:numCache>
            </c:numRef>
          </c:val>
          <c:extLst>
            <c:ext xmlns:c16="http://schemas.microsoft.com/office/drawing/2014/chart" uri="{C3380CC4-5D6E-409C-BE32-E72D297353CC}">
              <c16:uniqueId val="{00000000-E855-4609-AA7C-C9E3FD27FD80}"/>
            </c:ext>
          </c:extLst>
        </c:ser>
        <c:dLbls>
          <c:showLegendKey val="0"/>
          <c:showVal val="0"/>
          <c:showCatName val="0"/>
          <c:showSerName val="0"/>
          <c:showPercent val="0"/>
          <c:showBubbleSize val="0"/>
        </c:dLbls>
        <c:gapWidth val="100"/>
        <c:overlap val="-27"/>
        <c:axId val="1299644240"/>
        <c:axId val="1299651728"/>
      </c:barChart>
      <c:catAx>
        <c:axId val="1299644240"/>
        <c:scaling>
          <c:orientation val="minMax"/>
        </c:scaling>
        <c:delete val="0"/>
        <c:axPos val="b"/>
        <c:numFmt formatCode="0"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Century Gothic" panose="020B0502020202020204" pitchFamily="34" charset="0"/>
                <a:ea typeface="+mn-ea"/>
                <a:cs typeface="+mn-cs"/>
              </a:defRPr>
            </a:pPr>
            <a:endParaRPr lang="es-CO"/>
          </a:p>
        </c:txPr>
        <c:crossAx val="1299651728"/>
        <c:crosses val="autoZero"/>
        <c:auto val="1"/>
        <c:lblAlgn val="ctr"/>
        <c:lblOffset val="100"/>
        <c:noMultiLvlLbl val="0"/>
      </c:catAx>
      <c:valAx>
        <c:axId val="1299651728"/>
        <c:scaling>
          <c:orientation val="minMax"/>
        </c:scaling>
        <c:delete val="0"/>
        <c:axPos val="l"/>
        <c:numFmt formatCode="#,##0.0_);\(#,##0.0\);&quot;-  &quot;;&quot; &quot;@&quot; &quot;" sourceLinked="1"/>
        <c:majorTickMark val="none"/>
        <c:minorTickMark val="none"/>
        <c:tickLblPos val="none"/>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Century Gothic" panose="020B0502020202020204" pitchFamily="34" charset="0"/>
                <a:ea typeface="+mn-ea"/>
                <a:cs typeface="+mn-cs"/>
              </a:defRPr>
            </a:pPr>
            <a:endParaRPr lang="es-CO"/>
          </a:p>
        </c:txPr>
        <c:crossAx val="129964424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800">
          <a:latin typeface="Century Gothic" panose="020B0502020202020204" pitchFamily="34" charset="0"/>
        </a:defRPr>
      </a:pPr>
      <a:endParaRPr lang="es-CO"/>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'Graphs 300TPD'!$E$159</c:f>
              <c:strCache>
                <c:ptCount val="1"/>
                <c:pt idx="0">
                  <c:v>Cash Cost</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tx1">
                        <a:lumMod val="75000"/>
                        <a:lumOff val="25000"/>
                      </a:schemeClr>
                    </a:solidFill>
                    <a:latin typeface="Century Gothic" panose="020B0502020202020204" pitchFamily="34" charset="0"/>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'Graphs 300TPD'!$L$11:$U$11</c:f>
              <c:numCache>
                <c:formatCode>0</c:formatCode>
                <c:ptCount val="10"/>
                <c:pt idx="0">
                  <c:v>2024</c:v>
                </c:pt>
                <c:pt idx="1">
                  <c:v>2025</c:v>
                </c:pt>
                <c:pt idx="2">
                  <c:v>2026</c:v>
                </c:pt>
                <c:pt idx="3">
                  <c:v>2027</c:v>
                </c:pt>
                <c:pt idx="4">
                  <c:v>2028</c:v>
                </c:pt>
                <c:pt idx="5">
                  <c:v>2029</c:v>
                </c:pt>
                <c:pt idx="6">
                  <c:v>2030</c:v>
                </c:pt>
                <c:pt idx="7">
                  <c:v>2031</c:v>
                </c:pt>
                <c:pt idx="8">
                  <c:v>2032</c:v>
                </c:pt>
                <c:pt idx="9">
                  <c:v>2033</c:v>
                </c:pt>
              </c:numCache>
            </c:numRef>
          </c:cat>
          <c:val>
            <c:numRef>
              <c:f>'Graphs 300TPD'!$L$159:$U$159</c:f>
              <c:numCache>
                <c:formatCode>#,##0_);\(#,##0\);"-  ";" "@" "</c:formatCode>
                <c:ptCount val="10"/>
                <c:pt idx="0">
                  <c:v>1496.2942898621227</c:v>
                </c:pt>
                <c:pt idx="1">
                  <c:v>1455.3994360655738</c:v>
                </c:pt>
                <c:pt idx="2">
                  <c:v>1405.4762360655739</c:v>
                </c:pt>
                <c:pt idx="3">
                  <c:v>1383.0616</c:v>
                </c:pt>
                <c:pt idx="4">
                  <c:v>1383.0615999999998</c:v>
                </c:pt>
                <c:pt idx="5">
                  <c:v>1383.0616</c:v>
                </c:pt>
                <c:pt idx="6">
                  <c:v>1383.0616</c:v>
                </c:pt>
                <c:pt idx="7">
                  <c:v>1383.0616</c:v>
                </c:pt>
                <c:pt idx="8">
                  <c:v>1383.0615999999998</c:v>
                </c:pt>
                <c:pt idx="9">
                  <c:v>1383.0616</c:v>
                </c:pt>
              </c:numCache>
            </c:numRef>
          </c:val>
          <c:extLst>
            <c:ext xmlns:c16="http://schemas.microsoft.com/office/drawing/2014/chart" uri="{C3380CC4-5D6E-409C-BE32-E72D297353CC}">
              <c16:uniqueId val="{00000000-F83F-4DA5-A11B-AE737A7030C1}"/>
            </c:ext>
          </c:extLst>
        </c:ser>
        <c:dLbls>
          <c:dLblPos val="outEnd"/>
          <c:showLegendKey val="0"/>
          <c:showVal val="1"/>
          <c:showCatName val="0"/>
          <c:showSerName val="0"/>
          <c:showPercent val="0"/>
          <c:showBubbleSize val="0"/>
        </c:dLbls>
        <c:gapWidth val="100"/>
        <c:axId val="1299644240"/>
        <c:axId val="1299651728"/>
      </c:barChart>
      <c:lineChart>
        <c:grouping val="standard"/>
        <c:varyColors val="0"/>
        <c:ser>
          <c:idx val="1"/>
          <c:order val="1"/>
          <c:tx>
            <c:strRef>
              <c:f>'Graphs 300TPD'!$E$160</c:f>
              <c:strCache>
                <c:ptCount val="1"/>
                <c:pt idx="0">
                  <c:v>Margin per Oz</c:v>
                </c:pt>
              </c:strCache>
            </c:strRef>
          </c:tx>
          <c:spPr>
            <a:ln w="28575" cap="rnd">
              <a:solidFill>
                <a:schemeClr val="accent5"/>
              </a:solidFill>
              <a:round/>
            </a:ln>
            <a:effectLst/>
          </c:spPr>
          <c:marker>
            <c:symbol val="circle"/>
            <c:size val="5"/>
            <c:spPr>
              <a:solidFill>
                <a:schemeClr val="accent5">
                  <a:lumMod val="50000"/>
                </a:schemeClr>
              </a:solidFill>
              <a:ln w="9525">
                <a:solidFill>
                  <a:schemeClr val="accent5"/>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Century Gothic" panose="020B0502020202020204" pitchFamily="34" charset="0"/>
                    <a:ea typeface="+mn-ea"/>
                    <a:cs typeface="+mn-cs"/>
                  </a:defRPr>
                </a:pPr>
                <a:endParaRPr lang="es-C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'Graphs 300TPD'!$L$11:$U$11</c:f>
              <c:numCache>
                <c:formatCode>0</c:formatCode>
                <c:ptCount val="10"/>
                <c:pt idx="0">
                  <c:v>2024</c:v>
                </c:pt>
                <c:pt idx="1">
                  <c:v>2025</c:v>
                </c:pt>
                <c:pt idx="2">
                  <c:v>2026</c:v>
                </c:pt>
                <c:pt idx="3">
                  <c:v>2027</c:v>
                </c:pt>
                <c:pt idx="4">
                  <c:v>2028</c:v>
                </c:pt>
                <c:pt idx="5">
                  <c:v>2029</c:v>
                </c:pt>
                <c:pt idx="6">
                  <c:v>2030</c:v>
                </c:pt>
                <c:pt idx="7">
                  <c:v>2031</c:v>
                </c:pt>
                <c:pt idx="8">
                  <c:v>2032</c:v>
                </c:pt>
                <c:pt idx="9">
                  <c:v>2033</c:v>
                </c:pt>
              </c:numCache>
            </c:numRef>
          </c:cat>
          <c:val>
            <c:numRef>
              <c:f>'Graphs 300TPD'!$L$160:$U$160</c:f>
              <c:numCache>
                <c:formatCode>0.0_)%_);\(0.0\)%_);"-  ";" "@" "</c:formatCode>
                <c:ptCount val="10"/>
                <c:pt idx="0">
                  <c:v>0.27825663323637456</c:v>
                </c:pt>
                <c:pt idx="1">
                  <c:v>0.32713849465299411</c:v>
                </c:pt>
                <c:pt idx="2">
                  <c:v>0.38002812701121574</c:v>
                </c:pt>
                <c:pt idx="3">
                  <c:v>0.40462264313387858</c:v>
                </c:pt>
                <c:pt idx="4">
                  <c:v>0.40462264313387869</c:v>
                </c:pt>
                <c:pt idx="5">
                  <c:v>0.40462264313387858</c:v>
                </c:pt>
                <c:pt idx="6">
                  <c:v>0.40462264313387858</c:v>
                </c:pt>
                <c:pt idx="7">
                  <c:v>0.40462264313387858</c:v>
                </c:pt>
                <c:pt idx="8">
                  <c:v>0.40462264313387869</c:v>
                </c:pt>
                <c:pt idx="9">
                  <c:v>0.40462264313387858</c:v>
                </c:pt>
              </c:numCache>
            </c:numRef>
          </c:val>
          <c:smooth val="0"/>
          <c:extLst>
            <c:ext xmlns:c16="http://schemas.microsoft.com/office/drawing/2014/chart" uri="{C3380CC4-5D6E-409C-BE32-E72D297353CC}">
              <c16:uniqueId val="{00000001-F83F-4DA5-A11B-AE737A7030C1}"/>
            </c:ext>
          </c:extLst>
        </c:ser>
        <c:dLbls>
          <c:showLegendKey val="0"/>
          <c:showVal val="0"/>
          <c:showCatName val="0"/>
          <c:showSerName val="0"/>
          <c:showPercent val="0"/>
          <c:showBubbleSize val="0"/>
        </c:dLbls>
        <c:marker val="1"/>
        <c:smooth val="0"/>
        <c:axId val="1299615952"/>
        <c:axId val="1299625520"/>
      </c:lineChart>
      <c:catAx>
        <c:axId val="1299644240"/>
        <c:scaling>
          <c:orientation val="minMax"/>
        </c:scaling>
        <c:delete val="0"/>
        <c:axPos val="b"/>
        <c:numFmt formatCode="0"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Century Gothic" panose="020B0502020202020204" pitchFamily="34" charset="0"/>
                <a:ea typeface="+mn-ea"/>
                <a:cs typeface="+mn-cs"/>
              </a:defRPr>
            </a:pPr>
            <a:endParaRPr lang="es-CO"/>
          </a:p>
        </c:txPr>
        <c:crossAx val="1299651728"/>
        <c:crosses val="autoZero"/>
        <c:auto val="1"/>
        <c:lblAlgn val="ctr"/>
        <c:lblOffset val="100"/>
        <c:noMultiLvlLbl val="0"/>
      </c:catAx>
      <c:valAx>
        <c:axId val="1299651728"/>
        <c:scaling>
          <c:orientation val="minMax"/>
          <c:max val="2400"/>
        </c:scaling>
        <c:delete val="0"/>
        <c:axPos val="l"/>
        <c:numFmt formatCode="#,##0_);\(#,##0\);&quot;-  &quot;;&quot; &quot;@&quot; &quot;" sourceLinked="1"/>
        <c:majorTickMark val="none"/>
        <c:minorTickMark val="none"/>
        <c:tickLblPos val="none"/>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Century Gothic" panose="020B0502020202020204" pitchFamily="34" charset="0"/>
                <a:ea typeface="+mn-ea"/>
                <a:cs typeface="+mn-cs"/>
              </a:defRPr>
            </a:pPr>
            <a:endParaRPr lang="es-CO"/>
          </a:p>
        </c:txPr>
        <c:crossAx val="1299644240"/>
        <c:crosses val="autoZero"/>
        <c:crossBetween val="between"/>
      </c:valAx>
      <c:valAx>
        <c:axId val="1299625520"/>
        <c:scaling>
          <c:orientation val="minMax"/>
          <c:min val="-10"/>
        </c:scaling>
        <c:delete val="0"/>
        <c:axPos val="r"/>
        <c:numFmt formatCode="0.0_)%_);\(0.0\)%_);&quot;-  &quot;;&quot; &quot;@&quot; &quot;" sourceLinked="1"/>
        <c:majorTickMark val="out"/>
        <c:minorTickMark val="none"/>
        <c:tickLblPos val="none"/>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Century Gothic" panose="020B0502020202020204" pitchFamily="34" charset="0"/>
                <a:ea typeface="+mn-ea"/>
                <a:cs typeface="+mn-cs"/>
              </a:defRPr>
            </a:pPr>
            <a:endParaRPr lang="es-CO"/>
          </a:p>
        </c:txPr>
        <c:crossAx val="1299615952"/>
        <c:crosses val="max"/>
        <c:crossBetween val="between"/>
      </c:valAx>
      <c:catAx>
        <c:axId val="1299615952"/>
        <c:scaling>
          <c:orientation val="minMax"/>
        </c:scaling>
        <c:delete val="1"/>
        <c:axPos val="b"/>
        <c:numFmt formatCode="0" sourceLinked="1"/>
        <c:majorTickMark val="out"/>
        <c:minorTickMark val="none"/>
        <c:tickLblPos val="nextTo"/>
        <c:crossAx val="1299625520"/>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800" b="0" i="0" u="none" strike="noStrike" kern="1200" baseline="0">
              <a:solidFill>
                <a:schemeClr val="tx1">
                  <a:lumMod val="65000"/>
                  <a:lumOff val="35000"/>
                </a:schemeClr>
              </a:solidFill>
              <a:latin typeface="Century Gothic" panose="020B0502020202020204" pitchFamily="34" charset="0"/>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800">
          <a:latin typeface="Century Gothic" panose="020B0502020202020204" pitchFamily="34" charset="0"/>
        </a:defRPr>
      </a:pPr>
      <a:endParaRPr lang="es-CO"/>
    </a:p>
  </c:txPr>
  <c:externalData r:id="rId4">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'Graphs 300TPD'!$E$137</c:f>
              <c:strCache>
                <c:ptCount val="1"/>
                <c:pt idx="0">
                  <c:v>CAPEX Plant</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bg1"/>
                    </a:solidFill>
                    <a:latin typeface="Century Gothic" panose="020B0502020202020204" pitchFamily="34" charset="0"/>
                    <a:ea typeface="+mn-ea"/>
                    <a:cs typeface="+mn-cs"/>
                  </a:defRPr>
                </a:pPr>
                <a:endParaRPr lang="es-C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'Graphs 300TPD'!$L$11:$N$11</c:f>
              <c:numCache>
                <c:formatCode>0</c:formatCode>
                <c:ptCount val="3"/>
                <c:pt idx="0">
                  <c:v>2024</c:v>
                </c:pt>
                <c:pt idx="1">
                  <c:v>2025</c:v>
                </c:pt>
                <c:pt idx="2">
                  <c:v>2026</c:v>
                </c:pt>
              </c:numCache>
            </c:numRef>
          </c:cat>
          <c:val>
            <c:numRef>
              <c:f>'Graphs 300TPD'!$L$137:$N$137</c:f>
              <c:numCache>
                <c:formatCode>#,##0.0_);\(#,##0.0\);"-  ";" "@" "</c:formatCode>
                <c:ptCount val="3"/>
                <c:pt idx="0">
                  <c:v>4.2</c:v>
                </c:pt>
                <c:pt idx="1">
                  <c:v>0</c:v>
                </c:pt>
                <c:pt idx="2">
                  <c:v>0</c:v>
                </c:pt>
              </c:numCache>
            </c:numRef>
          </c:val>
          <c:extLst>
            <c:ext xmlns:c16="http://schemas.microsoft.com/office/drawing/2014/chart" uri="{C3380CC4-5D6E-409C-BE32-E72D297353CC}">
              <c16:uniqueId val="{00000000-FB6B-432D-BF70-F880BD20AE5F}"/>
            </c:ext>
          </c:extLst>
        </c:ser>
        <c:ser>
          <c:idx val="1"/>
          <c:order val="1"/>
          <c:tx>
            <c:strRef>
              <c:f>'Graphs 300TPD'!$E$138</c:f>
              <c:strCache>
                <c:ptCount val="1"/>
                <c:pt idx="0">
                  <c:v>CAPEX Mine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bg1"/>
                    </a:solidFill>
                    <a:latin typeface="Century Gothic" panose="020B0502020202020204" pitchFamily="34" charset="0"/>
                    <a:ea typeface="+mn-ea"/>
                    <a:cs typeface="+mn-cs"/>
                  </a:defRPr>
                </a:pPr>
                <a:endParaRPr lang="es-C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'Graphs 300TPD'!$L$11:$N$11</c:f>
              <c:numCache>
                <c:formatCode>0</c:formatCode>
                <c:ptCount val="3"/>
                <c:pt idx="0">
                  <c:v>2024</c:v>
                </c:pt>
                <c:pt idx="1">
                  <c:v>2025</c:v>
                </c:pt>
                <c:pt idx="2">
                  <c:v>2026</c:v>
                </c:pt>
              </c:numCache>
            </c:numRef>
          </c:cat>
          <c:val>
            <c:numRef>
              <c:f>'Graphs 300TPD'!$L$138:$N$138</c:f>
              <c:numCache>
                <c:formatCode>#,##0.0_);\(#,##0.0\);"-  ";" "@" "</c:formatCode>
                <c:ptCount val="3"/>
                <c:pt idx="0">
                  <c:v>3.6729540000000003</c:v>
                </c:pt>
                <c:pt idx="1">
                  <c:v>3.6729540000000003</c:v>
                </c:pt>
                <c:pt idx="2">
                  <c:v>2.7000000000000006</c:v>
                </c:pt>
              </c:numCache>
            </c:numRef>
          </c:val>
          <c:extLst>
            <c:ext xmlns:c16="http://schemas.microsoft.com/office/drawing/2014/chart" uri="{C3380CC4-5D6E-409C-BE32-E72D297353CC}">
              <c16:uniqueId val="{00000001-FB6B-432D-BF70-F880BD20AE5F}"/>
            </c:ext>
          </c:extLst>
        </c:ser>
        <c:ser>
          <c:idx val="2"/>
          <c:order val="2"/>
          <c:tx>
            <c:strRef>
              <c:f>'Graphs 300TPD'!$E$139</c:f>
              <c:strCache>
                <c:ptCount val="1"/>
                <c:pt idx="0">
                  <c:v>CAPEX Exploration and Geology</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Century Gothic" panose="020B0502020202020204" pitchFamily="34" charset="0"/>
                    <a:ea typeface="+mn-ea"/>
                    <a:cs typeface="+mn-cs"/>
                  </a:defRPr>
                </a:pPr>
                <a:endParaRPr lang="es-C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'Graphs 300TPD'!$L$11:$N$11</c:f>
              <c:numCache>
                <c:formatCode>0</c:formatCode>
                <c:ptCount val="3"/>
                <c:pt idx="0">
                  <c:v>2024</c:v>
                </c:pt>
                <c:pt idx="1">
                  <c:v>2025</c:v>
                </c:pt>
                <c:pt idx="2">
                  <c:v>2026</c:v>
                </c:pt>
              </c:numCache>
            </c:numRef>
          </c:cat>
          <c:val>
            <c:numRef>
              <c:f>'Graphs 300TPD'!$L$139:$N$139</c:f>
              <c:numCache>
                <c:formatCode>#,##0.0_);\(#,##0.0\);"-  ";" "@" "</c:formatCode>
                <c:ptCount val="3"/>
                <c:pt idx="0">
                  <c:v>1.6666666666666667</c:v>
                </c:pt>
                <c:pt idx="1">
                  <c:v>2</c:v>
                </c:pt>
                <c:pt idx="2">
                  <c:v>2</c:v>
                </c:pt>
              </c:numCache>
            </c:numRef>
          </c:val>
          <c:extLst>
            <c:ext xmlns:c16="http://schemas.microsoft.com/office/drawing/2014/chart" uri="{C3380CC4-5D6E-409C-BE32-E72D297353CC}">
              <c16:uniqueId val="{00000002-FB6B-432D-BF70-F880BD20AE5F}"/>
            </c:ext>
          </c:extLst>
        </c:ser>
        <c:dLbls>
          <c:dLblPos val="ctr"/>
          <c:showLegendKey val="0"/>
          <c:showVal val="1"/>
          <c:showCatName val="0"/>
          <c:showSerName val="0"/>
          <c:showPercent val="0"/>
          <c:showBubbleSize val="0"/>
        </c:dLbls>
        <c:gapWidth val="100"/>
        <c:overlap val="100"/>
        <c:axId val="1299644240"/>
        <c:axId val="1299651728"/>
      </c:barChart>
      <c:lineChart>
        <c:grouping val="standard"/>
        <c:varyColors val="0"/>
        <c:ser>
          <c:idx val="3"/>
          <c:order val="3"/>
          <c:tx>
            <c:strRef>
              <c:f>'Graphs 300TPD'!$E$140</c:f>
              <c:strCache>
                <c:ptCount val="1"/>
                <c:pt idx="0">
                  <c:v>Total CAPEX</c:v>
                </c:pt>
              </c:strCache>
            </c:strRef>
          </c:tx>
          <c:spPr>
            <a:ln w="25400" cap="rnd">
              <a:no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tx1">
                        <a:lumMod val="75000"/>
                        <a:lumOff val="25000"/>
                      </a:schemeClr>
                    </a:solidFill>
                    <a:latin typeface="Century Gothic" panose="020B0502020202020204" pitchFamily="34" charset="0"/>
                    <a:ea typeface="+mn-ea"/>
                    <a:cs typeface="+mn-cs"/>
                  </a:defRPr>
                </a:pPr>
                <a:endParaRPr lang="es-C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'Graphs 300TPD'!$L$11:$N$11</c:f>
              <c:numCache>
                <c:formatCode>0</c:formatCode>
                <c:ptCount val="3"/>
                <c:pt idx="0">
                  <c:v>2024</c:v>
                </c:pt>
                <c:pt idx="1">
                  <c:v>2025</c:v>
                </c:pt>
                <c:pt idx="2">
                  <c:v>2026</c:v>
                </c:pt>
              </c:numCache>
            </c:numRef>
          </c:cat>
          <c:val>
            <c:numRef>
              <c:f>'Graphs 300TPD'!$L$162:$N$162</c:f>
              <c:numCache>
                <c:formatCode>#,##0.0_);\(#,##0.0\);"-  ";" "@" "</c:formatCode>
                <c:ptCount val="3"/>
                <c:pt idx="0">
                  <c:v>9.5396206666666661</c:v>
                </c:pt>
                <c:pt idx="1">
                  <c:v>5.6729540000000007</c:v>
                </c:pt>
                <c:pt idx="2">
                  <c:v>4.7000000000000011</c:v>
                </c:pt>
              </c:numCache>
            </c:numRef>
          </c:val>
          <c:smooth val="0"/>
          <c:extLst>
            <c:ext xmlns:c16="http://schemas.microsoft.com/office/drawing/2014/chart" uri="{C3380CC4-5D6E-409C-BE32-E72D297353CC}">
              <c16:uniqueId val="{00000003-FB6B-432D-BF70-F880BD20AE5F}"/>
            </c:ext>
          </c:extLst>
        </c:ser>
        <c:dLbls>
          <c:dLblPos val="ctr"/>
          <c:showLegendKey val="0"/>
          <c:showVal val="1"/>
          <c:showCatName val="0"/>
          <c:showSerName val="0"/>
          <c:showPercent val="0"/>
          <c:showBubbleSize val="0"/>
        </c:dLbls>
        <c:marker val="1"/>
        <c:smooth val="0"/>
        <c:axId val="1299644240"/>
        <c:axId val="1299651728"/>
      </c:lineChart>
      <c:catAx>
        <c:axId val="1299644240"/>
        <c:scaling>
          <c:orientation val="minMax"/>
        </c:scaling>
        <c:delete val="0"/>
        <c:axPos val="b"/>
        <c:numFmt formatCode="0"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Century Gothic" panose="020B0502020202020204" pitchFamily="34" charset="0"/>
                <a:ea typeface="+mn-ea"/>
                <a:cs typeface="+mn-cs"/>
              </a:defRPr>
            </a:pPr>
            <a:endParaRPr lang="es-CO"/>
          </a:p>
        </c:txPr>
        <c:crossAx val="1299651728"/>
        <c:crosses val="autoZero"/>
        <c:auto val="1"/>
        <c:lblAlgn val="ctr"/>
        <c:lblOffset val="100"/>
        <c:noMultiLvlLbl val="0"/>
      </c:catAx>
      <c:valAx>
        <c:axId val="1299651728"/>
        <c:scaling>
          <c:orientation val="minMax"/>
        </c:scaling>
        <c:delete val="0"/>
        <c:axPos val="l"/>
        <c:numFmt formatCode="#,##0.0_);\(#,##0.0\);&quot;-  &quot;;&quot; &quot;@&quot; &quot;" sourceLinked="1"/>
        <c:majorTickMark val="none"/>
        <c:minorTickMark val="none"/>
        <c:tickLblPos val="none"/>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Century Gothic" panose="020B0502020202020204" pitchFamily="34" charset="0"/>
                <a:ea typeface="+mn-ea"/>
                <a:cs typeface="+mn-cs"/>
              </a:defRPr>
            </a:pPr>
            <a:endParaRPr lang="es-CO"/>
          </a:p>
        </c:txPr>
        <c:crossAx val="1299644240"/>
        <c:crosses val="autoZero"/>
        <c:crossBetween val="between"/>
      </c:valAx>
      <c:spPr>
        <a:noFill/>
        <a:ln>
          <a:noFill/>
        </a:ln>
        <a:effectLst/>
      </c:spPr>
    </c:plotArea>
    <c:legend>
      <c:legendPos val="b"/>
      <c:legendEntry>
        <c:idx val="3"/>
        <c:delete val="1"/>
      </c:legendEntry>
      <c:overlay val="0"/>
      <c:spPr>
        <a:noFill/>
        <a:ln>
          <a:noFill/>
        </a:ln>
        <a:effectLst/>
      </c:spPr>
      <c:txPr>
        <a:bodyPr rot="0" spcFirstLastPara="1" vertOverflow="ellipsis" vert="horz" wrap="square" anchor="ctr" anchorCtr="1"/>
        <a:lstStyle/>
        <a:p>
          <a:pPr>
            <a:defRPr sz="800" b="0" i="0" u="none" strike="noStrike" kern="1200" baseline="0">
              <a:solidFill>
                <a:schemeClr val="tx1">
                  <a:lumMod val="65000"/>
                  <a:lumOff val="35000"/>
                </a:schemeClr>
              </a:solidFill>
              <a:latin typeface="Century Gothic" panose="020B0502020202020204" pitchFamily="34" charset="0"/>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800">
          <a:latin typeface="Century Gothic" panose="020B0502020202020204" pitchFamily="34" charset="0"/>
        </a:defRPr>
      </a:pPr>
      <a:endParaRPr lang="es-CO"/>
    </a:p>
  </c:txPr>
  <c:externalData r:id="rId4">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Graphs!$E$19</c:f>
              <c:strCache>
                <c:ptCount val="1"/>
                <c:pt idx="0">
                  <c:v>Tons of Ore from the Mine</c:v>
                </c:pt>
              </c:strCache>
            </c:strRef>
          </c:tx>
          <c:spPr>
            <a:solidFill>
              <a:schemeClr val="accent1"/>
            </a:solidFill>
            <a:ln>
              <a:noFill/>
            </a:ln>
            <a:effectLst/>
          </c:spPr>
          <c:invertIfNegative val="0"/>
          <c:dLbls>
            <c:dLbl>
              <c:idx val="2"/>
              <c:delete val="1"/>
              <c:extLst>
                <c:ext xmlns:c15="http://schemas.microsoft.com/office/drawing/2012/chart" uri="{CE6537A1-D6FC-4f65-9D91-7224C49458BB}"/>
                <c:ext xmlns:c16="http://schemas.microsoft.com/office/drawing/2014/chart" uri="{C3380CC4-5D6E-409C-BE32-E72D297353CC}">
                  <c16:uniqueId val="{00000000-1D27-416D-80D3-B31DA2D1F053}"/>
                </c:ext>
              </c:extLst>
            </c:dLbl>
            <c:dLbl>
              <c:idx val="3"/>
              <c:delete val="1"/>
              <c:extLst>
                <c:ext xmlns:c15="http://schemas.microsoft.com/office/drawing/2012/chart" uri="{CE6537A1-D6FC-4f65-9D91-7224C49458BB}"/>
                <c:ext xmlns:c16="http://schemas.microsoft.com/office/drawing/2014/chart" uri="{C3380CC4-5D6E-409C-BE32-E72D297353CC}">
                  <c16:uniqueId val="{00000001-1D27-416D-80D3-B31DA2D1F053}"/>
                </c:ext>
              </c:extLst>
            </c:dLbl>
            <c:dLbl>
              <c:idx val="4"/>
              <c:delete val="1"/>
              <c:extLst>
                <c:ext xmlns:c15="http://schemas.microsoft.com/office/drawing/2012/chart" uri="{CE6537A1-D6FC-4f65-9D91-7224C49458BB}"/>
                <c:ext xmlns:c16="http://schemas.microsoft.com/office/drawing/2014/chart" uri="{C3380CC4-5D6E-409C-BE32-E72D297353CC}">
                  <c16:uniqueId val="{00000002-1D27-416D-80D3-B31DA2D1F053}"/>
                </c:ext>
              </c:extLst>
            </c:dLbl>
            <c:dLbl>
              <c:idx val="5"/>
              <c:delete val="1"/>
              <c:extLst>
                <c:ext xmlns:c15="http://schemas.microsoft.com/office/drawing/2012/chart" uri="{CE6537A1-D6FC-4f65-9D91-7224C49458BB}"/>
                <c:ext xmlns:c16="http://schemas.microsoft.com/office/drawing/2014/chart" uri="{C3380CC4-5D6E-409C-BE32-E72D297353CC}">
                  <c16:uniqueId val="{00000003-1D27-416D-80D3-B31DA2D1F053}"/>
                </c:ext>
              </c:extLst>
            </c:dLbl>
            <c:dLbl>
              <c:idx val="6"/>
              <c:delete val="1"/>
              <c:extLst>
                <c:ext xmlns:c15="http://schemas.microsoft.com/office/drawing/2012/chart" uri="{CE6537A1-D6FC-4f65-9D91-7224C49458BB}"/>
                <c:ext xmlns:c16="http://schemas.microsoft.com/office/drawing/2014/chart" uri="{C3380CC4-5D6E-409C-BE32-E72D297353CC}">
                  <c16:uniqueId val="{00000004-1D27-416D-80D3-B31DA2D1F053}"/>
                </c:ext>
              </c:extLst>
            </c:dLbl>
            <c:dLbl>
              <c:idx val="7"/>
              <c:delete val="1"/>
              <c:extLst>
                <c:ext xmlns:c15="http://schemas.microsoft.com/office/drawing/2012/chart" uri="{CE6537A1-D6FC-4f65-9D91-7224C49458BB}"/>
                <c:ext xmlns:c16="http://schemas.microsoft.com/office/drawing/2014/chart" uri="{C3380CC4-5D6E-409C-BE32-E72D297353CC}">
                  <c16:uniqueId val="{00000005-1D27-416D-80D3-B31DA2D1F053}"/>
                </c:ext>
              </c:extLst>
            </c:dLbl>
            <c:dLbl>
              <c:idx val="8"/>
              <c:delete val="1"/>
              <c:extLst>
                <c:ext xmlns:c15="http://schemas.microsoft.com/office/drawing/2012/chart" uri="{CE6537A1-D6FC-4f65-9D91-7224C49458BB}"/>
                <c:ext xmlns:c16="http://schemas.microsoft.com/office/drawing/2014/chart" uri="{C3380CC4-5D6E-409C-BE32-E72D297353CC}">
                  <c16:uniqueId val="{00000006-1D27-416D-80D3-B31DA2D1F053}"/>
                </c:ext>
              </c:extLst>
            </c:dLbl>
            <c:dLbl>
              <c:idx val="9"/>
              <c:delete val="1"/>
              <c:extLst>
                <c:ext xmlns:c15="http://schemas.microsoft.com/office/drawing/2012/chart" uri="{CE6537A1-D6FC-4f65-9D91-7224C49458BB}"/>
                <c:ext xmlns:c16="http://schemas.microsoft.com/office/drawing/2014/chart" uri="{C3380CC4-5D6E-409C-BE32-E72D297353CC}">
                  <c16:uniqueId val="{00000007-1D27-416D-80D3-B31DA2D1F053}"/>
                </c:ext>
              </c:extLst>
            </c:dLbl>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bg1"/>
                    </a:solidFill>
                    <a:latin typeface="Century Gothic" panose="020B0502020202020204" pitchFamily="34" charset="0"/>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Graphs!$L$11:$U$11</c:f>
              <c:numCache>
                <c:formatCode>0</c:formatCode>
                <c:ptCount val="10"/>
                <c:pt idx="0">
                  <c:v>2024</c:v>
                </c:pt>
                <c:pt idx="1">
                  <c:v>2025</c:v>
                </c:pt>
                <c:pt idx="2">
                  <c:v>2026</c:v>
                </c:pt>
                <c:pt idx="3">
                  <c:v>2027</c:v>
                </c:pt>
                <c:pt idx="4">
                  <c:v>2028</c:v>
                </c:pt>
                <c:pt idx="5">
                  <c:v>2029</c:v>
                </c:pt>
                <c:pt idx="6">
                  <c:v>2030</c:v>
                </c:pt>
                <c:pt idx="7">
                  <c:v>2031</c:v>
                </c:pt>
                <c:pt idx="8">
                  <c:v>2032</c:v>
                </c:pt>
                <c:pt idx="9">
                  <c:v>2033</c:v>
                </c:pt>
              </c:numCache>
            </c:numRef>
          </c:cat>
          <c:val>
            <c:numRef>
              <c:f>Graphs!$L$19:$U$19</c:f>
              <c:numCache>
                <c:formatCode>#,##0_);\(#,##0\);"-  ";" "@" "</c:formatCode>
                <c:ptCount val="10"/>
                <c:pt idx="0">
                  <c:v>13267.7</c:v>
                </c:pt>
                <c:pt idx="1">
                  <c:v>44745</c:v>
                </c:pt>
                <c:pt idx="2">
                  <c:v>73720</c:v>
                </c:pt>
                <c:pt idx="3">
                  <c:v>86925</c:v>
                </c:pt>
                <c:pt idx="4">
                  <c:v>87210</c:v>
                </c:pt>
                <c:pt idx="5">
                  <c:v>86925</c:v>
                </c:pt>
                <c:pt idx="6">
                  <c:v>86925</c:v>
                </c:pt>
                <c:pt idx="7">
                  <c:v>86925</c:v>
                </c:pt>
                <c:pt idx="8">
                  <c:v>87210</c:v>
                </c:pt>
                <c:pt idx="9">
                  <c:v>86925</c:v>
                </c:pt>
              </c:numCache>
            </c:numRef>
          </c:val>
          <c:extLst>
            <c:ext xmlns:c16="http://schemas.microsoft.com/office/drawing/2014/chart" uri="{C3380CC4-5D6E-409C-BE32-E72D297353CC}">
              <c16:uniqueId val="{00000008-1D27-416D-80D3-B31DA2D1F053}"/>
            </c:ext>
          </c:extLst>
        </c:ser>
        <c:ser>
          <c:idx val="1"/>
          <c:order val="1"/>
          <c:tx>
            <c:strRef>
              <c:f>Graphs!$E$20</c:f>
              <c:strCache>
                <c:ptCount val="1"/>
                <c:pt idx="0">
                  <c:v>Tons of Ore Purchased from Artisanal Miners</c:v>
                </c:pt>
              </c:strCache>
            </c:strRef>
          </c:tx>
          <c:spPr>
            <a:solidFill>
              <a:schemeClr val="accent2">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Century Gothic" panose="020B0502020202020204" pitchFamily="34" charset="0"/>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Graphs!$L$11:$U$11</c:f>
              <c:numCache>
                <c:formatCode>0</c:formatCode>
                <c:ptCount val="10"/>
                <c:pt idx="0">
                  <c:v>2024</c:v>
                </c:pt>
                <c:pt idx="1">
                  <c:v>2025</c:v>
                </c:pt>
                <c:pt idx="2">
                  <c:v>2026</c:v>
                </c:pt>
                <c:pt idx="3">
                  <c:v>2027</c:v>
                </c:pt>
                <c:pt idx="4">
                  <c:v>2028</c:v>
                </c:pt>
                <c:pt idx="5">
                  <c:v>2029</c:v>
                </c:pt>
                <c:pt idx="6">
                  <c:v>2030</c:v>
                </c:pt>
                <c:pt idx="7">
                  <c:v>2031</c:v>
                </c:pt>
                <c:pt idx="8">
                  <c:v>2032</c:v>
                </c:pt>
                <c:pt idx="9">
                  <c:v>2033</c:v>
                </c:pt>
              </c:numCache>
            </c:numRef>
          </c:cat>
          <c:val>
            <c:numRef>
              <c:f>Graphs!$L$20:$U$20</c:f>
              <c:numCache>
                <c:formatCode>#,##0_);\(#,##0\);"-  ";" "@" "</c:formatCode>
                <c:ptCount val="10"/>
                <c:pt idx="0">
                  <c:v>38864.5</c:v>
                </c:pt>
                <c:pt idx="1">
                  <c:v>42179.999999999985</c:v>
                </c:pt>
                <c:pt idx="2">
                  <c:v>13204.999999999995</c:v>
                </c:pt>
                <c:pt idx="3">
                  <c:v>0</c:v>
                </c:pt>
                <c:pt idx="4" formatCode="###0_);\(###0\);&quot;-  &quot;;&quot; &quot;@&quot; &quot;">
                  <c:v>0</c:v>
                </c:pt>
                <c:pt idx="5" formatCode="###0_);\(###0\);&quot;-  &quot;;&quot; &quot;@&quot; &quot;">
                  <c:v>0</c:v>
                </c:pt>
                <c:pt idx="6" formatCode="###0_);\(###0\);&quot;-  &quot;;&quot; &quot;@&quot; &quot;">
                  <c:v>0</c:v>
                </c:pt>
                <c:pt idx="7" formatCode="###0_);\(###0\);&quot;-  &quot;;&quot; &quot;@&quot; &quot;">
                  <c:v>0</c:v>
                </c:pt>
                <c:pt idx="8" formatCode="###0_);\(###0\);&quot;-  &quot;;&quot; &quot;@&quot; &quot;">
                  <c:v>0</c:v>
                </c:pt>
                <c:pt idx="9" formatCode="###0_);\(###0\);&quot;-  &quot;;&quot; &quot;@&quot; &quot;">
                  <c:v>0</c:v>
                </c:pt>
              </c:numCache>
            </c:numRef>
          </c:val>
          <c:extLst>
            <c:ext xmlns:c16="http://schemas.microsoft.com/office/drawing/2014/chart" uri="{C3380CC4-5D6E-409C-BE32-E72D297353CC}">
              <c16:uniqueId val="{00000009-1D27-416D-80D3-B31DA2D1F053}"/>
            </c:ext>
          </c:extLst>
        </c:ser>
        <c:dLbls>
          <c:showLegendKey val="0"/>
          <c:showVal val="0"/>
          <c:showCatName val="0"/>
          <c:showSerName val="0"/>
          <c:showPercent val="0"/>
          <c:showBubbleSize val="0"/>
        </c:dLbls>
        <c:gapWidth val="100"/>
        <c:overlap val="100"/>
        <c:axId val="1299644240"/>
        <c:axId val="1299651728"/>
      </c:barChart>
      <c:lineChart>
        <c:grouping val="standard"/>
        <c:varyColors val="0"/>
        <c:ser>
          <c:idx val="2"/>
          <c:order val="2"/>
          <c:tx>
            <c:strRef>
              <c:f>Graphs!$E$21</c:f>
              <c:strCache>
                <c:ptCount val="1"/>
              </c:strCache>
            </c:strRef>
          </c:tx>
          <c:spPr>
            <a:ln w="28575" cap="rnd">
              <a:no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tx1">
                        <a:lumMod val="75000"/>
                        <a:lumOff val="25000"/>
                      </a:schemeClr>
                    </a:solidFill>
                    <a:latin typeface="Century Gothic" panose="020B0502020202020204" pitchFamily="34" charset="0"/>
                    <a:ea typeface="+mn-ea"/>
                    <a:cs typeface="+mn-cs"/>
                  </a:defRPr>
                </a:pPr>
                <a:endParaRPr lang="es-C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Graphs!$L$11:$U$11</c:f>
              <c:numCache>
                <c:formatCode>0</c:formatCode>
                <c:ptCount val="10"/>
                <c:pt idx="0">
                  <c:v>2024</c:v>
                </c:pt>
                <c:pt idx="1">
                  <c:v>2025</c:v>
                </c:pt>
                <c:pt idx="2">
                  <c:v>2026</c:v>
                </c:pt>
                <c:pt idx="3">
                  <c:v>2027</c:v>
                </c:pt>
                <c:pt idx="4">
                  <c:v>2028</c:v>
                </c:pt>
                <c:pt idx="5">
                  <c:v>2029</c:v>
                </c:pt>
                <c:pt idx="6">
                  <c:v>2030</c:v>
                </c:pt>
                <c:pt idx="7">
                  <c:v>2031</c:v>
                </c:pt>
                <c:pt idx="8">
                  <c:v>2032</c:v>
                </c:pt>
                <c:pt idx="9">
                  <c:v>2033</c:v>
                </c:pt>
              </c:numCache>
            </c:numRef>
          </c:cat>
          <c:val>
            <c:numRef>
              <c:f>Graphs!$L$21:$U$21</c:f>
              <c:numCache>
                <c:formatCode>#,##0_);\(#,##0\);"-  ";" "@" "</c:formatCode>
                <c:ptCount val="10"/>
                <c:pt idx="0">
                  <c:v>52132.2</c:v>
                </c:pt>
                <c:pt idx="1">
                  <c:v>86924.999999999985</c:v>
                </c:pt>
                <c:pt idx="2">
                  <c:v>86925</c:v>
                </c:pt>
                <c:pt idx="3">
                  <c:v>86925</c:v>
                </c:pt>
                <c:pt idx="4">
                  <c:v>87210</c:v>
                </c:pt>
                <c:pt idx="5">
                  <c:v>86925</c:v>
                </c:pt>
                <c:pt idx="6">
                  <c:v>86925</c:v>
                </c:pt>
                <c:pt idx="7">
                  <c:v>86925</c:v>
                </c:pt>
                <c:pt idx="8">
                  <c:v>87210</c:v>
                </c:pt>
                <c:pt idx="9">
                  <c:v>86925</c:v>
                </c:pt>
              </c:numCache>
            </c:numRef>
          </c:val>
          <c:smooth val="0"/>
          <c:extLst>
            <c:ext xmlns:c16="http://schemas.microsoft.com/office/drawing/2014/chart" uri="{C3380CC4-5D6E-409C-BE32-E72D297353CC}">
              <c16:uniqueId val="{0000000A-1D27-416D-80D3-B31DA2D1F053}"/>
            </c:ext>
          </c:extLst>
        </c:ser>
        <c:dLbls>
          <c:showLegendKey val="0"/>
          <c:showVal val="0"/>
          <c:showCatName val="0"/>
          <c:showSerName val="0"/>
          <c:showPercent val="0"/>
          <c:showBubbleSize val="0"/>
        </c:dLbls>
        <c:marker val="1"/>
        <c:smooth val="0"/>
        <c:axId val="1299644240"/>
        <c:axId val="1299651728"/>
      </c:lineChart>
      <c:lineChart>
        <c:grouping val="standard"/>
        <c:varyColors val="0"/>
        <c:ser>
          <c:idx val="3"/>
          <c:order val="3"/>
          <c:tx>
            <c:strRef>
              <c:f>Graphs!$E$16</c:f>
              <c:strCache>
                <c:ptCount val="1"/>
                <c:pt idx="0">
                  <c:v>Mine Production Capacity</c:v>
                </c:pt>
              </c:strCache>
            </c:strRef>
          </c:tx>
          <c:spPr>
            <a:ln w="28575" cap="rnd">
              <a:solidFill>
                <a:srgbClr val="A19574"/>
              </a:solidFill>
              <a:round/>
            </a:ln>
            <a:effectLst/>
          </c:spPr>
          <c:marker>
            <c:symbol val="circle"/>
            <c:size val="5"/>
            <c:spPr>
              <a:solidFill>
                <a:srgbClr val="404040"/>
              </a:solidFill>
              <a:ln w="9525">
                <a:solidFill>
                  <a:srgbClr val="A19574"/>
                </a:solidFill>
              </a:ln>
              <a:effectLst/>
            </c:spPr>
          </c:marker>
          <c:dLbls>
            <c:dLbl>
              <c:idx val="0"/>
              <c:layout>
                <c:manualLayout>
                  <c:x val="-1.8144156775234128E-2"/>
                  <c:y val="3.008938319506688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1D27-416D-80D3-B31DA2D1F053}"/>
                </c:ext>
              </c:extLst>
            </c:dLbl>
            <c:dLbl>
              <c:idx val="1"/>
              <c:layout>
                <c:manualLayout>
                  <c:x val="-1.4241078326759171E-2"/>
                  <c:y val="4.731111111111105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1D27-416D-80D3-B31DA2D1F053}"/>
                </c:ext>
              </c:extLst>
            </c:dLbl>
            <c:dLbl>
              <c:idx val="2"/>
              <c:layout>
                <c:manualLayout>
                  <c:x val="-1.7046505702141643E-2"/>
                  <c:y val="2.99712962962963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1D27-416D-80D3-B31DA2D1F053}"/>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Century Gothic" panose="020B0502020202020204" pitchFamily="34" charset="0"/>
                    <a:ea typeface="+mn-ea"/>
                    <a:cs typeface="+mn-cs"/>
                  </a:defRPr>
                </a:pPr>
                <a:endParaRPr lang="es-C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Graphs!$L$11:$U$11</c:f>
              <c:numCache>
                <c:formatCode>0</c:formatCode>
                <c:ptCount val="10"/>
                <c:pt idx="0">
                  <c:v>2024</c:v>
                </c:pt>
                <c:pt idx="1">
                  <c:v>2025</c:v>
                </c:pt>
                <c:pt idx="2">
                  <c:v>2026</c:v>
                </c:pt>
                <c:pt idx="3">
                  <c:v>2027</c:v>
                </c:pt>
                <c:pt idx="4">
                  <c:v>2028</c:v>
                </c:pt>
                <c:pt idx="5">
                  <c:v>2029</c:v>
                </c:pt>
                <c:pt idx="6">
                  <c:v>2030</c:v>
                </c:pt>
                <c:pt idx="7">
                  <c:v>2031</c:v>
                </c:pt>
                <c:pt idx="8">
                  <c:v>2032</c:v>
                </c:pt>
                <c:pt idx="9">
                  <c:v>2033</c:v>
                </c:pt>
              </c:numCache>
            </c:numRef>
          </c:cat>
          <c:val>
            <c:numRef>
              <c:f>Graphs!$L$16:$U$16</c:f>
              <c:numCache>
                <c:formatCode>#,##0_);\(#,##0\);"-  ";" "@" "</c:formatCode>
                <c:ptCount val="10"/>
                <c:pt idx="0">
                  <c:v>45.5</c:v>
                </c:pt>
                <c:pt idx="1">
                  <c:v>154.16666666666669</c:v>
                </c:pt>
                <c:pt idx="2">
                  <c:v>254.16666666666666</c:v>
                </c:pt>
                <c:pt idx="3">
                  <c:v>300</c:v>
                </c:pt>
                <c:pt idx="4">
                  <c:v>300</c:v>
                </c:pt>
                <c:pt idx="5">
                  <c:v>300</c:v>
                </c:pt>
                <c:pt idx="6">
                  <c:v>300</c:v>
                </c:pt>
                <c:pt idx="7">
                  <c:v>300</c:v>
                </c:pt>
                <c:pt idx="8">
                  <c:v>300</c:v>
                </c:pt>
                <c:pt idx="9">
                  <c:v>300</c:v>
                </c:pt>
              </c:numCache>
            </c:numRef>
          </c:val>
          <c:smooth val="0"/>
          <c:extLst>
            <c:ext xmlns:c16="http://schemas.microsoft.com/office/drawing/2014/chart" uri="{C3380CC4-5D6E-409C-BE32-E72D297353CC}">
              <c16:uniqueId val="{0000000D-1D27-416D-80D3-B31DA2D1F053}"/>
            </c:ext>
          </c:extLst>
        </c:ser>
        <c:ser>
          <c:idx val="4"/>
          <c:order val="4"/>
          <c:tx>
            <c:strRef>
              <c:f>Graphs!$E$17</c:f>
              <c:strCache>
                <c:ptCount val="1"/>
                <c:pt idx="0">
                  <c:v>Plant Production Capacity</c:v>
                </c:pt>
              </c:strCache>
            </c:strRef>
          </c:tx>
          <c:spPr>
            <a:ln w="28575" cap="rnd">
              <a:solidFill>
                <a:schemeClr val="accent5"/>
              </a:solidFill>
              <a:round/>
            </a:ln>
            <a:effectLst/>
          </c:spPr>
          <c:marker>
            <c:symbol val="circle"/>
            <c:size val="5"/>
            <c:spPr>
              <a:solidFill>
                <a:schemeClr val="accent4"/>
              </a:solidFill>
              <a:ln w="9525">
                <a:solidFill>
                  <a:schemeClr val="accent5"/>
                </a:solidFill>
              </a:ln>
              <a:effectLst/>
            </c:spPr>
          </c:marker>
          <c:dLbls>
            <c:dLbl>
              <c:idx val="1"/>
              <c:layout>
                <c:manualLayout>
                  <c:x val="-1.8449219389832801E-2"/>
                  <c:y val="-7.579027777777777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1D27-416D-80D3-B31DA2D1F053}"/>
                </c:ext>
              </c:extLst>
            </c:dLbl>
            <c:dLbl>
              <c:idx val="2"/>
              <c:layout>
                <c:manualLayout>
                  <c:x val="-2.125464676521522E-2"/>
                  <c:y val="-6.410277777777777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1D27-416D-80D3-B31DA2D1F053}"/>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Century Gothic" panose="020B0502020202020204" pitchFamily="34" charset="0"/>
                    <a:ea typeface="+mn-ea"/>
                    <a:cs typeface="+mn-cs"/>
                  </a:defRPr>
                </a:pPr>
                <a:endParaRPr lang="es-C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Graphs!$L$11:$U$11</c:f>
              <c:numCache>
                <c:formatCode>0</c:formatCode>
                <c:ptCount val="10"/>
                <c:pt idx="0">
                  <c:v>2024</c:v>
                </c:pt>
                <c:pt idx="1">
                  <c:v>2025</c:v>
                </c:pt>
                <c:pt idx="2">
                  <c:v>2026</c:v>
                </c:pt>
                <c:pt idx="3">
                  <c:v>2027</c:v>
                </c:pt>
                <c:pt idx="4">
                  <c:v>2028</c:v>
                </c:pt>
                <c:pt idx="5">
                  <c:v>2029</c:v>
                </c:pt>
                <c:pt idx="6">
                  <c:v>2030</c:v>
                </c:pt>
                <c:pt idx="7">
                  <c:v>2031</c:v>
                </c:pt>
                <c:pt idx="8">
                  <c:v>2032</c:v>
                </c:pt>
                <c:pt idx="9">
                  <c:v>2033</c:v>
                </c:pt>
              </c:numCache>
            </c:numRef>
          </c:cat>
          <c:val>
            <c:numRef>
              <c:f>Graphs!$L$17:$U$17</c:f>
              <c:numCache>
                <c:formatCode>#,##0_);\(#,##0\);"-  ";" "@" "</c:formatCode>
                <c:ptCount val="10"/>
                <c:pt idx="0">
                  <c:v>178.83333333333334</c:v>
                </c:pt>
                <c:pt idx="1">
                  <c:v>300</c:v>
                </c:pt>
                <c:pt idx="2">
                  <c:v>300</c:v>
                </c:pt>
                <c:pt idx="3">
                  <c:v>300</c:v>
                </c:pt>
                <c:pt idx="4">
                  <c:v>300</c:v>
                </c:pt>
                <c:pt idx="5">
                  <c:v>300</c:v>
                </c:pt>
                <c:pt idx="6">
                  <c:v>300</c:v>
                </c:pt>
                <c:pt idx="7">
                  <c:v>300</c:v>
                </c:pt>
                <c:pt idx="8">
                  <c:v>300</c:v>
                </c:pt>
                <c:pt idx="9">
                  <c:v>300</c:v>
                </c:pt>
              </c:numCache>
            </c:numRef>
          </c:val>
          <c:smooth val="0"/>
          <c:extLst>
            <c:ext xmlns:c16="http://schemas.microsoft.com/office/drawing/2014/chart" uri="{C3380CC4-5D6E-409C-BE32-E72D297353CC}">
              <c16:uniqueId val="{0000000F-1D27-416D-80D3-B31DA2D1F053}"/>
            </c:ext>
          </c:extLst>
        </c:ser>
        <c:dLbls>
          <c:showLegendKey val="0"/>
          <c:showVal val="0"/>
          <c:showCatName val="0"/>
          <c:showSerName val="0"/>
          <c:showPercent val="0"/>
          <c:showBubbleSize val="0"/>
        </c:dLbls>
        <c:marker val="1"/>
        <c:smooth val="0"/>
        <c:axId val="728968112"/>
        <c:axId val="728980176"/>
      </c:lineChart>
      <c:catAx>
        <c:axId val="1299644240"/>
        <c:scaling>
          <c:orientation val="minMax"/>
        </c:scaling>
        <c:delete val="0"/>
        <c:axPos val="b"/>
        <c:numFmt formatCode="0"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Century Gothic" panose="020B0502020202020204" pitchFamily="34" charset="0"/>
                <a:ea typeface="+mn-ea"/>
                <a:cs typeface="+mn-cs"/>
              </a:defRPr>
            </a:pPr>
            <a:endParaRPr lang="es-CO"/>
          </a:p>
        </c:txPr>
        <c:crossAx val="1299651728"/>
        <c:crosses val="autoZero"/>
        <c:auto val="1"/>
        <c:lblAlgn val="ctr"/>
        <c:lblOffset val="100"/>
        <c:noMultiLvlLbl val="0"/>
      </c:catAx>
      <c:valAx>
        <c:axId val="1299651728"/>
        <c:scaling>
          <c:orientation val="minMax"/>
          <c:max val="700000"/>
        </c:scaling>
        <c:delete val="0"/>
        <c:axPos val="l"/>
        <c:numFmt formatCode="#,##0_);\(#,##0\);&quot;-  &quot;;&quot; &quot;@&quot; &quot;" sourceLinked="1"/>
        <c:majorTickMark val="none"/>
        <c:minorTickMark val="none"/>
        <c:tickLblPos val="none"/>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Century Gothic" panose="020B0502020202020204" pitchFamily="34" charset="0"/>
                <a:ea typeface="+mn-ea"/>
                <a:cs typeface="+mn-cs"/>
              </a:defRPr>
            </a:pPr>
            <a:endParaRPr lang="es-CO"/>
          </a:p>
        </c:txPr>
        <c:crossAx val="1299644240"/>
        <c:crosses val="autoZero"/>
        <c:crossBetween val="between"/>
      </c:valAx>
      <c:valAx>
        <c:axId val="728980176"/>
        <c:scaling>
          <c:orientation val="minMax"/>
          <c:max val="1600"/>
          <c:min val="-1000"/>
        </c:scaling>
        <c:delete val="0"/>
        <c:axPos val="r"/>
        <c:numFmt formatCode="#,##0_);\(#,##0\);&quot;-  &quot;;&quot; &quot;@&quot; &quot;" sourceLinked="1"/>
        <c:majorTickMark val="out"/>
        <c:minorTickMark val="none"/>
        <c:tickLblPos val="none"/>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Century Gothic" panose="020B0502020202020204" pitchFamily="34" charset="0"/>
                <a:ea typeface="+mn-ea"/>
                <a:cs typeface="+mn-cs"/>
              </a:defRPr>
            </a:pPr>
            <a:endParaRPr lang="es-CO"/>
          </a:p>
        </c:txPr>
        <c:crossAx val="728968112"/>
        <c:crosses val="max"/>
        <c:crossBetween val="between"/>
      </c:valAx>
      <c:catAx>
        <c:axId val="728968112"/>
        <c:scaling>
          <c:orientation val="minMax"/>
        </c:scaling>
        <c:delete val="1"/>
        <c:axPos val="b"/>
        <c:numFmt formatCode="0" sourceLinked="1"/>
        <c:majorTickMark val="out"/>
        <c:minorTickMark val="none"/>
        <c:tickLblPos val="nextTo"/>
        <c:crossAx val="728980176"/>
        <c:crosses val="autoZero"/>
        <c:auto val="1"/>
        <c:lblAlgn val="ctr"/>
        <c:lblOffset val="100"/>
        <c:noMultiLvlLbl val="0"/>
      </c:catAx>
      <c:spPr>
        <a:noFill/>
        <a:ln>
          <a:noFill/>
        </a:ln>
        <a:effectLst/>
      </c:spPr>
    </c:plotArea>
    <c:legend>
      <c:legendPos val="b"/>
      <c:layout>
        <c:manualLayout>
          <c:xMode val="edge"/>
          <c:yMode val="edge"/>
          <c:x val="1.2168044216186235E-2"/>
          <c:y val="0.87347613760113185"/>
          <c:w val="0.96881480302531098"/>
          <c:h val="9.1107090186811859E-2"/>
        </c:manualLayout>
      </c:layout>
      <c:overlay val="0"/>
      <c:spPr>
        <a:noFill/>
        <a:ln>
          <a:noFill/>
        </a:ln>
        <a:effectLst/>
      </c:spPr>
      <c:txPr>
        <a:bodyPr rot="0" spcFirstLastPara="1" vertOverflow="ellipsis" vert="horz" wrap="square" anchor="ctr" anchorCtr="1"/>
        <a:lstStyle/>
        <a:p>
          <a:pPr>
            <a:defRPr sz="800" b="0" i="0" u="none" strike="noStrike" kern="1200" baseline="0">
              <a:solidFill>
                <a:schemeClr val="tx1">
                  <a:lumMod val="65000"/>
                  <a:lumOff val="35000"/>
                </a:schemeClr>
              </a:solidFill>
              <a:latin typeface="Century Gothic" panose="020B0502020202020204" pitchFamily="34" charset="0"/>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800">
          <a:latin typeface="Century Gothic" panose="020B0502020202020204" pitchFamily="34" charset="0"/>
        </a:defRPr>
      </a:pPr>
      <a:endParaRPr lang="es-CO"/>
    </a:p>
  </c:txPr>
  <c:externalData r:id="rId4">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Graphs!$E$24</c:f>
              <c:strCache>
                <c:ptCount val="1"/>
                <c:pt idx="0">
                  <c:v>Total Oz produced</c:v>
                </c:pt>
              </c:strCache>
            </c:strRef>
          </c:tx>
          <c:spPr>
            <a:solidFill>
              <a:schemeClr val="accent1"/>
            </a:solidFill>
            <a:ln>
              <a:noFill/>
            </a:ln>
            <a:effectLst/>
          </c:spPr>
          <c:invertIfNegative val="0"/>
          <c:cat>
            <c:numRef>
              <c:f>Graphs!$L$11:$U$11</c:f>
              <c:numCache>
                <c:formatCode>0</c:formatCode>
                <c:ptCount val="10"/>
                <c:pt idx="0">
                  <c:v>2024</c:v>
                </c:pt>
                <c:pt idx="1">
                  <c:v>2025</c:v>
                </c:pt>
                <c:pt idx="2">
                  <c:v>2026</c:v>
                </c:pt>
                <c:pt idx="3">
                  <c:v>2027</c:v>
                </c:pt>
                <c:pt idx="4">
                  <c:v>2028</c:v>
                </c:pt>
                <c:pt idx="5">
                  <c:v>2029</c:v>
                </c:pt>
                <c:pt idx="6">
                  <c:v>2030</c:v>
                </c:pt>
                <c:pt idx="7">
                  <c:v>2031</c:v>
                </c:pt>
                <c:pt idx="8">
                  <c:v>2032</c:v>
                </c:pt>
                <c:pt idx="9">
                  <c:v>2033</c:v>
                </c:pt>
              </c:numCache>
            </c:numRef>
          </c:cat>
          <c:val>
            <c:numRef>
              <c:f>Graphs!$L$24:$U$24</c:f>
              <c:numCache>
                <c:formatCode>#,##0_);\(#,##0\);"-  ";" "@" "</c:formatCode>
                <c:ptCount val="10"/>
                <c:pt idx="0">
                  <c:v>14752.194126062981</c:v>
                </c:pt>
                <c:pt idx="1">
                  <c:v>24900.790907775649</c:v>
                </c:pt>
                <c:pt idx="2">
                  <c:v>24900.790907775649</c:v>
                </c:pt>
                <c:pt idx="3">
                  <c:v>24900.790907775649</c:v>
                </c:pt>
                <c:pt idx="4">
                  <c:v>24982.432845178191</c:v>
                </c:pt>
                <c:pt idx="5">
                  <c:v>24900.790907775649</c:v>
                </c:pt>
                <c:pt idx="6">
                  <c:v>24900.790907775649</c:v>
                </c:pt>
                <c:pt idx="7">
                  <c:v>24900.790907775649</c:v>
                </c:pt>
                <c:pt idx="8">
                  <c:v>24982.432845178191</c:v>
                </c:pt>
                <c:pt idx="9">
                  <c:v>24900.790907775649</c:v>
                </c:pt>
              </c:numCache>
            </c:numRef>
          </c:val>
          <c:extLst>
            <c:ext xmlns:c16="http://schemas.microsoft.com/office/drawing/2014/chart" uri="{C3380CC4-5D6E-409C-BE32-E72D297353CC}">
              <c16:uniqueId val="{00000000-988F-4DF6-96BA-9C4D05B540D6}"/>
            </c:ext>
          </c:extLst>
        </c:ser>
        <c:dLbls>
          <c:showLegendKey val="0"/>
          <c:showVal val="0"/>
          <c:showCatName val="0"/>
          <c:showSerName val="0"/>
          <c:showPercent val="0"/>
          <c:showBubbleSize val="0"/>
        </c:dLbls>
        <c:gapWidth val="100"/>
        <c:overlap val="100"/>
        <c:axId val="1299644240"/>
        <c:axId val="1299651728"/>
      </c:barChart>
      <c:lineChart>
        <c:grouping val="standard"/>
        <c:varyColors val="0"/>
        <c:ser>
          <c:idx val="2"/>
          <c:order val="1"/>
          <c:tx>
            <c:strRef>
              <c:f>Graphs!$E$24</c:f>
              <c:strCache>
                <c:ptCount val="1"/>
                <c:pt idx="0">
                  <c:v>Total Oz produced</c:v>
                </c:pt>
              </c:strCache>
            </c:strRef>
          </c:tx>
          <c:spPr>
            <a:ln w="25400" cap="rnd">
              <a:no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tx1">
                        <a:lumMod val="75000"/>
                        <a:lumOff val="25000"/>
                      </a:schemeClr>
                    </a:solidFill>
                    <a:latin typeface="Century Gothic" panose="020B0502020202020204" pitchFamily="34" charset="0"/>
                    <a:ea typeface="+mn-ea"/>
                    <a:cs typeface="+mn-cs"/>
                  </a:defRPr>
                </a:pPr>
                <a:endParaRPr lang="es-C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Graphs!$L$11:$U$11</c:f>
              <c:numCache>
                <c:formatCode>0</c:formatCode>
                <c:ptCount val="10"/>
                <c:pt idx="0">
                  <c:v>2024</c:v>
                </c:pt>
                <c:pt idx="1">
                  <c:v>2025</c:v>
                </c:pt>
                <c:pt idx="2">
                  <c:v>2026</c:v>
                </c:pt>
                <c:pt idx="3">
                  <c:v>2027</c:v>
                </c:pt>
                <c:pt idx="4">
                  <c:v>2028</c:v>
                </c:pt>
                <c:pt idx="5">
                  <c:v>2029</c:v>
                </c:pt>
                <c:pt idx="6">
                  <c:v>2030</c:v>
                </c:pt>
                <c:pt idx="7">
                  <c:v>2031</c:v>
                </c:pt>
                <c:pt idx="8">
                  <c:v>2032</c:v>
                </c:pt>
                <c:pt idx="9">
                  <c:v>2033</c:v>
                </c:pt>
              </c:numCache>
            </c:numRef>
          </c:cat>
          <c:val>
            <c:numRef>
              <c:f>Graphs!$L$24:$U$24</c:f>
              <c:numCache>
                <c:formatCode>#,##0_);\(#,##0\);"-  ";" "@" "</c:formatCode>
                <c:ptCount val="10"/>
                <c:pt idx="0">
                  <c:v>14752.194126062981</c:v>
                </c:pt>
                <c:pt idx="1">
                  <c:v>24900.790907775649</c:v>
                </c:pt>
                <c:pt idx="2">
                  <c:v>24900.790907775649</c:v>
                </c:pt>
                <c:pt idx="3">
                  <c:v>24900.790907775649</c:v>
                </c:pt>
                <c:pt idx="4">
                  <c:v>24982.432845178191</c:v>
                </c:pt>
                <c:pt idx="5">
                  <c:v>24900.790907775649</c:v>
                </c:pt>
                <c:pt idx="6">
                  <c:v>24900.790907775649</c:v>
                </c:pt>
                <c:pt idx="7">
                  <c:v>24900.790907775649</c:v>
                </c:pt>
                <c:pt idx="8">
                  <c:v>24982.432845178191</c:v>
                </c:pt>
                <c:pt idx="9">
                  <c:v>24900.790907775649</c:v>
                </c:pt>
              </c:numCache>
            </c:numRef>
          </c:val>
          <c:smooth val="0"/>
          <c:extLst>
            <c:ext xmlns:c16="http://schemas.microsoft.com/office/drawing/2014/chart" uri="{C3380CC4-5D6E-409C-BE32-E72D297353CC}">
              <c16:uniqueId val="{00000001-988F-4DF6-96BA-9C4D05B540D6}"/>
            </c:ext>
          </c:extLst>
        </c:ser>
        <c:dLbls>
          <c:showLegendKey val="0"/>
          <c:showVal val="0"/>
          <c:showCatName val="0"/>
          <c:showSerName val="0"/>
          <c:showPercent val="0"/>
          <c:showBubbleSize val="0"/>
        </c:dLbls>
        <c:marker val="1"/>
        <c:smooth val="0"/>
        <c:axId val="1299644240"/>
        <c:axId val="1299651728"/>
      </c:lineChart>
      <c:lineChart>
        <c:grouping val="standard"/>
        <c:varyColors val="0"/>
        <c:ser>
          <c:idx val="4"/>
          <c:order val="2"/>
          <c:tx>
            <c:strRef>
              <c:f>Graphs!$E$22</c:f>
              <c:strCache>
                <c:ptCount val="1"/>
                <c:pt idx="0">
                  <c:v>Tenor Blending (Head Grade)</c:v>
                </c:pt>
              </c:strCache>
            </c:strRef>
          </c:tx>
          <c:spPr>
            <a:ln w="28575" cap="rnd">
              <a:solidFill>
                <a:schemeClr val="accent5"/>
              </a:solidFill>
              <a:round/>
            </a:ln>
            <a:effectLst/>
          </c:spPr>
          <c:marker>
            <c:symbol val="circle"/>
            <c:size val="5"/>
            <c:spPr>
              <a:solidFill>
                <a:srgbClr val="323F4F"/>
              </a:solidFill>
              <a:ln w="9525">
                <a:solidFill>
                  <a:schemeClr val="accent5"/>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Century Gothic" panose="020B0502020202020204" pitchFamily="34" charset="0"/>
                    <a:ea typeface="+mn-ea"/>
                    <a:cs typeface="+mn-cs"/>
                  </a:defRPr>
                </a:pPr>
                <a:endParaRPr lang="es-C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Graphs!$L$11:$U$11</c:f>
              <c:numCache>
                <c:formatCode>0</c:formatCode>
                <c:ptCount val="10"/>
                <c:pt idx="0">
                  <c:v>2024</c:v>
                </c:pt>
                <c:pt idx="1">
                  <c:v>2025</c:v>
                </c:pt>
                <c:pt idx="2">
                  <c:v>2026</c:v>
                </c:pt>
                <c:pt idx="3">
                  <c:v>2027</c:v>
                </c:pt>
                <c:pt idx="4">
                  <c:v>2028</c:v>
                </c:pt>
                <c:pt idx="5">
                  <c:v>2029</c:v>
                </c:pt>
                <c:pt idx="6">
                  <c:v>2030</c:v>
                </c:pt>
                <c:pt idx="7">
                  <c:v>2031</c:v>
                </c:pt>
                <c:pt idx="8">
                  <c:v>2032</c:v>
                </c:pt>
                <c:pt idx="9">
                  <c:v>2033</c:v>
                </c:pt>
              </c:numCache>
            </c:numRef>
          </c:cat>
          <c:val>
            <c:numRef>
              <c:f>Graphs!$L$22:$U$22</c:f>
              <c:numCache>
                <c:formatCode>#,##0.0_);\(#,##0.0\);"-  ";" "@" "</c:formatCode>
                <c:ptCount val="10"/>
                <c:pt idx="0">
                  <c:v>11</c:v>
                </c:pt>
                <c:pt idx="1">
                  <c:v>11</c:v>
                </c:pt>
                <c:pt idx="2">
                  <c:v>11</c:v>
                </c:pt>
                <c:pt idx="3">
                  <c:v>11</c:v>
                </c:pt>
                <c:pt idx="4">
                  <c:v>11</c:v>
                </c:pt>
                <c:pt idx="5">
                  <c:v>11</c:v>
                </c:pt>
                <c:pt idx="6">
                  <c:v>11</c:v>
                </c:pt>
                <c:pt idx="7">
                  <c:v>11</c:v>
                </c:pt>
                <c:pt idx="8">
                  <c:v>11</c:v>
                </c:pt>
                <c:pt idx="9">
                  <c:v>11</c:v>
                </c:pt>
              </c:numCache>
            </c:numRef>
          </c:val>
          <c:smooth val="0"/>
          <c:extLst>
            <c:ext xmlns:c16="http://schemas.microsoft.com/office/drawing/2014/chart" uri="{C3380CC4-5D6E-409C-BE32-E72D297353CC}">
              <c16:uniqueId val="{00000002-988F-4DF6-96BA-9C4D05B540D6}"/>
            </c:ext>
          </c:extLst>
        </c:ser>
        <c:dLbls>
          <c:showLegendKey val="0"/>
          <c:showVal val="0"/>
          <c:showCatName val="0"/>
          <c:showSerName val="0"/>
          <c:showPercent val="0"/>
          <c:showBubbleSize val="0"/>
        </c:dLbls>
        <c:marker val="1"/>
        <c:smooth val="0"/>
        <c:axId val="728968112"/>
        <c:axId val="728980176"/>
      </c:lineChart>
      <c:catAx>
        <c:axId val="1299644240"/>
        <c:scaling>
          <c:orientation val="minMax"/>
        </c:scaling>
        <c:delete val="0"/>
        <c:axPos val="b"/>
        <c:numFmt formatCode="0"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Century Gothic" panose="020B0502020202020204" pitchFamily="34" charset="0"/>
                <a:ea typeface="+mn-ea"/>
                <a:cs typeface="+mn-cs"/>
              </a:defRPr>
            </a:pPr>
            <a:endParaRPr lang="es-CO"/>
          </a:p>
        </c:txPr>
        <c:crossAx val="1299651728"/>
        <c:crosses val="autoZero"/>
        <c:auto val="1"/>
        <c:lblAlgn val="ctr"/>
        <c:lblOffset val="100"/>
        <c:noMultiLvlLbl val="0"/>
      </c:catAx>
      <c:valAx>
        <c:axId val="1299651728"/>
        <c:scaling>
          <c:orientation val="minMax"/>
          <c:max val="200000"/>
        </c:scaling>
        <c:delete val="0"/>
        <c:axPos val="l"/>
        <c:numFmt formatCode="#,##0_);\(#,##0\);&quot;-  &quot;;&quot; &quot;@&quot; &quot;" sourceLinked="1"/>
        <c:majorTickMark val="none"/>
        <c:minorTickMark val="none"/>
        <c:tickLblPos val="none"/>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Century Gothic" panose="020B0502020202020204" pitchFamily="34" charset="0"/>
                <a:ea typeface="+mn-ea"/>
                <a:cs typeface="+mn-cs"/>
              </a:defRPr>
            </a:pPr>
            <a:endParaRPr lang="es-CO"/>
          </a:p>
        </c:txPr>
        <c:crossAx val="1299644240"/>
        <c:crosses val="autoZero"/>
        <c:crossBetween val="between"/>
      </c:valAx>
      <c:valAx>
        <c:axId val="728980176"/>
        <c:scaling>
          <c:orientation val="minMax"/>
          <c:max val="12"/>
          <c:min val="0"/>
        </c:scaling>
        <c:delete val="0"/>
        <c:axPos val="r"/>
        <c:numFmt formatCode="#,##0.0_);\(#,##0.0\);&quot;-  &quot;;&quot; &quot;@&quot; &quot;" sourceLinked="1"/>
        <c:majorTickMark val="out"/>
        <c:minorTickMark val="none"/>
        <c:tickLblPos val="none"/>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Century Gothic" panose="020B0502020202020204" pitchFamily="34" charset="0"/>
                <a:ea typeface="+mn-ea"/>
                <a:cs typeface="+mn-cs"/>
              </a:defRPr>
            </a:pPr>
            <a:endParaRPr lang="es-CO"/>
          </a:p>
        </c:txPr>
        <c:crossAx val="728968112"/>
        <c:crosses val="max"/>
        <c:crossBetween val="between"/>
      </c:valAx>
      <c:catAx>
        <c:axId val="728968112"/>
        <c:scaling>
          <c:orientation val="minMax"/>
        </c:scaling>
        <c:delete val="1"/>
        <c:axPos val="b"/>
        <c:numFmt formatCode="0" sourceLinked="1"/>
        <c:majorTickMark val="out"/>
        <c:minorTickMark val="none"/>
        <c:tickLblPos val="nextTo"/>
        <c:crossAx val="728980176"/>
        <c:crosses val="autoZero"/>
        <c:auto val="1"/>
        <c:lblAlgn val="ctr"/>
        <c:lblOffset val="100"/>
        <c:noMultiLvlLbl val="0"/>
      </c:catAx>
      <c:spPr>
        <a:noFill/>
        <a:ln>
          <a:noFill/>
        </a:ln>
        <a:effectLst/>
      </c:spPr>
    </c:plotArea>
    <c:legend>
      <c:legendPos val="b"/>
      <c:legendEntry>
        <c:idx val="1"/>
        <c:delete val="1"/>
      </c:legendEntry>
      <c:layout>
        <c:manualLayout>
          <c:xMode val="edge"/>
          <c:yMode val="edge"/>
          <c:x val="1.2168044216186235E-2"/>
          <c:y val="0.87347613760113185"/>
          <c:w val="0.96881480302531098"/>
          <c:h val="9.1107090186811859E-2"/>
        </c:manualLayout>
      </c:layout>
      <c:overlay val="0"/>
      <c:spPr>
        <a:noFill/>
        <a:ln>
          <a:noFill/>
        </a:ln>
        <a:effectLst/>
      </c:spPr>
      <c:txPr>
        <a:bodyPr rot="0" spcFirstLastPara="1" vertOverflow="ellipsis" vert="horz" wrap="square" anchor="ctr" anchorCtr="1"/>
        <a:lstStyle/>
        <a:p>
          <a:pPr>
            <a:defRPr sz="800" b="0" i="0" u="none" strike="noStrike" kern="1200" baseline="0">
              <a:solidFill>
                <a:schemeClr val="tx1">
                  <a:lumMod val="65000"/>
                  <a:lumOff val="35000"/>
                </a:schemeClr>
              </a:solidFill>
              <a:latin typeface="Century Gothic" panose="020B0502020202020204" pitchFamily="34" charset="0"/>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800">
          <a:latin typeface="Century Gothic" panose="020B0502020202020204" pitchFamily="34" charset="0"/>
        </a:defRPr>
      </a:pPr>
      <a:endParaRPr lang="es-CO"/>
    </a:p>
  </c:txPr>
  <c:externalData r:id="rId4">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Graphs!$E$13</c:f>
              <c:strCache>
                <c:ptCount val="1"/>
                <c:pt idx="0">
                  <c:v>Precio por Onza</c:v>
                </c:pt>
              </c:strCache>
            </c:strRef>
          </c:tx>
          <c:spPr>
            <a:ln w="28575" cap="rnd">
              <a:solidFill>
                <a:schemeClr val="accent1"/>
              </a:solidFill>
              <a:round/>
            </a:ln>
            <a:effectLst/>
          </c:spPr>
          <c:marker>
            <c:symbol val="circle"/>
            <c:size val="5"/>
            <c:spPr>
              <a:solidFill>
                <a:schemeClr val="accent4"/>
              </a:solidFill>
              <a:ln w="9525">
                <a:solidFill>
                  <a:schemeClr val="accent1"/>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tx1">
                        <a:lumMod val="75000"/>
                        <a:lumOff val="25000"/>
                      </a:schemeClr>
                    </a:solidFill>
                    <a:latin typeface="Century Gothic" panose="020B0502020202020204" pitchFamily="34" charset="0"/>
                    <a:ea typeface="+mn-ea"/>
                    <a:cs typeface="+mn-cs"/>
                  </a:defRPr>
                </a:pPr>
                <a:endParaRPr lang="es-C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Graphs!$L$11:$U$11</c:f>
              <c:numCache>
                <c:formatCode>0</c:formatCode>
                <c:ptCount val="10"/>
                <c:pt idx="0">
                  <c:v>2024</c:v>
                </c:pt>
                <c:pt idx="1">
                  <c:v>2025</c:v>
                </c:pt>
                <c:pt idx="2">
                  <c:v>2026</c:v>
                </c:pt>
                <c:pt idx="3">
                  <c:v>2027</c:v>
                </c:pt>
                <c:pt idx="4">
                  <c:v>2028</c:v>
                </c:pt>
                <c:pt idx="5">
                  <c:v>2029</c:v>
                </c:pt>
                <c:pt idx="6">
                  <c:v>2030</c:v>
                </c:pt>
                <c:pt idx="7">
                  <c:v>2031</c:v>
                </c:pt>
                <c:pt idx="8">
                  <c:v>2032</c:v>
                </c:pt>
                <c:pt idx="9">
                  <c:v>2033</c:v>
                </c:pt>
              </c:numCache>
            </c:numRef>
          </c:cat>
          <c:val>
            <c:numRef>
              <c:f>Graphs!$L$13:$U$13</c:f>
              <c:numCache>
                <c:formatCode>#,##0_);\(#,##0\);"-  ";" "@" "</c:formatCode>
                <c:ptCount val="10"/>
                <c:pt idx="0">
                  <c:v>2073.1666666666665</c:v>
                </c:pt>
                <c:pt idx="1">
                  <c:v>2163</c:v>
                </c:pt>
                <c:pt idx="2">
                  <c:v>2267</c:v>
                </c:pt>
                <c:pt idx="3">
                  <c:v>2323</c:v>
                </c:pt>
                <c:pt idx="4">
                  <c:v>2323</c:v>
                </c:pt>
                <c:pt idx="5">
                  <c:v>2323</c:v>
                </c:pt>
                <c:pt idx="6">
                  <c:v>2323</c:v>
                </c:pt>
                <c:pt idx="7">
                  <c:v>2323</c:v>
                </c:pt>
                <c:pt idx="8">
                  <c:v>2323</c:v>
                </c:pt>
                <c:pt idx="9">
                  <c:v>2323</c:v>
                </c:pt>
              </c:numCache>
            </c:numRef>
          </c:val>
          <c:smooth val="0"/>
          <c:extLst>
            <c:ext xmlns:c16="http://schemas.microsoft.com/office/drawing/2014/chart" uri="{C3380CC4-5D6E-409C-BE32-E72D297353CC}">
              <c16:uniqueId val="{00000000-65ED-419F-8054-7A7F05EB7C76}"/>
            </c:ext>
          </c:extLst>
        </c:ser>
        <c:dLbls>
          <c:showLegendKey val="0"/>
          <c:showVal val="1"/>
          <c:showCatName val="0"/>
          <c:showSerName val="0"/>
          <c:showPercent val="0"/>
          <c:showBubbleSize val="0"/>
        </c:dLbls>
        <c:marker val="1"/>
        <c:smooth val="0"/>
        <c:axId val="1299644240"/>
        <c:axId val="1299651728"/>
      </c:lineChart>
      <c:catAx>
        <c:axId val="1299644240"/>
        <c:scaling>
          <c:orientation val="minMax"/>
        </c:scaling>
        <c:delete val="0"/>
        <c:axPos val="b"/>
        <c:numFmt formatCode="0"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Century Gothic" panose="020B0502020202020204" pitchFamily="34" charset="0"/>
                <a:ea typeface="+mn-ea"/>
                <a:cs typeface="+mn-cs"/>
              </a:defRPr>
            </a:pPr>
            <a:endParaRPr lang="es-CO"/>
          </a:p>
        </c:txPr>
        <c:crossAx val="1299651728"/>
        <c:crosses val="autoZero"/>
        <c:auto val="1"/>
        <c:lblAlgn val="ctr"/>
        <c:lblOffset val="100"/>
        <c:noMultiLvlLbl val="0"/>
      </c:catAx>
      <c:valAx>
        <c:axId val="1299651728"/>
        <c:scaling>
          <c:orientation val="minMax"/>
        </c:scaling>
        <c:delete val="0"/>
        <c:axPos val="l"/>
        <c:numFmt formatCode="#,##0_);\(#,##0\);&quot;-  &quot;;&quot; &quot;@&quot; &quot;" sourceLinked="1"/>
        <c:majorTickMark val="none"/>
        <c:minorTickMark val="none"/>
        <c:tickLblPos val="none"/>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Century Gothic" panose="020B0502020202020204" pitchFamily="34" charset="0"/>
                <a:ea typeface="+mn-ea"/>
                <a:cs typeface="+mn-cs"/>
              </a:defRPr>
            </a:pPr>
            <a:endParaRPr lang="es-CO"/>
          </a:p>
        </c:txPr>
        <c:crossAx val="129964424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800">
          <a:latin typeface="Century Gothic" panose="020B0502020202020204" pitchFamily="34" charset="0"/>
        </a:defRPr>
      </a:pPr>
      <a:endParaRPr lang="es-CO"/>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2209203344674987E-2"/>
          <c:y val="7.6372602080702387E-2"/>
          <c:w val="0.97558159331064997"/>
          <c:h val="0.67024087738307792"/>
        </c:manualLayout>
      </c:layout>
      <c:barChart>
        <c:barDir val="col"/>
        <c:grouping val="clustered"/>
        <c:varyColors val="0"/>
        <c:ser>
          <c:idx val="0"/>
          <c:order val="0"/>
          <c:tx>
            <c:strRef>
              <c:f>Graphs!$E$28</c:f>
              <c:strCache>
                <c:ptCount val="1"/>
                <c:pt idx="0">
                  <c:v>Total Revenue</c:v>
                </c:pt>
              </c:strCache>
            </c:strRef>
          </c:tx>
          <c:spPr>
            <a:solidFill>
              <a:schemeClr val="accent6">
                <a:lumMod val="50000"/>
              </a:schemeClr>
            </a:solidFill>
            <a:ln>
              <a:noFill/>
            </a:ln>
            <a:effectLst/>
          </c:spPr>
          <c:invertIfNegative val="0"/>
          <c:dLbls>
            <c:spPr>
              <a:noFill/>
              <a:ln>
                <a:noFill/>
              </a:ln>
              <a:effectLst/>
            </c:spPr>
            <c:txPr>
              <a:bodyPr rot="0" spcFirstLastPara="1" vertOverflow="ellipsis" vert="horz" wrap="square" anchor="ctr" anchorCtr="1"/>
              <a:lstStyle/>
              <a:p>
                <a:pPr>
                  <a:defRPr sz="800" b="1" i="0" u="none" strike="noStrike" kern="1200" baseline="0">
                    <a:solidFill>
                      <a:schemeClr val="tx1">
                        <a:lumMod val="75000"/>
                        <a:lumOff val="25000"/>
                      </a:schemeClr>
                    </a:solidFill>
                    <a:latin typeface="Century Gothic" panose="020B0502020202020204" pitchFamily="34" charset="0"/>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Graphs!$L$11:$U$11</c:f>
              <c:numCache>
                <c:formatCode>0</c:formatCode>
                <c:ptCount val="10"/>
                <c:pt idx="0">
                  <c:v>2024</c:v>
                </c:pt>
                <c:pt idx="1">
                  <c:v>2025</c:v>
                </c:pt>
                <c:pt idx="2">
                  <c:v>2026</c:v>
                </c:pt>
                <c:pt idx="3">
                  <c:v>2027</c:v>
                </c:pt>
                <c:pt idx="4">
                  <c:v>2028</c:v>
                </c:pt>
                <c:pt idx="5">
                  <c:v>2029</c:v>
                </c:pt>
                <c:pt idx="6">
                  <c:v>2030</c:v>
                </c:pt>
                <c:pt idx="7">
                  <c:v>2031</c:v>
                </c:pt>
                <c:pt idx="8">
                  <c:v>2032</c:v>
                </c:pt>
                <c:pt idx="9">
                  <c:v>2033</c:v>
                </c:pt>
              </c:numCache>
            </c:numRef>
          </c:cat>
          <c:val>
            <c:numRef>
              <c:f>Graphs!$L$28:$U$28</c:f>
              <c:numCache>
                <c:formatCode>#,##0.0_);\(#,##0.0\);"-  ";" "@" "</c:formatCode>
                <c:ptCount val="10"/>
                <c:pt idx="0">
                  <c:v>30.255108173941835</c:v>
                </c:pt>
                <c:pt idx="1">
                  <c:v>52.783202518848356</c:v>
                </c:pt>
                <c:pt idx="2">
                  <c:v>55.321091128168867</c:v>
                </c:pt>
                <c:pt idx="3">
                  <c:v>56.687646533187575</c:v>
                </c:pt>
                <c:pt idx="4">
                  <c:v>56.873507669361963</c:v>
                </c:pt>
                <c:pt idx="5">
                  <c:v>56.687646533187575</c:v>
                </c:pt>
                <c:pt idx="6">
                  <c:v>56.687646533187575</c:v>
                </c:pt>
                <c:pt idx="7">
                  <c:v>56.687646533187575</c:v>
                </c:pt>
                <c:pt idx="8">
                  <c:v>56.873507669361963</c:v>
                </c:pt>
                <c:pt idx="9">
                  <c:v>56.687646533187575</c:v>
                </c:pt>
              </c:numCache>
            </c:numRef>
          </c:val>
          <c:extLst>
            <c:ext xmlns:c16="http://schemas.microsoft.com/office/drawing/2014/chart" uri="{C3380CC4-5D6E-409C-BE32-E72D297353CC}">
              <c16:uniqueId val="{00000000-AA14-4E54-83BB-C539990127B4}"/>
            </c:ext>
          </c:extLst>
        </c:ser>
        <c:dLbls>
          <c:showLegendKey val="0"/>
          <c:showVal val="0"/>
          <c:showCatName val="0"/>
          <c:showSerName val="0"/>
          <c:showPercent val="0"/>
          <c:showBubbleSize val="0"/>
        </c:dLbls>
        <c:gapWidth val="100"/>
        <c:overlap val="-27"/>
        <c:axId val="1299644240"/>
        <c:axId val="1299651728"/>
      </c:barChart>
      <c:lineChart>
        <c:grouping val="standard"/>
        <c:varyColors val="0"/>
        <c:ser>
          <c:idx val="1"/>
          <c:order val="1"/>
          <c:tx>
            <c:strRef>
              <c:f>Graphs!$E$24</c:f>
              <c:strCache>
                <c:ptCount val="1"/>
                <c:pt idx="0">
                  <c:v>Total Oz produced</c:v>
                </c:pt>
              </c:strCache>
            </c:strRef>
          </c:tx>
          <c:spPr>
            <a:ln w="28575" cap="rnd">
              <a:solidFill>
                <a:srgbClr val="A19574"/>
              </a:solidFill>
              <a:round/>
            </a:ln>
            <a:effectLst/>
          </c:spPr>
          <c:marker>
            <c:symbol val="circle"/>
            <c:size val="5"/>
            <c:spPr>
              <a:solidFill>
                <a:schemeClr val="accent4"/>
              </a:solidFill>
              <a:ln w="9525">
                <a:solidFill>
                  <a:schemeClr val="accent2"/>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Century Gothic" panose="020B0502020202020204" pitchFamily="34" charset="0"/>
                    <a:ea typeface="+mn-ea"/>
                    <a:cs typeface="+mn-cs"/>
                  </a:defRPr>
                </a:pPr>
                <a:endParaRPr lang="es-C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Graphs!$L$11:$U$11</c:f>
              <c:numCache>
                <c:formatCode>0</c:formatCode>
                <c:ptCount val="10"/>
                <c:pt idx="0">
                  <c:v>2024</c:v>
                </c:pt>
                <c:pt idx="1">
                  <c:v>2025</c:v>
                </c:pt>
                <c:pt idx="2">
                  <c:v>2026</c:v>
                </c:pt>
                <c:pt idx="3">
                  <c:v>2027</c:v>
                </c:pt>
                <c:pt idx="4">
                  <c:v>2028</c:v>
                </c:pt>
                <c:pt idx="5">
                  <c:v>2029</c:v>
                </c:pt>
                <c:pt idx="6">
                  <c:v>2030</c:v>
                </c:pt>
                <c:pt idx="7">
                  <c:v>2031</c:v>
                </c:pt>
                <c:pt idx="8">
                  <c:v>2032</c:v>
                </c:pt>
                <c:pt idx="9">
                  <c:v>2033</c:v>
                </c:pt>
              </c:numCache>
            </c:numRef>
          </c:cat>
          <c:val>
            <c:numRef>
              <c:f>Graphs!$L$24:$U$24</c:f>
              <c:numCache>
                <c:formatCode>#,##0_);\(#,##0\);"-  ";" "@" "</c:formatCode>
                <c:ptCount val="10"/>
                <c:pt idx="0">
                  <c:v>14752.194126062981</c:v>
                </c:pt>
                <c:pt idx="1">
                  <c:v>24900.790907775649</c:v>
                </c:pt>
                <c:pt idx="2">
                  <c:v>24900.790907775649</c:v>
                </c:pt>
                <c:pt idx="3">
                  <c:v>24900.790907775649</c:v>
                </c:pt>
                <c:pt idx="4">
                  <c:v>24982.432845178191</c:v>
                </c:pt>
                <c:pt idx="5">
                  <c:v>24900.790907775649</c:v>
                </c:pt>
                <c:pt idx="6">
                  <c:v>24900.790907775649</c:v>
                </c:pt>
                <c:pt idx="7">
                  <c:v>24900.790907775649</c:v>
                </c:pt>
                <c:pt idx="8">
                  <c:v>24982.432845178191</c:v>
                </c:pt>
                <c:pt idx="9">
                  <c:v>24900.790907775649</c:v>
                </c:pt>
              </c:numCache>
            </c:numRef>
          </c:val>
          <c:smooth val="0"/>
          <c:extLst>
            <c:ext xmlns:c16="http://schemas.microsoft.com/office/drawing/2014/chart" uri="{C3380CC4-5D6E-409C-BE32-E72D297353CC}">
              <c16:uniqueId val="{00000001-AA14-4E54-83BB-C539990127B4}"/>
            </c:ext>
          </c:extLst>
        </c:ser>
        <c:dLbls>
          <c:showLegendKey val="0"/>
          <c:showVal val="0"/>
          <c:showCatName val="0"/>
          <c:showSerName val="0"/>
          <c:showPercent val="0"/>
          <c:showBubbleSize val="0"/>
        </c:dLbls>
        <c:marker val="1"/>
        <c:smooth val="0"/>
        <c:axId val="1153951456"/>
        <c:axId val="1153941472"/>
      </c:lineChart>
      <c:catAx>
        <c:axId val="1299644240"/>
        <c:scaling>
          <c:orientation val="minMax"/>
        </c:scaling>
        <c:delete val="0"/>
        <c:axPos val="b"/>
        <c:numFmt formatCode="0"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Century Gothic" panose="020B0502020202020204" pitchFamily="34" charset="0"/>
                <a:ea typeface="+mn-ea"/>
                <a:cs typeface="+mn-cs"/>
              </a:defRPr>
            </a:pPr>
            <a:endParaRPr lang="es-CO"/>
          </a:p>
        </c:txPr>
        <c:crossAx val="1299651728"/>
        <c:crosses val="autoZero"/>
        <c:auto val="1"/>
        <c:lblAlgn val="ctr"/>
        <c:lblOffset val="100"/>
        <c:noMultiLvlLbl val="0"/>
      </c:catAx>
      <c:valAx>
        <c:axId val="1299651728"/>
        <c:scaling>
          <c:orientation val="minMax"/>
          <c:max val="100"/>
        </c:scaling>
        <c:delete val="0"/>
        <c:axPos val="l"/>
        <c:numFmt formatCode="#,##0.0_);\(#,##0.0\);&quot;-  &quot;;&quot; &quot;@&quot; &quot;" sourceLinked="1"/>
        <c:majorTickMark val="none"/>
        <c:minorTickMark val="none"/>
        <c:tickLblPos val="none"/>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Century Gothic" panose="020B0502020202020204" pitchFamily="34" charset="0"/>
                <a:ea typeface="+mn-ea"/>
                <a:cs typeface="+mn-cs"/>
              </a:defRPr>
            </a:pPr>
            <a:endParaRPr lang="es-CO"/>
          </a:p>
        </c:txPr>
        <c:crossAx val="1299644240"/>
        <c:crosses val="autoZero"/>
        <c:crossBetween val="between"/>
      </c:valAx>
      <c:valAx>
        <c:axId val="1153941472"/>
        <c:scaling>
          <c:orientation val="minMax"/>
          <c:min val="-100000"/>
        </c:scaling>
        <c:delete val="0"/>
        <c:axPos val="r"/>
        <c:numFmt formatCode="#,##0_);\(#,##0\);&quot;-  &quot;;&quot; &quot;@&quot; &quot;" sourceLinked="1"/>
        <c:majorTickMark val="out"/>
        <c:minorTickMark val="none"/>
        <c:tickLblPos val="none"/>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Century Gothic" panose="020B0502020202020204" pitchFamily="34" charset="0"/>
                <a:ea typeface="+mn-ea"/>
                <a:cs typeface="+mn-cs"/>
              </a:defRPr>
            </a:pPr>
            <a:endParaRPr lang="es-CO"/>
          </a:p>
        </c:txPr>
        <c:crossAx val="1153951456"/>
        <c:crosses val="max"/>
        <c:crossBetween val="between"/>
      </c:valAx>
      <c:catAx>
        <c:axId val="1153951456"/>
        <c:scaling>
          <c:orientation val="minMax"/>
        </c:scaling>
        <c:delete val="1"/>
        <c:axPos val="b"/>
        <c:numFmt formatCode="0" sourceLinked="1"/>
        <c:majorTickMark val="out"/>
        <c:minorTickMark val="none"/>
        <c:tickLblPos val="nextTo"/>
        <c:crossAx val="1153941472"/>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800" b="0" i="0" u="none" strike="noStrike" kern="1200" baseline="0">
              <a:solidFill>
                <a:schemeClr val="tx1">
                  <a:lumMod val="65000"/>
                  <a:lumOff val="35000"/>
                </a:schemeClr>
              </a:solidFill>
              <a:latin typeface="Century Gothic" panose="020B0502020202020204" pitchFamily="34" charset="0"/>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800">
          <a:latin typeface="Century Gothic" panose="020B0502020202020204" pitchFamily="34" charset="0"/>
        </a:defRPr>
      </a:pPr>
      <a:endParaRPr lang="es-CO"/>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Graphs!$E$151</c:f>
              <c:strCache>
                <c:ptCount val="1"/>
                <c:pt idx="0">
                  <c:v>Mining Costs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bg1"/>
                    </a:solidFill>
                    <a:latin typeface="Century Gothic" panose="020B0502020202020204" pitchFamily="34" charset="0"/>
                    <a:ea typeface="+mn-ea"/>
                    <a:cs typeface="+mn-cs"/>
                  </a:defRPr>
                </a:pPr>
                <a:endParaRPr lang="es-C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Graphs!$L$11:$U$11</c:f>
              <c:numCache>
                <c:formatCode>0</c:formatCode>
                <c:ptCount val="10"/>
                <c:pt idx="0">
                  <c:v>2024</c:v>
                </c:pt>
                <c:pt idx="1">
                  <c:v>2025</c:v>
                </c:pt>
                <c:pt idx="2">
                  <c:v>2026</c:v>
                </c:pt>
                <c:pt idx="3">
                  <c:v>2027</c:v>
                </c:pt>
                <c:pt idx="4">
                  <c:v>2028</c:v>
                </c:pt>
                <c:pt idx="5">
                  <c:v>2029</c:v>
                </c:pt>
                <c:pt idx="6">
                  <c:v>2030</c:v>
                </c:pt>
                <c:pt idx="7">
                  <c:v>2031</c:v>
                </c:pt>
                <c:pt idx="8">
                  <c:v>2032</c:v>
                </c:pt>
                <c:pt idx="9">
                  <c:v>2033</c:v>
                </c:pt>
              </c:numCache>
            </c:numRef>
          </c:cat>
          <c:val>
            <c:numRef>
              <c:f>Graphs!$L$151:$U$151</c:f>
              <c:numCache>
                <c:formatCode>#,##0_);\(#,##0\);"-  ";" "@" "</c:formatCode>
                <c:ptCount val="10"/>
                <c:pt idx="0">
                  <c:v>922.25874202320279</c:v>
                </c:pt>
                <c:pt idx="1">
                  <c:v>878.60983606557375</c:v>
                </c:pt>
                <c:pt idx="2">
                  <c:v>824.60983606557375</c:v>
                </c:pt>
                <c:pt idx="3">
                  <c:v>799.99999999999989</c:v>
                </c:pt>
                <c:pt idx="4">
                  <c:v>800</c:v>
                </c:pt>
                <c:pt idx="5">
                  <c:v>799.99999999999989</c:v>
                </c:pt>
                <c:pt idx="6">
                  <c:v>799.99999999999989</c:v>
                </c:pt>
                <c:pt idx="7">
                  <c:v>799.99999999999989</c:v>
                </c:pt>
                <c:pt idx="8">
                  <c:v>800</c:v>
                </c:pt>
                <c:pt idx="9">
                  <c:v>799.99999999999989</c:v>
                </c:pt>
              </c:numCache>
            </c:numRef>
          </c:val>
          <c:extLst>
            <c:ext xmlns:c16="http://schemas.microsoft.com/office/drawing/2014/chart" uri="{C3380CC4-5D6E-409C-BE32-E72D297353CC}">
              <c16:uniqueId val="{00000000-0563-461F-97A7-BDEAD35CC082}"/>
            </c:ext>
          </c:extLst>
        </c:ser>
        <c:ser>
          <c:idx val="2"/>
          <c:order val="1"/>
          <c:tx>
            <c:strRef>
              <c:f>Graphs!$E$152</c:f>
              <c:strCache>
                <c:ptCount val="1"/>
                <c:pt idx="0">
                  <c:v>Mill</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Century Gothic" panose="020B0502020202020204" pitchFamily="34" charset="0"/>
                    <a:ea typeface="+mn-ea"/>
                    <a:cs typeface="+mn-cs"/>
                  </a:defRPr>
                </a:pPr>
                <a:endParaRPr lang="es-C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Graphs!$L$11:$U$11</c:f>
              <c:numCache>
                <c:formatCode>0</c:formatCode>
                <c:ptCount val="10"/>
                <c:pt idx="0">
                  <c:v>2024</c:v>
                </c:pt>
                <c:pt idx="1">
                  <c:v>2025</c:v>
                </c:pt>
                <c:pt idx="2">
                  <c:v>2026</c:v>
                </c:pt>
                <c:pt idx="3">
                  <c:v>2027</c:v>
                </c:pt>
                <c:pt idx="4">
                  <c:v>2028</c:v>
                </c:pt>
                <c:pt idx="5">
                  <c:v>2029</c:v>
                </c:pt>
                <c:pt idx="6">
                  <c:v>2030</c:v>
                </c:pt>
                <c:pt idx="7">
                  <c:v>2031</c:v>
                </c:pt>
                <c:pt idx="8">
                  <c:v>2032</c:v>
                </c:pt>
                <c:pt idx="9">
                  <c:v>2033</c:v>
                </c:pt>
              </c:numCache>
            </c:numRef>
          </c:cat>
          <c:val>
            <c:numRef>
              <c:f>Graphs!$L$152:$U$152</c:f>
              <c:numCache>
                <c:formatCode>#,##0_);\(#,##0\);"-  ";" "@" "</c:formatCode>
                <c:ptCount val="10"/>
                <c:pt idx="0">
                  <c:v>86</c:v>
                </c:pt>
                <c:pt idx="1">
                  <c:v>86.000000000000014</c:v>
                </c:pt>
                <c:pt idx="2">
                  <c:v>86.000000000000014</c:v>
                </c:pt>
                <c:pt idx="3">
                  <c:v>86.000000000000014</c:v>
                </c:pt>
                <c:pt idx="4">
                  <c:v>86</c:v>
                </c:pt>
                <c:pt idx="5">
                  <c:v>86.000000000000014</c:v>
                </c:pt>
                <c:pt idx="6">
                  <c:v>86.000000000000014</c:v>
                </c:pt>
                <c:pt idx="7">
                  <c:v>86.000000000000014</c:v>
                </c:pt>
                <c:pt idx="8">
                  <c:v>86</c:v>
                </c:pt>
                <c:pt idx="9">
                  <c:v>86.000000000000014</c:v>
                </c:pt>
              </c:numCache>
            </c:numRef>
          </c:val>
          <c:extLst>
            <c:ext xmlns:c16="http://schemas.microsoft.com/office/drawing/2014/chart" uri="{C3380CC4-5D6E-409C-BE32-E72D297353CC}">
              <c16:uniqueId val="{00000001-0563-461F-97A7-BDEAD35CC082}"/>
            </c:ext>
          </c:extLst>
        </c:ser>
        <c:ser>
          <c:idx val="3"/>
          <c:order val="2"/>
          <c:tx>
            <c:strRef>
              <c:f>Graphs!$E$153</c:f>
              <c:strCache>
                <c:ptCount val="1"/>
                <c:pt idx="0">
                  <c:v>Site Administration</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bg1"/>
                    </a:solidFill>
                    <a:latin typeface="Century Gothic" panose="020B0502020202020204" pitchFamily="34" charset="0"/>
                    <a:ea typeface="+mn-ea"/>
                    <a:cs typeface="+mn-cs"/>
                  </a:defRPr>
                </a:pPr>
                <a:endParaRPr lang="es-C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Graphs!$L$11:$U$11</c:f>
              <c:numCache>
                <c:formatCode>0</c:formatCode>
                <c:ptCount val="10"/>
                <c:pt idx="0">
                  <c:v>2024</c:v>
                </c:pt>
                <c:pt idx="1">
                  <c:v>2025</c:v>
                </c:pt>
                <c:pt idx="2">
                  <c:v>2026</c:v>
                </c:pt>
                <c:pt idx="3">
                  <c:v>2027</c:v>
                </c:pt>
                <c:pt idx="4">
                  <c:v>2028</c:v>
                </c:pt>
                <c:pt idx="5">
                  <c:v>2029</c:v>
                </c:pt>
                <c:pt idx="6">
                  <c:v>2030</c:v>
                </c:pt>
                <c:pt idx="7">
                  <c:v>2031</c:v>
                </c:pt>
                <c:pt idx="8">
                  <c:v>2032</c:v>
                </c:pt>
                <c:pt idx="9">
                  <c:v>2033</c:v>
                </c:pt>
              </c:numCache>
            </c:numRef>
          </c:cat>
          <c:val>
            <c:numRef>
              <c:f>Graphs!$L$153:$U$153</c:f>
              <c:numCache>
                <c:formatCode>#,##0_);\(#,##0\);"-  ";" "@" "</c:formatCode>
                <c:ptCount val="10"/>
                <c:pt idx="0">
                  <c:v>22.000000000000007</c:v>
                </c:pt>
                <c:pt idx="1">
                  <c:v>22.000000000000004</c:v>
                </c:pt>
                <c:pt idx="2">
                  <c:v>22.000000000000004</c:v>
                </c:pt>
                <c:pt idx="3">
                  <c:v>22.000000000000004</c:v>
                </c:pt>
                <c:pt idx="4">
                  <c:v>22.000000000000004</c:v>
                </c:pt>
                <c:pt idx="5">
                  <c:v>22.000000000000004</c:v>
                </c:pt>
                <c:pt idx="6">
                  <c:v>22.000000000000004</c:v>
                </c:pt>
                <c:pt idx="7">
                  <c:v>22.000000000000004</c:v>
                </c:pt>
                <c:pt idx="8">
                  <c:v>22.000000000000004</c:v>
                </c:pt>
                <c:pt idx="9">
                  <c:v>22.000000000000004</c:v>
                </c:pt>
              </c:numCache>
            </c:numRef>
          </c:val>
          <c:extLst>
            <c:ext xmlns:c16="http://schemas.microsoft.com/office/drawing/2014/chart" uri="{C3380CC4-5D6E-409C-BE32-E72D297353CC}">
              <c16:uniqueId val="{00000002-0563-461F-97A7-BDEAD35CC082}"/>
            </c:ext>
          </c:extLst>
        </c:ser>
        <c:ser>
          <c:idx val="4"/>
          <c:order val="3"/>
          <c:tx>
            <c:strRef>
              <c:f>Graphs!$E$154</c:f>
              <c:strCache>
                <c:ptCount val="1"/>
                <c:pt idx="0">
                  <c:v>Security</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Century Gothic" panose="020B0502020202020204" pitchFamily="34" charset="0"/>
                    <a:ea typeface="+mn-ea"/>
                    <a:cs typeface="+mn-cs"/>
                  </a:defRPr>
                </a:pPr>
                <a:endParaRPr lang="es-C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Graphs!$L$11:$U$11</c:f>
              <c:numCache>
                <c:formatCode>0</c:formatCode>
                <c:ptCount val="10"/>
                <c:pt idx="0">
                  <c:v>2024</c:v>
                </c:pt>
                <c:pt idx="1">
                  <c:v>2025</c:v>
                </c:pt>
                <c:pt idx="2">
                  <c:v>2026</c:v>
                </c:pt>
                <c:pt idx="3">
                  <c:v>2027</c:v>
                </c:pt>
                <c:pt idx="4">
                  <c:v>2028</c:v>
                </c:pt>
                <c:pt idx="5">
                  <c:v>2029</c:v>
                </c:pt>
                <c:pt idx="6">
                  <c:v>2030</c:v>
                </c:pt>
                <c:pt idx="7">
                  <c:v>2031</c:v>
                </c:pt>
                <c:pt idx="8">
                  <c:v>2032</c:v>
                </c:pt>
                <c:pt idx="9">
                  <c:v>2033</c:v>
                </c:pt>
              </c:numCache>
            </c:numRef>
          </c:cat>
          <c:val>
            <c:numRef>
              <c:f>Graphs!$L$154:$U$154</c:f>
              <c:numCache>
                <c:formatCode>#,##0_);\(#,##0\);"-  ";" "@" "</c:formatCode>
                <c:ptCount val="10"/>
                <c:pt idx="0">
                  <c:v>19</c:v>
                </c:pt>
                <c:pt idx="1">
                  <c:v>19.000000000000004</c:v>
                </c:pt>
                <c:pt idx="2">
                  <c:v>19</c:v>
                </c:pt>
                <c:pt idx="3">
                  <c:v>19.000000000000004</c:v>
                </c:pt>
                <c:pt idx="4">
                  <c:v>19.000000000000004</c:v>
                </c:pt>
                <c:pt idx="5">
                  <c:v>19.000000000000004</c:v>
                </c:pt>
                <c:pt idx="6">
                  <c:v>19.000000000000004</c:v>
                </c:pt>
                <c:pt idx="7">
                  <c:v>19.000000000000004</c:v>
                </c:pt>
                <c:pt idx="8">
                  <c:v>19.000000000000004</c:v>
                </c:pt>
                <c:pt idx="9">
                  <c:v>19.000000000000004</c:v>
                </c:pt>
              </c:numCache>
            </c:numRef>
          </c:val>
          <c:extLst>
            <c:ext xmlns:c16="http://schemas.microsoft.com/office/drawing/2014/chart" uri="{C3380CC4-5D6E-409C-BE32-E72D297353CC}">
              <c16:uniqueId val="{00000003-0563-461F-97A7-BDEAD35CC082}"/>
            </c:ext>
          </c:extLst>
        </c:ser>
        <c:ser>
          <c:idx val="5"/>
          <c:order val="4"/>
          <c:tx>
            <c:strRef>
              <c:f>Graphs!$E$155</c:f>
              <c:strCache>
                <c:ptCount val="1"/>
                <c:pt idx="0">
                  <c:v>Production Taxes</c:v>
                </c:pt>
              </c:strCache>
            </c:strRef>
          </c:tx>
          <c:spPr>
            <a:solidFill>
              <a:srgbClr val="00B0F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Century Gothic" panose="020B0502020202020204" pitchFamily="34" charset="0"/>
                    <a:ea typeface="+mn-ea"/>
                    <a:cs typeface="+mn-cs"/>
                  </a:defRPr>
                </a:pPr>
                <a:endParaRPr lang="es-C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Graphs!$L$11:$U$11</c:f>
              <c:numCache>
                <c:formatCode>0</c:formatCode>
                <c:ptCount val="10"/>
                <c:pt idx="0">
                  <c:v>2024</c:v>
                </c:pt>
                <c:pt idx="1">
                  <c:v>2025</c:v>
                </c:pt>
                <c:pt idx="2">
                  <c:v>2026</c:v>
                </c:pt>
                <c:pt idx="3">
                  <c:v>2027</c:v>
                </c:pt>
                <c:pt idx="4">
                  <c:v>2028</c:v>
                </c:pt>
                <c:pt idx="5">
                  <c:v>2029</c:v>
                </c:pt>
                <c:pt idx="6">
                  <c:v>2030</c:v>
                </c:pt>
                <c:pt idx="7">
                  <c:v>2031</c:v>
                </c:pt>
                <c:pt idx="8">
                  <c:v>2032</c:v>
                </c:pt>
                <c:pt idx="9">
                  <c:v>2033</c:v>
                </c:pt>
              </c:numCache>
            </c:numRef>
          </c:cat>
          <c:val>
            <c:numRef>
              <c:f>Graphs!$L$155:$U$155</c:f>
              <c:numCache>
                <c:formatCode>#,##0_);\(#,##0\);"-  ";" "@" "</c:formatCode>
                <c:ptCount val="10"/>
                <c:pt idx="0">
                  <c:v>82.035547838919939</c:v>
                </c:pt>
                <c:pt idx="1">
                  <c:v>84.789600000000007</c:v>
                </c:pt>
                <c:pt idx="2">
                  <c:v>88.866400000000027</c:v>
                </c:pt>
                <c:pt idx="3">
                  <c:v>91.061599999999999</c:v>
                </c:pt>
                <c:pt idx="4">
                  <c:v>91.061599999999984</c:v>
                </c:pt>
                <c:pt idx="5">
                  <c:v>91.061599999999999</c:v>
                </c:pt>
                <c:pt idx="6">
                  <c:v>91.061599999999999</c:v>
                </c:pt>
                <c:pt idx="7">
                  <c:v>91.061599999999999</c:v>
                </c:pt>
                <c:pt idx="8">
                  <c:v>91.061599999999984</c:v>
                </c:pt>
                <c:pt idx="9">
                  <c:v>91.061599999999999</c:v>
                </c:pt>
              </c:numCache>
            </c:numRef>
          </c:val>
          <c:extLst>
            <c:ext xmlns:c16="http://schemas.microsoft.com/office/drawing/2014/chart" uri="{C3380CC4-5D6E-409C-BE32-E72D297353CC}">
              <c16:uniqueId val="{00000004-0563-461F-97A7-BDEAD35CC082}"/>
            </c:ext>
          </c:extLst>
        </c:ser>
        <c:ser>
          <c:idx val="6"/>
          <c:order val="5"/>
          <c:tx>
            <c:strRef>
              <c:f>Graphs!$E$156</c:f>
              <c:strCache>
                <c:ptCount val="1"/>
                <c:pt idx="0">
                  <c:v>Workforce</c:v>
                </c:pt>
              </c:strCache>
            </c:strRef>
          </c:tx>
          <c:spPr>
            <a:solidFill>
              <a:srgbClr val="7030A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bg1"/>
                    </a:solidFill>
                    <a:latin typeface="Century Gothic" panose="020B0502020202020204" pitchFamily="34" charset="0"/>
                    <a:ea typeface="+mn-ea"/>
                    <a:cs typeface="+mn-cs"/>
                  </a:defRPr>
                </a:pPr>
                <a:endParaRPr lang="es-C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Graphs!$L$11:$U$11</c:f>
              <c:numCache>
                <c:formatCode>0</c:formatCode>
                <c:ptCount val="10"/>
                <c:pt idx="0">
                  <c:v>2024</c:v>
                </c:pt>
                <c:pt idx="1">
                  <c:v>2025</c:v>
                </c:pt>
                <c:pt idx="2">
                  <c:v>2026</c:v>
                </c:pt>
                <c:pt idx="3">
                  <c:v>2027</c:v>
                </c:pt>
                <c:pt idx="4">
                  <c:v>2028</c:v>
                </c:pt>
                <c:pt idx="5">
                  <c:v>2029</c:v>
                </c:pt>
                <c:pt idx="6">
                  <c:v>2030</c:v>
                </c:pt>
                <c:pt idx="7">
                  <c:v>2031</c:v>
                </c:pt>
                <c:pt idx="8">
                  <c:v>2032</c:v>
                </c:pt>
                <c:pt idx="9">
                  <c:v>2033</c:v>
                </c:pt>
              </c:numCache>
            </c:numRef>
          </c:cat>
          <c:val>
            <c:numRef>
              <c:f>Graphs!$L$156:$U$156</c:f>
              <c:numCache>
                <c:formatCode>#,##0_);\(#,##0\);"-  ";" "@" "</c:formatCode>
                <c:ptCount val="10"/>
                <c:pt idx="0">
                  <c:v>100.00000000000001</c:v>
                </c:pt>
                <c:pt idx="1">
                  <c:v>99.999999999999986</c:v>
                </c:pt>
                <c:pt idx="2">
                  <c:v>99.999999999999986</c:v>
                </c:pt>
                <c:pt idx="3">
                  <c:v>99.999999999999986</c:v>
                </c:pt>
                <c:pt idx="4">
                  <c:v>100</c:v>
                </c:pt>
                <c:pt idx="5">
                  <c:v>99.999999999999986</c:v>
                </c:pt>
                <c:pt idx="6">
                  <c:v>99.999999999999986</c:v>
                </c:pt>
                <c:pt idx="7">
                  <c:v>99.999999999999986</c:v>
                </c:pt>
                <c:pt idx="8">
                  <c:v>100</c:v>
                </c:pt>
                <c:pt idx="9">
                  <c:v>99.999999999999986</c:v>
                </c:pt>
              </c:numCache>
            </c:numRef>
          </c:val>
          <c:extLst>
            <c:ext xmlns:c16="http://schemas.microsoft.com/office/drawing/2014/chart" uri="{C3380CC4-5D6E-409C-BE32-E72D297353CC}">
              <c16:uniqueId val="{00000005-0563-461F-97A7-BDEAD35CC082}"/>
            </c:ext>
          </c:extLst>
        </c:ser>
        <c:ser>
          <c:idx val="7"/>
          <c:order val="6"/>
          <c:tx>
            <c:strRef>
              <c:f>Graphs!$E$157</c:f>
              <c:strCache>
                <c:ptCount val="1"/>
                <c:pt idx="0">
                  <c:v>Exploration</c:v>
                </c:pt>
              </c:strCache>
            </c:strRef>
          </c:tx>
          <c:spPr>
            <a:solidFill>
              <a:srgbClr val="C9DD0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Century Gothic" panose="020B0502020202020204" pitchFamily="34" charset="0"/>
                    <a:ea typeface="+mn-ea"/>
                    <a:cs typeface="+mn-cs"/>
                  </a:defRPr>
                </a:pPr>
                <a:endParaRPr lang="es-C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Graphs!$L$11:$U$11</c:f>
              <c:numCache>
                <c:formatCode>0</c:formatCode>
                <c:ptCount val="10"/>
                <c:pt idx="0">
                  <c:v>2024</c:v>
                </c:pt>
                <c:pt idx="1">
                  <c:v>2025</c:v>
                </c:pt>
                <c:pt idx="2">
                  <c:v>2026</c:v>
                </c:pt>
                <c:pt idx="3">
                  <c:v>2027</c:v>
                </c:pt>
                <c:pt idx="4">
                  <c:v>2028</c:v>
                </c:pt>
                <c:pt idx="5">
                  <c:v>2029</c:v>
                </c:pt>
                <c:pt idx="6">
                  <c:v>2030</c:v>
                </c:pt>
                <c:pt idx="7">
                  <c:v>2031</c:v>
                </c:pt>
                <c:pt idx="8">
                  <c:v>2032</c:v>
                </c:pt>
                <c:pt idx="9">
                  <c:v>2033</c:v>
                </c:pt>
              </c:numCache>
            </c:numRef>
          </c:cat>
          <c:val>
            <c:numRef>
              <c:f>Graphs!$L$157:$U$157</c:f>
              <c:numCache>
                <c:formatCode>#,##0_);\(#,##0\);"-  ";" "@" "</c:formatCode>
                <c:ptCount val="10"/>
                <c:pt idx="0">
                  <c:v>250</c:v>
                </c:pt>
                <c:pt idx="1">
                  <c:v>250</c:v>
                </c:pt>
                <c:pt idx="2">
                  <c:v>250</c:v>
                </c:pt>
                <c:pt idx="3">
                  <c:v>250</c:v>
                </c:pt>
                <c:pt idx="4">
                  <c:v>250</c:v>
                </c:pt>
                <c:pt idx="5">
                  <c:v>250</c:v>
                </c:pt>
                <c:pt idx="6">
                  <c:v>250</c:v>
                </c:pt>
                <c:pt idx="7">
                  <c:v>250</c:v>
                </c:pt>
                <c:pt idx="8">
                  <c:v>250</c:v>
                </c:pt>
                <c:pt idx="9">
                  <c:v>250</c:v>
                </c:pt>
              </c:numCache>
            </c:numRef>
          </c:val>
          <c:extLst>
            <c:ext xmlns:c16="http://schemas.microsoft.com/office/drawing/2014/chart" uri="{C3380CC4-5D6E-409C-BE32-E72D297353CC}">
              <c16:uniqueId val="{00000006-0563-461F-97A7-BDEAD35CC082}"/>
            </c:ext>
          </c:extLst>
        </c:ser>
        <c:ser>
          <c:idx val="1"/>
          <c:order val="7"/>
          <c:tx>
            <c:strRef>
              <c:f>Graphs!$E$158</c:f>
              <c:strCache>
                <c:ptCount val="1"/>
                <c:pt idx="0">
                  <c:v>Environmental and Social</c:v>
                </c:pt>
              </c:strCache>
            </c:strRef>
          </c:tx>
          <c:spPr>
            <a:solidFill>
              <a:srgbClr val="A7FFF9"/>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ysClr val="windowText" lastClr="000000"/>
                    </a:solidFill>
                    <a:latin typeface="Century Gothic" panose="020B0502020202020204" pitchFamily="34" charset="0"/>
                    <a:ea typeface="+mn-ea"/>
                    <a:cs typeface="+mn-cs"/>
                  </a:defRPr>
                </a:pPr>
                <a:endParaRPr lang="es-C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Graphs!$L$11:$U$11</c:f>
              <c:numCache>
                <c:formatCode>0</c:formatCode>
                <c:ptCount val="10"/>
                <c:pt idx="0">
                  <c:v>2024</c:v>
                </c:pt>
                <c:pt idx="1">
                  <c:v>2025</c:v>
                </c:pt>
                <c:pt idx="2">
                  <c:v>2026</c:v>
                </c:pt>
                <c:pt idx="3">
                  <c:v>2027</c:v>
                </c:pt>
                <c:pt idx="4">
                  <c:v>2028</c:v>
                </c:pt>
                <c:pt idx="5">
                  <c:v>2029</c:v>
                </c:pt>
                <c:pt idx="6">
                  <c:v>2030</c:v>
                </c:pt>
                <c:pt idx="7">
                  <c:v>2031</c:v>
                </c:pt>
                <c:pt idx="8">
                  <c:v>2032</c:v>
                </c:pt>
                <c:pt idx="9">
                  <c:v>2033</c:v>
                </c:pt>
              </c:numCache>
            </c:numRef>
          </c:cat>
          <c:val>
            <c:numRef>
              <c:f>Graphs!$L$158:$U$158</c:f>
              <c:numCache>
                <c:formatCode>#,##0_);\(#,##0\);"-  ";" "@" "</c:formatCode>
                <c:ptCount val="10"/>
                <c:pt idx="0">
                  <c:v>15.000000000000005</c:v>
                </c:pt>
                <c:pt idx="1">
                  <c:v>15.000000000000005</c:v>
                </c:pt>
                <c:pt idx="2">
                  <c:v>15.000000000000005</c:v>
                </c:pt>
                <c:pt idx="3">
                  <c:v>15.000000000000005</c:v>
                </c:pt>
                <c:pt idx="4">
                  <c:v>15.000000000000005</c:v>
                </c:pt>
                <c:pt idx="5">
                  <c:v>15.000000000000005</c:v>
                </c:pt>
                <c:pt idx="6">
                  <c:v>15.000000000000005</c:v>
                </c:pt>
                <c:pt idx="7">
                  <c:v>15.000000000000005</c:v>
                </c:pt>
                <c:pt idx="8">
                  <c:v>15.000000000000005</c:v>
                </c:pt>
                <c:pt idx="9">
                  <c:v>15.000000000000005</c:v>
                </c:pt>
              </c:numCache>
            </c:numRef>
          </c:val>
          <c:extLst>
            <c:ext xmlns:c16="http://schemas.microsoft.com/office/drawing/2014/chart" uri="{C3380CC4-5D6E-409C-BE32-E72D297353CC}">
              <c16:uniqueId val="{00000007-0563-461F-97A7-BDEAD35CC082}"/>
            </c:ext>
          </c:extLst>
        </c:ser>
        <c:dLbls>
          <c:dLblPos val="ctr"/>
          <c:showLegendKey val="0"/>
          <c:showVal val="1"/>
          <c:showCatName val="0"/>
          <c:showSerName val="0"/>
          <c:showPercent val="0"/>
          <c:showBubbleSize val="0"/>
        </c:dLbls>
        <c:gapWidth val="100"/>
        <c:overlap val="100"/>
        <c:axId val="1299644240"/>
        <c:axId val="1299651728"/>
      </c:barChart>
      <c:lineChart>
        <c:grouping val="standard"/>
        <c:varyColors val="0"/>
        <c:ser>
          <c:idx val="8"/>
          <c:order val="8"/>
          <c:tx>
            <c:strRef>
              <c:f>Graphs!$E$159</c:f>
              <c:strCache>
                <c:ptCount val="1"/>
                <c:pt idx="0">
                  <c:v>Cash Cost</c:v>
                </c:pt>
              </c:strCache>
            </c:strRef>
          </c:tx>
          <c:spPr>
            <a:ln w="28575" cap="rnd">
              <a:no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tx1">
                        <a:lumMod val="75000"/>
                        <a:lumOff val="25000"/>
                      </a:schemeClr>
                    </a:solidFill>
                    <a:latin typeface="Century Gothic" panose="020B0502020202020204" pitchFamily="34" charset="0"/>
                    <a:ea typeface="+mn-ea"/>
                    <a:cs typeface="+mn-cs"/>
                  </a:defRPr>
                </a:pPr>
                <a:endParaRPr lang="es-C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Graphs!$L$11:$U$11</c:f>
              <c:numCache>
                <c:formatCode>0</c:formatCode>
                <c:ptCount val="10"/>
                <c:pt idx="0">
                  <c:v>2024</c:v>
                </c:pt>
                <c:pt idx="1">
                  <c:v>2025</c:v>
                </c:pt>
                <c:pt idx="2">
                  <c:v>2026</c:v>
                </c:pt>
                <c:pt idx="3">
                  <c:v>2027</c:v>
                </c:pt>
                <c:pt idx="4">
                  <c:v>2028</c:v>
                </c:pt>
                <c:pt idx="5">
                  <c:v>2029</c:v>
                </c:pt>
                <c:pt idx="6">
                  <c:v>2030</c:v>
                </c:pt>
                <c:pt idx="7">
                  <c:v>2031</c:v>
                </c:pt>
                <c:pt idx="8">
                  <c:v>2032</c:v>
                </c:pt>
                <c:pt idx="9">
                  <c:v>2033</c:v>
                </c:pt>
              </c:numCache>
            </c:numRef>
          </c:cat>
          <c:val>
            <c:numRef>
              <c:f>Graphs!$L$159:$U$159</c:f>
              <c:numCache>
                <c:formatCode>#,##0_);\(#,##0\);"-  ";" "@" "</c:formatCode>
                <c:ptCount val="10"/>
                <c:pt idx="0">
                  <c:v>1496.2942898621227</c:v>
                </c:pt>
                <c:pt idx="1">
                  <c:v>1455.3994360655738</c:v>
                </c:pt>
                <c:pt idx="2">
                  <c:v>1405.4762360655739</c:v>
                </c:pt>
                <c:pt idx="3">
                  <c:v>1383.0616</c:v>
                </c:pt>
                <c:pt idx="4">
                  <c:v>1383.0615999999998</c:v>
                </c:pt>
                <c:pt idx="5">
                  <c:v>1383.0616</c:v>
                </c:pt>
                <c:pt idx="6">
                  <c:v>1383.0616</c:v>
                </c:pt>
                <c:pt idx="7">
                  <c:v>1383.0616</c:v>
                </c:pt>
                <c:pt idx="8">
                  <c:v>1383.0615999999998</c:v>
                </c:pt>
                <c:pt idx="9">
                  <c:v>1383.0616</c:v>
                </c:pt>
              </c:numCache>
            </c:numRef>
          </c:val>
          <c:smooth val="0"/>
          <c:extLst>
            <c:ext xmlns:c16="http://schemas.microsoft.com/office/drawing/2014/chart" uri="{C3380CC4-5D6E-409C-BE32-E72D297353CC}">
              <c16:uniqueId val="{00000008-0563-461F-97A7-BDEAD35CC082}"/>
            </c:ext>
          </c:extLst>
        </c:ser>
        <c:dLbls>
          <c:dLblPos val="ctr"/>
          <c:showLegendKey val="0"/>
          <c:showVal val="1"/>
          <c:showCatName val="0"/>
          <c:showSerName val="0"/>
          <c:showPercent val="0"/>
          <c:showBubbleSize val="0"/>
        </c:dLbls>
        <c:marker val="1"/>
        <c:smooth val="0"/>
        <c:axId val="1299644240"/>
        <c:axId val="1299651728"/>
      </c:lineChart>
      <c:lineChart>
        <c:grouping val="standard"/>
        <c:varyColors val="0"/>
        <c:ser>
          <c:idx val="9"/>
          <c:order val="9"/>
          <c:tx>
            <c:strRef>
              <c:f>Graphs!$E$13</c:f>
              <c:strCache>
                <c:ptCount val="1"/>
                <c:pt idx="0">
                  <c:v>Price per Ounce</c:v>
                </c:pt>
              </c:strCache>
            </c:strRef>
          </c:tx>
          <c:spPr>
            <a:ln w="28575" cap="rnd">
              <a:solidFill>
                <a:srgbClr val="A19574"/>
              </a:solidFill>
              <a:round/>
            </a:ln>
            <a:effectLst/>
          </c:spPr>
          <c:marker>
            <c:symbol val="circle"/>
            <c:size val="5"/>
            <c:spPr>
              <a:solidFill>
                <a:schemeClr val="accent4">
                  <a:lumMod val="60000"/>
                </a:schemeClr>
              </a:solidFill>
              <a:ln w="9525">
                <a:solidFill>
                  <a:srgbClr val="A19574"/>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tx1">
                        <a:lumMod val="75000"/>
                        <a:lumOff val="25000"/>
                      </a:schemeClr>
                    </a:solidFill>
                    <a:latin typeface="Century Gothic" panose="020B0502020202020204" pitchFamily="34" charset="0"/>
                    <a:ea typeface="+mn-ea"/>
                    <a:cs typeface="+mn-cs"/>
                  </a:defRPr>
                </a:pPr>
                <a:endParaRPr lang="es-C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Graphs!$L$11:$U$11</c:f>
              <c:numCache>
                <c:formatCode>0</c:formatCode>
                <c:ptCount val="10"/>
                <c:pt idx="0">
                  <c:v>2024</c:v>
                </c:pt>
                <c:pt idx="1">
                  <c:v>2025</c:v>
                </c:pt>
                <c:pt idx="2">
                  <c:v>2026</c:v>
                </c:pt>
                <c:pt idx="3">
                  <c:v>2027</c:v>
                </c:pt>
                <c:pt idx="4">
                  <c:v>2028</c:v>
                </c:pt>
                <c:pt idx="5">
                  <c:v>2029</c:v>
                </c:pt>
                <c:pt idx="6">
                  <c:v>2030</c:v>
                </c:pt>
                <c:pt idx="7">
                  <c:v>2031</c:v>
                </c:pt>
                <c:pt idx="8">
                  <c:v>2032</c:v>
                </c:pt>
                <c:pt idx="9">
                  <c:v>2033</c:v>
                </c:pt>
              </c:numCache>
            </c:numRef>
          </c:cat>
          <c:val>
            <c:numRef>
              <c:f>Graphs!$L$13:$U$13</c:f>
              <c:numCache>
                <c:formatCode>#,##0_);\(#,##0\);"-  ";" "@" "</c:formatCode>
                <c:ptCount val="10"/>
                <c:pt idx="0">
                  <c:v>2073.1666666666665</c:v>
                </c:pt>
                <c:pt idx="1">
                  <c:v>2163</c:v>
                </c:pt>
                <c:pt idx="2">
                  <c:v>2267</c:v>
                </c:pt>
                <c:pt idx="3">
                  <c:v>2323</c:v>
                </c:pt>
                <c:pt idx="4">
                  <c:v>2323</c:v>
                </c:pt>
                <c:pt idx="5">
                  <c:v>2323</c:v>
                </c:pt>
                <c:pt idx="6">
                  <c:v>2323</c:v>
                </c:pt>
                <c:pt idx="7">
                  <c:v>2323</c:v>
                </c:pt>
                <c:pt idx="8">
                  <c:v>2323</c:v>
                </c:pt>
                <c:pt idx="9">
                  <c:v>2323</c:v>
                </c:pt>
              </c:numCache>
            </c:numRef>
          </c:val>
          <c:smooth val="0"/>
          <c:extLst>
            <c:ext xmlns:c16="http://schemas.microsoft.com/office/drawing/2014/chart" uri="{C3380CC4-5D6E-409C-BE32-E72D297353CC}">
              <c16:uniqueId val="{00000009-0563-461F-97A7-BDEAD35CC082}"/>
            </c:ext>
          </c:extLst>
        </c:ser>
        <c:dLbls>
          <c:showLegendKey val="0"/>
          <c:showVal val="0"/>
          <c:showCatName val="0"/>
          <c:showSerName val="0"/>
          <c:showPercent val="0"/>
          <c:showBubbleSize val="0"/>
        </c:dLbls>
        <c:marker val="1"/>
        <c:smooth val="0"/>
        <c:axId val="1978388687"/>
        <c:axId val="1978394095"/>
      </c:lineChart>
      <c:catAx>
        <c:axId val="1299644240"/>
        <c:scaling>
          <c:orientation val="minMax"/>
        </c:scaling>
        <c:delete val="0"/>
        <c:axPos val="b"/>
        <c:numFmt formatCode="0"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Century Gothic" panose="020B0502020202020204" pitchFamily="34" charset="0"/>
                <a:ea typeface="+mn-ea"/>
                <a:cs typeface="+mn-cs"/>
              </a:defRPr>
            </a:pPr>
            <a:endParaRPr lang="es-CO"/>
          </a:p>
        </c:txPr>
        <c:crossAx val="1299651728"/>
        <c:crosses val="autoZero"/>
        <c:auto val="1"/>
        <c:lblAlgn val="ctr"/>
        <c:lblOffset val="100"/>
        <c:noMultiLvlLbl val="0"/>
      </c:catAx>
      <c:valAx>
        <c:axId val="1299651728"/>
        <c:scaling>
          <c:orientation val="minMax"/>
          <c:max val="2000"/>
          <c:min val="0"/>
        </c:scaling>
        <c:delete val="0"/>
        <c:axPos val="l"/>
        <c:numFmt formatCode="#,##0_);\(#,##0\);&quot;-  &quot;;&quot; &quot;@&quot; &quot;" sourceLinked="1"/>
        <c:majorTickMark val="none"/>
        <c:minorTickMark val="none"/>
        <c:tickLblPos val="none"/>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Century Gothic" panose="020B0502020202020204" pitchFamily="34" charset="0"/>
                <a:ea typeface="+mn-ea"/>
                <a:cs typeface="+mn-cs"/>
              </a:defRPr>
            </a:pPr>
            <a:endParaRPr lang="es-CO"/>
          </a:p>
        </c:txPr>
        <c:crossAx val="1299644240"/>
        <c:crosses val="autoZero"/>
        <c:crossBetween val="between"/>
      </c:valAx>
      <c:valAx>
        <c:axId val="1978394095"/>
        <c:scaling>
          <c:orientation val="minMax"/>
          <c:min val="-1000"/>
        </c:scaling>
        <c:delete val="0"/>
        <c:axPos val="r"/>
        <c:numFmt formatCode="#,##0_);\(#,##0\);&quot;-  &quot;;&quot; &quot;@&quot; &quot;" sourceLinked="1"/>
        <c:majorTickMark val="out"/>
        <c:minorTickMark val="none"/>
        <c:tickLblPos val="none"/>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Century Gothic" panose="020B0502020202020204" pitchFamily="34" charset="0"/>
                <a:ea typeface="+mn-ea"/>
                <a:cs typeface="+mn-cs"/>
              </a:defRPr>
            </a:pPr>
            <a:endParaRPr lang="es-CO"/>
          </a:p>
        </c:txPr>
        <c:crossAx val="1978388687"/>
        <c:crosses val="max"/>
        <c:crossBetween val="between"/>
      </c:valAx>
      <c:catAx>
        <c:axId val="1978388687"/>
        <c:scaling>
          <c:orientation val="minMax"/>
        </c:scaling>
        <c:delete val="1"/>
        <c:axPos val="b"/>
        <c:numFmt formatCode="0" sourceLinked="1"/>
        <c:majorTickMark val="out"/>
        <c:minorTickMark val="none"/>
        <c:tickLblPos val="nextTo"/>
        <c:crossAx val="1978394095"/>
        <c:crosses val="autoZero"/>
        <c:auto val="1"/>
        <c:lblAlgn val="ctr"/>
        <c:lblOffset val="100"/>
        <c:noMultiLvlLbl val="0"/>
      </c:catAx>
      <c:spPr>
        <a:noFill/>
        <a:ln>
          <a:noFill/>
        </a:ln>
        <a:effectLst/>
      </c:spPr>
    </c:plotArea>
    <c:legend>
      <c:legendPos val="b"/>
      <c:legendEntry>
        <c:idx val="2"/>
        <c:txPr>
          <a:bodyPr rot="0" spcFirstLastPara="1" vertOverflow="ellipsis" vert="horz" wrap="square" anchor="ctr" anchorCtr="1"/>
          <a:lstStyle/>
          <a:p>
            <a:pPr>
              <a:defRPr sz="800" b="0" i="0" u="none" strike="noStrike" kern="1200" baseline="0">
                <a:solidFill>
                  <a:schemeClr val="tx1">
                    <a:lumMod val="65000"/>
                    <a:lumOff val="35000"/>
                  </a:schemeClr>
                </a:solidFill>
                <a:latin typeface="Century Gothic" panose="020B0502020202020204" pitchFamily="34" charset="0"/>
                <a:ea typeface="+mn-ea"/>
                <a:cs typeface="+mn-cs"/>
              </a:defRPr>
            </a:pPr>
            <a:endParaRPr lang="es-CO"/>
          </a:p>
        </c:txPr>
      </c:legendEntry>
      <c:legendEntry>
        <c:idx val="8"/>
        <c:delete val="1"/>
      </c:legendEntry>
      <c:overlay val="0"/>
      <c:spPr>
        <a:noFill/>
        <a:ln>
          <a:noFill/>
        </a:ln>
        <a:effectLst/>
      </c:spPr>
      <c:txPr>
        <a:bodyPr rot="0" spcFirstLastPara="1" vertOverflow="ellipsis" vert="horz" wrap="square" anchor="ctr" anchorCtr="1"/>
        <a:lstStyle/>
        <a:p>
          <a:pPr>
            <a:defRPr sz="800" b="0" i="0" u="none" strike="noStrike" kern="1200" baseline="0">
              <a:solidFill>
                <a:schemeClr val="tx1">
                  <a:lumMod val="65000"/>
                  <a:lumOff val="35000"/>
                </a:schemeClr>
              </a:solidFill>
              <a:latin typeface="Century Gothic" panose="020B0502020202020204" pitchFamily="34" charset="0"/>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800">
          <a:latin typeface="Century Gothic" panose="020B0502020202020204" pitchFamily="34" charset="0"/>
        </a:defRPr>
      </a:pPr>
      <a:endParaRPr lang="es-CO"/>
    </a:p>
  </c:txPr>
  <c:externalData r:id="rId4">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'Graphs 300TPD'!$E$136</c:f>
              <c:strCache>
                <c:ptCount val="1"/>
                <c:pt idx="0">
                  <c:v>CAPEX Maintenance</c:v>
                </c:pt>
              </c:strCache>
            </c:strRef>
          </c:tx>
          <c:spPr>
            <a:solidFill>
              <a:srgbClr val="7030A0"/>
            </a:solidFill>
            <a:ln>
              <a:noFill/>
            </a:ln>
            <a:effectLst/>
          </c:spPr>
          <c:invertIfNegative val="0"/>
          <c:dLbls>
            <c:dLbl>
              <c:idx val="3"/>
              <c:delete val="1"/>
              <c:extLst>
                <c:ext xmlns:c15="http://schemas.microsoft.com/office/drawing/2012/chart" uri="{CE6537A1-D6FC-4f65-9D91-7224C49458BB}"/>
                <c:ext xmlns:c16="http://schemas.microsoft.com/office/drawing/2014/chart" uri="{C3380CC4-5D6E-409C-BE32-E72D297353CC}">
                  <c16:uniqueId val="{00000000-0CFD-4951-8BAF-28455815D4F2}"/>
                </c:ext>
              </c:extLst>
            </c:dLbl>
            <c:dLbl>
              <c:idx val="4"/>
              <c:delete val="1"/>
              <c:extLst>
                <c:ext xmlns:c15="http://schemas.microsoft.com/office/drawing/2012/chart" uri="{CE6537A1-D6FC-4f65-9D91-7224C49458BB}"/>
                <c:ext xmlns:c16="http://schemas.microsoft.com/office/drawing/2014/chart" uri="{C3380CC4-5D6E-409C-BE32-E72D297353CC}">
                  <c16:uniqueId val="{00000001-0CFD-4951-8BAF-28455815D4F2}"/>
                </c:ext>
              </c:extLst>
            </c:dLbl>
            <c:dLbl>
              <c:idx val="5"/>
              <c:delete val="1"/>
              <c:extLst>
                <c:ext xmlns:c15="http://schemas.microsoft.com/office/drawing/2012/chart" uri="{CE6537A1-D6FC-4f65-9D91-7224C49458BB}"/>
                <c:ext xmlns:c16="http://schemas.microsoft.com/office/drawing/2014/chart" uri="{C3380CC4-5D6E-409C-BE32-E72D297353CC}">
                  <c16:uniqueId val="{00000002-0CFD-4951-8BAF-28455815D4F2}"/>
                </c:ext>
              </c:extLst>
            </c:dLbl>
            <c:dLbl>
              <c:idx val="6"/>
              <c:delete val="1"/>
              <c:extLst>
                <c:ext xmlns:c15="http://schemas.microsoft.com/office/drawing/2012/chart" uri="{CE6537A1-D6FC-4f65-9D91-7224C49458BB}"/>
                <c:ext xmlns:c16="http://schemas.microsoft.com/office/drawing/2014/chart" uri="{C3380CC4-5D6E-409C-BE32-E72D297353CC}">
                  <c16:uniqueId val="{00000003-0CFD-4951-8BAF-28455815D4F2}"/>
                </c:ext>
              </c:extLst>
            </c:dLbl>
            <c:dLbl>
              <c:idx val="7"/>
              <c:delete val="1"/>
              <c:extLst>
                <c:ext xmlns:c15="http://schemas.microsoft.com/office/drawing/2012/chart" uri="{CE6537A1-D6FC-4f65-9D91-7224C49458BB}"/>
                <c:ext xmlns:c16="http://schemas.microsoft.com/office/drawing/2014/chart" uri="{C3380CC4-5D6E-409C-BE32-E72D297353CC}">
                  <c16:uniqueId val="{00000004-0CFD-4951-8BAF-28455815D4F2}"/>
                </c:ext>
              </c:extLst>
            </c:dLbl>
            <c:dLbl>
              <c:idx val="8"/>
              <c:delete val="1"/>
              <c:extLst>
                <c:ext xmlns:c15="http://schemas.microsoft.com/office/drawing/2012/chart" uri="{CE6537A1-D6FC-4f65-9D91-7224C49458BB}"/>
                <c:ext xmlns:c16="http://schemas.microsoft.com/office/drawing/2014/chart" uri="{C3380CC4-5D6E-409C-BE32-E72D297353CC}">
                  <c16:uniqueId val="{00000005-0CFD-4951-8BAF-28455815D4F2}"/>
                </c:ext>
              </c:extLst>
            </c:dLbl>
            <c:dLbl>
              <c:idx val="9"/>
              <c:delete val="1"/>
              <c:extLst>
                <c:ext xmlns:c15="http://schemas.microsoft.com/office/drawing/2012/chart" uri="{CE6537A1-D6FC-4f65-9D91-7224C49458BB}"/>
                <c:ext xmlns:c16="http://schemas.microsoft.com/office/drawing/2014/chart" uri="{C3380CC4-5D6E-409C-BE32-E72D297353CC}">
                  <c16:uniqueId val="{00000006-0CFD-4951-8BAF-28455815D4F2}"/>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bg1"/>
                    </a:solidFill>
                    <a:latin typeface="Century Gothic" panose="020B0502020202020204" pitchFamily="34" charset="0"/>
                    <a:ea typeface="+mn-ea"/>
                    <a:cs typeface="+mn-cs"/>
                  </a:defRPr>
                </a:pPr>
                <a:endParaRPr lang="es-C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'Graphs 300TPD'!$L$11:$U$11</c:f>
              <c:numCache>
                <c:formatCode>0</c:formatCode>
                <c:ptCount val="10"/>
                <c:pt idx="0">
                  <c:v>2024</c:v>
                </c:pt>
                <c:pt idx="1">
                  <c:v>2025</c:v>
                </c:pt>
                <c:pt idx="2">
                  <c:v>2026</c:v>
                </c:pt>
                <c:pt idx="3">
                  <c:v>2027</c:v>
                </c:pt>
                <c:pt idx="4">
                  <c:v>2028</c:v>
                </c:pt>
                <c:pt idx="5">
                  <c:v>2029</c:v>
                </c:pt>
                <c:pt idx="6">
                  <c:v>2030</c:v>
                </c:pt>
                <c:pt idx="7">
                  <c:v>2031</c:v>
                </c:pt>
                <c:pt idx="8">
                  <c:v>2032</c:v>
                </c:pt>
                <c:pt idx="9">
                  <c:v>2033</c:v>
                </c:pt>
              </c:numCache>
            </c:numRef>
          </c:cat>
          <c:val>
            <c:numRef>
              <c:f>'Graphs 300TPD'!$L$136:$U$136</c:f>
              <c:numCache>
                <c:formatCode>#,##0.0_);\(#,##0.0\);"-  ";" "@" "</c:formatCode>
                <c:ptCount val="10"/>
                <c:pt idx="0">
                  <c:v>0</c:v>
                </c:pt>
                <c:pt idx="1">
                  <c:v>0.39999999999999997</c:v>
                </c:pt>
                <c:pt idx="2">
                  <c:v>0.6</c:v>
                </c:pt>
                <c:pt idx="3">
                  <c:v>1</c:v>
                </c:pt>
                <c:pt idx="4">
                  <c:v>1.2</c:v>
                </c:pt>
                <c:pt idx="5">
                  <c:v>1.2</c:v>
                </c:pt>
                <c:pt idx="6">
                  <c:v>1.2</c:v>
                </c:pt>
                <c:pt idx="7">
                  <c:v>1.2</c:v>
                </c:pt>
                <c:pt idx="8">
                  <c:v>1.2</c:v>
                </c:pt>
                <c:pt idx="9">
                  <c:v>1.2</c:v>
                </c:pt>
              </c:numCache>
            </c:numRef>
          </c:val>
          <c:extLst>
            <c:ext xmlns:c16="http://schemas.microsoft.com/office/drawing/2014/chart" uri="{C3380CC4-5D6E-409C-BE32-E72D297353CC}">
              <c16:uniqueId val="{00000007-0CFD-4951-8BAF-28455815D4F2}"/>
            </c:ext>
          </c:extLst>
        </c:ser>
        <c:ser>
          <c:idx val="1"/>
          <c:order val="1"/>
          <c:tx>
            <c:strRef>
              <c:f>'Graphs 300TPD'!$E$137</c:f>
              <c:strCache>
                <c:ptCount val="1"/>
                <c:pt idx="0">
                  <c:v>CAPEX Plant</c:v>
                </c:pt>
              </c:strCache>
            </c:strRef>
          </c:tx>
          <c:spPr>
            <a:solidFill>
              <a:schemeClr val="accent2"/>
            </a:solidFill>
            <a:ln>
              <a:noFill/>
            </a:ln>
            <a:effectLst/>
          </c:spPr>
          <c:invertIfNegative val="0"/>
          <c:dLbls>
            <c:dLbl>
              <c:idx val="3"/>
              <c:delete val="1"/>
              <c:extLst>
                <c:ext xmlns:c15="http://schemas.microsoft.com/office/drawing/2012/chart" uri="{CE6537A1-D6FC-4f65-9D91-7224C49458BB}"/>
                <c:ext xmlns:c16="http://schemas.microsoft.com/office/drawing/2014/chart" uri="{C3380CC4-5D6E-409C-BE32-E72D297353CC}">
                  <c16:uniqueId val="{00000008-0CFD-4951-8BAF-28455815D4F2}"/>
                </c:ext>
              </c:extLst>
            </c:dLbl>
            <c:dLbl>
              <c:idx val="4"/>
              <c:delete val="1"/>
              <c:extLst>
                <c:ext xmlns:c15="http://schemas.microsoft.com/office/drawing/2012/chart" uri="{CE6537A1-D6FC-4f65-9D91-7224C49458BB}"/>
                <c:ext xmlns:c16="http://schemas.microsoft.com/office/drawing/2014/chart" uri="{C3380CC4-5D6E-409C-BE32-E72D297353CC}">
                  <c16:uniqueId val="{00000009-0CFD-4951-8BAF-28455815D4F2}"/>
                </c:ext>
              </c:extLst>
            </c:dLbl>
            <c:dLbl>
              <c:idx val="5"/>
              <c:delete val="1"/>
              <c:extLst>
                <c:ext xmlns:c15="http://schemas.microsoft.com/office/drawing/2012/chart" uri="{CE6537A1-D6FC-4f65-9D91-7224C49458BB}"/>
                <c:ext xmlns:c16="http://schemas.microsoft.com/office/drawing/2014/chart" uri="{C3380CC4-5D6E-409C-BE32-E72D297353CC}">
                  <c16:uniqueId val="{0000000A-0CFD-4951-8BAF-28455815D4F2}"/>
                </c:ext>
              </c:extLst>
            </c:dLbl>
            <c:dLbl>
              <c:idx val="6"/>
              <c:delete val="1"/>
              <c:extLst>
                <c:ext xmlns:c15="http://schemas.microsoft.com/office/drawing/2012/chart" uri="{CE6537A1-D6FC-4f65-9D91-7224C49458BB}"/>
                <c:ext xmlns:c16="http://schemas.microsoft.com/office/drawing/2014/chart" uri="{C3380CC4-5D6E-409C-BE32-E72D297353CC}">
                  <c16:uniqueId val="{0000000B-0CFD-4951-8BAF-28455815D4F2}"/>
                </c:ext>
              </c:extLst>
            </c:dLbl>
            <c:dLbl>
              <c:idx val="7"/>
              <c:delete val="1"/>
              <c:extLst>
                <c:ext xmlns:c15="http://schemas.microsoft.com/office/drawing/2012/chart" uri="{CE6537A1-D6FC-4f65-9D91-7224C49458BB}"/>
                <c:ext xmlns:c16="http://schemas.microsoft.com/office/drawing/2014/chart" uri="{C3380CC4-5D6E-409C-BE32-E72D297353CC}">
                  <c16:uniqueId val="{0000000C-0CFD-4951-8BAF-28455815D4F2}"/>
                </c:ext>
              </c:extLst>
            </c:dLbl>
            <c:dLbl>
              <c:idx val="8"/>
              <c:delete val="1"/>
              <c:extLst>
                <c:ext xmlns:c15="http://schemas.microsoft.com/office/drawing/2012/chart" uri="{CE6537A1-D6FC-4f65-9D91-7224C49458BB}"/>
                <c:ext xmlns:c16="http://schemas.microsoft.com/office/drawing/2014/chart" uri="{C3380CC4-5D6E-409C-BE32-E72D297353CC}">
                  <c16:uniqueId val="{0000000D-0CFD-4951-8BAF-28455815D4F2}"/>
                </c:ext>
              </c:extLst>
            </c:dLbl>
            <c:dLbl>
              <c:idx val="9"/>
              <c:delete val="1"/>
              <c:extLst>
                <c:ext xmlns:c15="http://schemas.microsoft.com/office/drawing/2012/chart" uri="{CE6537A1-D6FC-4f65-9D91-7224C49458BB}"/>
                <c:ext xmlns:c16="http://schemas.microsoft.com/office/drawing/2014/chart" uri="{C3380CC4-5D6E-409C-BE32-E72D297353CC}">
                  <c16:uniqueId val="{0000000E-0CFD-4951-8BAF-28455815D4F2}"/>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bg1"/>
                    </a:solidFill>
                    <a:latin typeface="Century Gothic" panose="020B0502020202020204" pitchFamily="34" charset="0"/>
                    <a:ea typeface="+mn-ea"/>
                    <a:cs typeface="+mn-cs"/>
                  </a:defRPr>
                </a:pPr>
                <a:endParaRPr lang="es-C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'Graphs 300TPD'!$L$11:$U$11</c:f>
              <c:numCache>
                <c:formatCode>0</c:formatCode>
                <c:ptCount val="10"/>
                <c:pt idx="0">
                  <c:v>2024</c:v>
                </c:pt>
                <c:pt idx="1">
                  <c:v>2025</c:v>
                </c:pt>
                <c:pt idx="2">
                  <c:v>2026</c:v>
                </c:pt>
                <c:pt idx="3">
                  <c:v>2027</c:v>
                </c:pt>
                <c:pt idx="4">
                  <c:v>2028</c:v>
                </c:pt>
                <c:pt idx="5">
                  <c:v>2029</c:v>
                </c:pt>
                <c:pt idx="6">
                  <c:v>2030</c:v>
                </c:pt>
                <c:pt idx="7">
                  <c:v>2031</c:v>
                </c:pt>
                <c:pt idx="8">
                  <c:v>2032</c:v>
                </c:pt>
                <c:pt idx="9">
                  <c:v>2033</c:v>
                </c:pt>
              </c:numCache>
            </c:numRef>
          </c:cat>
          <c:val>
            <c:numRef>
              <c:f>'Graphs 300TPD'!$L$137:$U$137</c:f>
              <c:numCache>
                <c:formatCode>#,##0.0_);\(#,##0.0\);"-  ";" "@" "</c:formatCode>
                <c:ptCount val="10"/>
                <c:pt idx="0">
                  <c:v>4.2</c:v>
                </c:pt>
                <c:pt idx="1">
                  <c:v>0</c:v>
                </c:pt>
                <c:pt idx="2">
                  <c:v>0</c:v>
                </c:pt>
                <c:pt idx="3">
                  <c:v>0</c:v>
                </c:pt>
                <c:pt idx="4">
                  <c:v>0</c:v>
                </c:pt>
                <c:pt idx="5">
                  <c:v>0</c:v>
                </c:pt>
                <c:pt idx="6">
                  <c:v>0</c:v>
                </c:pt>
                <c:pt idx="7">
                  <c:v>0</c:v>
                </c:pt>
                <c:pt idx="8">
                  <c:v>0</c:v>
                </c:pt>
                <c:pt idx="9">
                  <c:v>0</c:v>
                </c:pt>
              </c:numCache>
            </c:numRef>
          </c:val>
          <c:extLst>
            <c:ext xmlns:c16="http://schemas.microsoft.com/office/drawing/2014/chart" uri="{C3380CC4-5D6E-409C-BE32-E72D297353CC}">
              <c16:uniqueId val="{0000000F-0CFD-4951-8BAF-28455815D4F2}"/>
            </c:ext>
          </c:extLst>
        </c:ser>
        <c:ser>
          <c:idx val="2"/>
          <c:order val="2"/>
          <c:tx>
            <c:strRef>
              <c:f>'Graphs 300TPD'!$E$138</c:f>
              <c:strCache>
                <c:ptCount val="1"/>
                <c:pt idx="0">
                  <c:v>CAPEX Mine</c:v>
                </c:pt>
              </c:strCache>
            </c:strRef>
          </c:tx>
          <c:spPr>
            <a:solidFill>
              <a:schemeClr val="accent3"/>
            </a:solidFill>
            <a:ln>
              <a:noFill/>
            </a:ln>
            <a:effectLst/>
          </c:spPr>
          <c:invertIfNegative val="0"/>
          <c:dLbls>
            <c:dLbl>
              <c:idx val="3"/>
              <c:delete val="1"/>
              <c:extLst>
                <c:ext xmlns:c15="http://schemas.microsoft.com/office/drawing/2012/chart" uri="{CE6537A1-D6FC-4f65-9D91-7224C49458BB}"/>
                <c:ext xmlns:c16="http://schemas.microsoft.com/office/drawing/2014/chart" uri="{C3380CC4-5D6E-409C-BE32-E72D297353CC}">
                  <c16:uniqueId val="{00000010-0CFD-4951-8BAF-28455815D4F2}"/>
                </c:ext>
              </c:extLst>
            </c:dLbl>
            <c:dLbl>
              <c:idx val="4"/>
              <c:delete val="1"/>
              <c:extLst>
                <c:ext xmlns:c15="http://schemas.microsoft.com/office/drawing/2012/chart" uri="{CE6537A1-D6FC-4f65-9D91-7224C49458BB}"/>
                <c:ext xmlns:c16="http://schemas.microsoft.com/office/drawing/2014/chart" uri="{C3380CC4-5D6E-409C-BE32-E72D297353CC}">
                  <c16:uniqueId val="{00000011-0CFD-4951-8BAF-28455815D4F2}"/>
                </c:ext>
              </c:extLst>
            </c:dLbl>
            <c:dLbl>
              <c:idx val="5"/>
              <c:delete val="1"/>
              <c:extLst>
                <c:ext xmlns:c15="http://schemas.microsoft.com/office/drawing/2012/chart" uri="{CE6537A1-D6FC-4f65-9D91-7224C49458BB}"/>
                <c:ext xmlns:c16="http://schemas.microsoft.com/office/drawing/2014/chart" uri="{C3380CC4-5D6E-409C-BE32-E72D297353CC}">
                  <c16:uniqueId val="{00000012-0CFD-4951-8BAF-28455815D4F2}"/>
                </c:ext>
              </c:extLst>
            </c:dLbl>
            <c:dLbl>
              <c:idx val="6"/>
              <c:delete val="1"/>
              <c:extLst>
                <c:ext xmlns:c15="http://schemas.microsoft.com/office/drawing/2012/chart" uri="{CE6537A1-D6FC-4f65-9D91-7224C49458BB}"/>
                <c:ext xmlns:c16="http://schemas.microsoft.com/office/drawing/2014/chart" uri="{C3380CC4-5D6E-409C-BE32-E72D297353CC}">
                  <c16:uniqueId val="{00000013-0CFD-4951-8BAF-28455815D4F2}"/>
                </c:ext>
              </c:extLst>
            </c:dLbl>
            <c:dLbl>
              <c:idx val="7"/>
              <c:delete val="1"/>
              <c:extLst>
                <c:ext xmlns:c15="http://schemas.microsoft.com/office/drawing/2012/chart" uri="{CE6537A1-D6FC-4f65-9D91-7224C49458BB}"/>
                <c:ext xmlns:c16="http://schemas.microsoft.com/office/drawing/2014/chart" uri="{C3380CC4-5D6E-409C-BE32-E72D297353CC}">
                  <c16:uniqueId val="{00000014-0CFD-4951-8BAF-28455815D4F2}"/>
                </c:ext>
              </c:extLst>
            </c:dLbl>
            <c:dLbl>
              <c:idx val="8"/>
              <c:delete val="1"/>
              <c:extLst>
                <c:ext xmlns:c15="http://schemas.microsoft.com/office/drawing/2012/chart" uri="{CE6537A1-D6FC-4f65-9D91-7224C49458BB}"/>
                <c:ext xmlns:c16="http://schemas.microsoft.com/office/drawing/2014/chart" uri="{C3380CC4-5D6E-409C-BE32-E72D297353CC}">
                  <c16:uniqueId val="{00000015-0CFD-4951-8BAF-28455815D4F2}"/>
                </c:ext>
              </c:extLst>
            </c:dLbl>
            <c:dLbl>
              <c:idx val="9"/>
              <c:delete val="1"/>
              <c:extLst>
                <c:ext xmlns:c15="http://schemas.microsoft.com/office/drawing/2012/chart" uri="{CE6537A1-D6FC-4f65-9D91-7224C49458BB}"/>
                <c:ext xmlns:c16="http://schemas.microsoft.com/office/drawing/2014/chart" uri="{C3380CC4-5D6E-409C-BE32-E72D297353CC}">
                  <c16:uniqueId val="{00000016-0CFD-4951-8BAF-28455815D4F2}"/>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bg1"/>
                    </a:solidFill>
                    <a:latin typeface="Century Gothic" panose="020B0502020202020204" pitchFamily="34" charset="0"/>
                    <a:ea typeface="+mn-ea"/>
                    <a:cs typeface="+mn-cs"/>
                  </a:defRPr>
                </a:pPr>
                <a:endParaRPr lang="es-C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'Graphs 300TPD'!$L$11:$U$11</c:f>
              <c:numCache>
                <c:formatCode>0</c:formatCode>
                <c:ptCount val="10"/>
                <c:pt idx="0">
                  <c:v>2024</c:v>
                </c:pt>
                <c:pt idx="1">
                  <c:v>2025</c:v>
                </c:pt>
                <c:pt idx="2">
                  <c:v>2026</c:v>
                </c:pt>
                <c:pt idx="3">
                  <c:v>2027</c:v>
                </c:pt>
                <c:pt idx="4">
                  <c:v>2028</c:v>
                </c:pt>
                <c:pt idx="5">
                  <c:v>2029</c:v>
                </c:pt>
                <c:pt idx="6">
                  <c:v>2030</c:v>
                </c:pt>
                <c:pt idx="7">
                  <c:v>2031</c:v>
                </c:pt>
                <c:pt idx="8">
                  <c:v>2032</c:v>
                </c:pt>
                <c:pt idx="9">
                  <c:v>2033</c:v>
                </c:pt>
              </c:numCache>
            </c:numRef>
          </c:cat>
          <c:val>
            <c:numRef>
              <c:f>'Graphs 300TPD'!$L$138:$U$138</c:f>
              <c:numCache>
                <c:formatCode>#,##0.0_);\(#,##0.0\);"-  ";" "@" "</c:formatCode>
                <c:ptCount val="10"/>
                <c:pt idx="0">
                  <c:v>3.6729540000000003</c:v>
                </c:pt>
                <c:pt idx="1">
                  <c:v>3.6729540000000003</c:v>
                </c:pt>
                <c:pt idx="2">
                  <c:v>2.7000000000000006</c:v>
                </c:pt>
                <c:pt idx="3">
                  <c:v>0</c:v>
                </c:pt>
                <c:pt idx="4">
                  <c:v>0</c:v>
                </c:pt>
                <c:pt idx="5">
                  <c:v>0</c:v>
                </c:pt>
                <c:pt idx="6">
                  <c:v>0</c:v>
                </c:pt>
                <c:pt idx="7">
                  <c:v>0</c:v>
                </c:pt>
                <c:pt idx="8">
                  <c:v>0</c:v>
                </c:pt>
                <c:pt idx="9">
                  <c:v>0</c:v>
                </c:pt>
              </c:numCache>
            </c:numRef>
          </c:val>
          <c:extLst>
            <c:ext xmlns:c16="http://schemas.microsoft.com/office/drawing/2014/chart" uri="{C3380CC4-5D6E-409C-BE32-E72D297353CC}">
              <c16:uniqueId val="{00000017-0CFD-4951-8BAF-28455815D4F2}"/>
            </c:ext>
          </c:extLst>
        </c:ser>
        <c:ser>
          <c:idx val="3"/>
          <c:order val="3"/>
          <c:tx>
            <c:strRef>
              <c:f>'Graphs 300TPD'!$E$139</c:f>
              <c:strCache>
                <c:ptCount val="1"/>
                <c:pt idx="0">
                  <c:v>CAPEX Exploration and Geology</c:v>
                </c:pt>
              </c:strCache>
            </c:strRef>
          </c:tx>
          <c:spPr>
            <a:solidFill>
              <a:schemeClr val="accent4"/>
            </a:solidFill>
            <a:ln>
              <a:noFill/>
            </a:ln>
            <a:effectLst/>
          </c:spPr>
          <c:invertIfNegative val="0"/>
          <c:dLbls>
            <c:dLbl>
              <c:idx val="3"/>
              <c:delete val="1"/>
              <c:extLst>
                <c:ext xmlns:c15="http://schemas.microsoft.com/office/drawing/2012/chart" uri="{CE6537A1-D6FC-4f65-9D91-7224C49458BB}"/>
                <c:ext xmlns:c16="http://schemas.microsoft.com/office/drawing/2014/chart" uri="{C3380CC4-5D6E-409C-BE32-E72D297353CC}">
                  <c16:uniqueId val="{00000018-0CFD-4951-8BAF-28455815D4F2}"/>
                </c:ext>
              </c:extLst>
            </c:dLbl>
            <c:dLbl>
              <c:idx val="4"/>
              <c:delete val="1"/>
              <c:extLst>
                <c:ext xmlns:c15="http://schemas.microsoft.com/office/drawing/2012/chart" uri="{CE6537A1-D6FC-4f65-9D91-7224C49458BB}"/>
                <c:ext xmlns:c16="http://schemas.microsoft.com/office/drawing/2014/chart" uri="{C3380CC4-5D6E-409C-BE32-E72D297353CC}">
                  <c16:uniqueId val="{00000019-0CFD-4951-8BAF-28455815D4F2}"/>
                </c:ext>
              </c:extLst>
            </c:dLbl>
            <c:dLbl>
              <c:idx val="5"/>
              <c:delete val="1"/>
              <c:extLst>
                <c:ext xmlns:c15="http://schemas.microsoft.com/office/drawing/2012/chart" uri="{CE6537A1-D6FC-4f65-9D91-7224C49458BB}"/>
                <c:ext xmlns:c16="http://schemas.microsoft.com/office/drawing/2014/chart" uri="{C3380CC4-5D6E-409C-BE32-E72D297353CC}">
                  <c16:uniqueId val="{0000001A-0CFD-4951-8BAF-28455815D4F2}"/>
                </c:ext>
              </c:extLst>
            </c:dLbl>
            <c:dLbl>
              <c:idx val="6"/>
              <c:delete val="1"/>
              <c:extLst>
                <c:ext xmlns:c15="http://schemas.microsoft.com/office/drawing/2012/chart" uri="{CE6537A1-D6FC-4f65-9D91-7224C49458BB}"/>
                <c:ext xmlns:c16="http://schemas.microsoft.com/office/drawing/2014/chart" uri="{C3380CC4-5D6E-409C-BE32-E72D297353CC}">
                  <c16:uniqueId val="{0000001B-0CFD-4951-8BAF-28455815D4F2}"/>
                </c:ext>
              </c:extLst>
            </c:dLbl>
            <c:dLbl>
              <c:idx val="7"/>
              <c:delete val="1"/>
              <c:extLst>
                <c:ext xmlns:c15="http://schemas.microsoft.com/office/drawing/2012/chart" uri="{CE6537A1-D6FC-4f65-9D91-7224C49458BB}"/>
                <c:ext xmlns:c16="http://schemas.microsoft.com/office/drawing/2014/chart" uri="{C3380CC4-5D6E-409C-BE32-E72D297353CC}">
                  <c16:uniqueId val="{0000001C-0CFD-4951-8BAF-28455815D4F2}"/>
                </c:ext>
              </c:extLst>
            </c:dLbl>
            <c:dLbl>
              <c:idx val="8"/>
              <c:delete val="1"/>
              <c:extLst>
                <c:ext xmlns:c15="http://schemas.microsoft.com/office/drawing/2012/chart" uri="{CE6537A1-D6FC-4f65-9D91-7224C49458BB}"/>
                <c:ext xmlns:c16="http://schemas.microsoft.com/office/drawing/2014/chart" uri="{C3380CC4-5D6E-409C-BE32-E72D297353CC}">
                  <c16:uniqueId val="{0000001D-0CFD-4951-8BAF-28455815D4F2}"/>
                </c:ext>
              </c:extLst>
            </c:dLbl>
            <c:dLbl>
              <c:idx val="9"/>
              <c:delete val="1"/>
              <c:extLst>
                <c:ext xmlns:c15="http://schemas.microsoft.com/office/drawing/2012/chart" uri="{CE6537A1-D6FC-4f65-9D91-7224C49458BB}"/>
                <c:ext xmlns:c16="http://schemas.microsoft.com/office/drawing/2014/chart" uri="{C3380CC4-5D6E-409C-BE32-E72D297353CC}">
                  <c16:uniqueId val="{0000001E-0CFD-4951-8BAF-28455815D4F2}"/>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bg1"/>
                    </a:solidFill>
                    <a:latin typeface="Century Gothic" panose="020B0502020202020204" pitchFamily="34" charset="0"/>
                    <a:ea typeface="+mn-ea"/>
                    <a:cs typeface="+mn-cs"/>
                  </a:defRPr>
                </a:pPr>
                <a:endParaRPr lang="es-C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'Graphs 300TPD'!$L$11:$U$11</c:f>
              <c:numCache>
                <c:formatCode>0</c:formatCode>
                <c:ptCount val="10"/>
                <c:pt idx="0">
                  <c:v>2024</c:v>
                </c:pt>
                <c:pt idx="1">
                  <c:v>2025</c:v>
                </c:pt>
                <c:pt idx="2">
                  <c:v>2026</c:v>
                </c:pt>
                <c:pt idx="3">
                  <c:v>2027</c:v>
                </c:pt>
                <c:pt idx="4">
                  <c:v>2028</c:v>
                </c:pt>
                <c:pt idx="5">
                  <c:v>2029</c:v>
                </c:pt>
                <c:pt idx="6">
                  <c:v>2030</c:v>
                </c:pt>
                <c:pt idx="7">
                  <c:v>2031</c:v>
                </c:pt>
                <c:pt idx="8">
                  <c:v>2032</c:v>
                </c:pt>
                <c:pt idx="9">
                  <c:v>2033</c:v>
                </c:pt>
              </c:numCache>
            </c:numRef>
          </c:cat>
          <c:val>
            <c:numRef>
              <c:f>'Graphs 300TPD'!$L$139:$U$139</c:f>
              <c:numCache>
                <c:formatCode>#,##0.0_);\(#,##0.0\);"-  ";" "@" "</c:formatCode>
                <c:ptCount val="10"/>
                <c:pt idx="0">
                  <c:v>1.6666666666666667</c:v>
                </c:pt>
                <c:pt idx="1">
                  <c:v>2</c:v>
                </c:pt>
                <c:pt idx="2">
                  <c:v>2</c:v>
                </c:pt>
                <c:pt idx="3">
                  <c:v>0</c:v>
                </c:pt>
                <c:pt idx="4">
                  <c:v>0</c:v>
                </c:pt>
                <c:pt idx="5">
                  <c:v>0</c:v>
                </c:pt>
                <c:pt idx="6">
                  <c:v>0</c:v>
                </c:pt>
                <c:pt idx="7">
                  <c:v>0</c:v>
                </c:pt>
                <c:pt idx="8">
                  <c:v>0</c:v>
                </c:pt>
                <c:pt idx="9">
                  <c:v>0</c:v>
                </c:pt>
              </c:numCache>
            </c:numRef>
          </c:val>
          <c:extLst>
            <c:ext xmlns:c16="http://schemas.microsoft.com/office/drawing/2014/chart" uri="{C3380CC4-5D6E-409C-BE32-E72D297353CC}">
              <c16:uniqueId val="{0000001F-0CFD-4951-8BAF-28455815D4F2}"/>
            </c:ext>
          </c:extLst>
        </c:ser>
        <c:dLbls>
          <c:showLegendKey val="0"/>
          <c:showVal val="0"/>
          <c:showCatName val="0"/>
          <c:showSerName val="0"/>
          <c:showPercent val="0"/>
          <c:showBubbleSize val="0"/>
        </c:dLbls>
        <c:gapWidth val="150"/>
        <c:overlap val="100"/>
        <c:axId val="1299644240"/>
        <c:axId val="1299651728"/>
      </c:barChart>
      <c:lineChart>
        <c:grouping val="standard"/>
        <c:varyColors val="0"/>
        <c:ser>
          <c:idx val="4"/>
          <c:order val="4"/>
          <c:tx>
            <c:strRef>
              <c:f>'Graphs 300TPD'!$E$140</c:f>
              <c:strCache>
                <c:ptCount val="1"/>
                <c:pt idx="0">
                  <c:v>Total CAPEX</c:v>
                </c:pt>
              </c:strCache>
            </c:strRef>
          </c:tx>
          <c:spPr>
            <a:ln w="28575" cap="rnd">
              <a:no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tx1">
                        <a:lumMod val="75000"/>
                        <a:lumOff val="25000"/>
                      </a:schemeClr>
                    </a:solidFill>
                    <a:latin typeface="Century Gothic" panose="020B0502020202020204" pitchFamily="34" charset="0"/>
                    <a:ea typeface="+mn-ea"/>
                    <a:cs typeface="+mn-cs"/>
                  </a:defRPr>
                </a:pPr>
                <a:endParaRPr lang="es-C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'Graphs 300TPD'!$L$11:$U$11</c:f>
              <c:numCache>
                <c:formatCode>0</c:formatCode>
                <c:ptCount val="10"/>
                <c:pt idx="0">
                  <c:v>2024</c:v>
                </c:pt>
                <c:pt idx="1">
                  <c:v>2025</c:v>
                </c:pt>
                <c:pt idx="2">
                  <c:v>2026</c:v>
                </c:pt>
                <c:pt idx="3">
                  <c:v>2027</c:v>
                </c:pt>
                <c:pt idx="4">
                  <c:v>2028</c:v>
                </c:pt>
                <c:pt idx="5">
                  <c:v>2029</c:v>
                </c:pt>
                <c:pt idx="6">
                  <c:v>2030</c:v>
                </c:pt>
                <c:pt idx="7">
                  <c:v>2031</c:v>
                </c:pt>
                <c:pt idx="8">
                  <c:v>2032</c:v>
                </c:pt>
                <c:pt idx="9">
                  <c:v>2033</c:v>
                </c:pt>
              </c:numCache>
            </c:numRef>
          </c:cat>
          <c:val>
            <c:numRef>
              <c:f>'Graphs 300TPD'!$L$140:$U$140</c:f>
              <c:numCache>
                <c:formatCode>#,##0.0_);\(#,##0.0\);"-  ";" "@" "</c:formatCode>
                <c:ptCount val="10"/>
                <c:pt idx="0">
                  <c:v>9.5396206666666661</c:v>
                </c:pt>
                <c:pt idx="1">
                  <c:v>6.0729540000000011</c:v>
                </c:pt>
                <c:pt idx="2">
                  <c:v>5.3000000000000007</c:v>
                </c:pt>
                <c:pt idx="3">
                  <c:v>1</c:v>
                </c:pt>
                <c:pt idx="4">
                  <c:v>1.2</c:v>
                </c:pt>
                <c:pt idx="5">
                  <c:v>1.2</c:v>
                </c:pt>
                <c:pt idx="6">
                  <c:v>1.2</c:v>
                </c:pt>
                <c:pt idx="7">
                  <c:v>1.2</c:v>
                </c:pt>
                <c:pt idx="8">
                  <c:v>1.2</c:v>
                </c:pt>
                <c:pt idx="9">
                  <c:v>1.2</c:v>
                </c:pt>
              </c:numCache>
            </c:numRef>
          </c:val>
          <c:smooth val="0"/>
          <c:extLst>
            <c:ext xmlns:c16="http://schemas.microsoft.com/office/drawing/2014/chart" uri="{C3380CC4-5D6E-409C-BE32-E72D297353CC}">
              <c16:uniqueId val="{00000020-0CFD-4951-8BAF-28455815D4F2}"/>
            </c:ext>
          </c:extLst>
        </c:ser>
        <c:dLbls>
          <c:dLblPos val="ctr"/>
          <c:showLegendKey val="0"/>
          <c:showVal val="1"/>
          <c:showCatName val="0"/>
          <c:showSerName val="0"/>
          <c:showPercent val="0"/>
          <c:showBubbleSize val="0"/>
        </c:dLbls>
        <c:marker val="1"/>
        <c:smooth val="0"/>
        <c:axId val="1299644240"/>
        <c:axId val="1299651728"/>
      </c:lineChart>
      <c:catAx>
        <c:axId val="1299644240"/>
        <c:scaling>
          <c:orientation val="minMax"/>
        </c:scaling>
        <c:delete val="0"/>
        <c:axPos val="b"/>
        <c:numFmt formatCode="0"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Century Gothic" panose="020B0502020202020204" pitchFamily="34" charset="0"/>
                <a:ea typeface="+mn-ea"/>
                <a:cs typeface="+mn-cs"/>
              </a:defRPr>
            </a:pPr>
            <a:endParaRPr lang="es-CO"/>
          </a:p>
        </c:txPr>
        <c:crossAx val="1299651728"/>
        <c:crosses val="autoZero"/>
        <c:auto val="1"/>
        <c:lblAlgn val="ctr"/>
        <c:lblOffset val="100"/>
        <c:noMultiLvlLbl val="0"/>
      </c:catAx>
      <c:valAx>
        <c:axId val="1299651728"/>
        <c:scaling>
          <c:orientation val="minMax"/>
        </c:scaling>
        <c:delete val="0"/>
        <c:axPos val="l"/>
        <c:numFmt formatCode="#,##0.0_);\(#,##0.0\);&quot;-  &quot;;&quot; &quot;@&quot; &quot;" sourceLinked="1"/>
        <c:majorTickMark val="none"/>
        <c:minorTickMark val="none"/>
        <c:tickLblPos val="none"/>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Century Gothic" panose="020B0502020202020204" pitchFamily="34" charset="0"/>
                <a:ea typeface="+mn-ea"/>
                <a:cs typeface="+mn-cs"/>
              </a:defRPr>
            </a:pPr>
            <a:endParaRPr lang="es-CO"/>
          </a:p>
        </c:txPr>
        <c:crossAx val="1299644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800" b="0" i="0" u="none" strike="noStrike" kern="1200" baseline="0">
              <a:solidFill>
                <a:schemeClr val="tx1">
                  <a:lumMod val="65000"/>
                  <a:lumOff val="35000"/>
                </a:schemeClr>
              </a:solidFill>
              <a:latin typeface="Century Gothic" panose="020B0502020202020204" pitchFamily="34" charset="0"/>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800">
          <a:latin typeface="Century Gothic" panose="020B0502020202020204" pitchFamily="34" charset="0"/>
        </a:defRPr>
      </a:pPr>
      <a:endParaRPr lang="es-CO"/>
    </a:p>
  </c:txPr>
  <c:externalData r:id="rId4">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'Graphs 300TPD'!$E$148</c:f>
              <c:strCache>
                <c:ptCount val="1"/>
                <c:pt idx="0">
                  <c:v>Operating Cash Flow</c:v>
                </c:pt>
              </c:strCache>
            </c:strRef>
          </c:tx>
          <c:spPr>
            <a:solidFill>
              <a:srgbClr val="375623">
                <a:lumMod val="60000"/>
                <a:lumOff val="40000"/>
              </a:srgb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tx1">
                        <a:lumMod val="75000"/>
                        <a:lumOff val="25000"/>
                      </a:schemeClr>
                    </a:solidFill>
                    <a:latin typeface="Century Gothic" panose="020B0502020202020204" pitchFamily="34" charset="0"/>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'Graphs 300TPD'!$L$11:$U$11</c:f>
              <c:numCache>
                <c:formatCode>0</c:formatCode>
                <c:ptCount val="10"/>
                <c:pt idx="0">
                  <c:v>2024</c:v>
                </c:pt>
                <c:pt idx="1">
                  <c:v>2025</c:v>
                </c:pt>
                <c:pt idx="2">
                  <c:v>2026</c:v>
                </c:pt>
                <c:pt idx="3">
                  <c:v>2027</c:v>
                </c:pt>
                <c:pt idx="4">
                  <c:v>2028</c:v>
                </c:pt>
                <c:pt idx="5">
                  <c:v>2029</c:v>
                </c:pt>
                <c:pt idx="6">
                  <c:v>2030</c:v>
                </c:pt>
                <c:pt idx="7">
                  <c:v>2031</c:v>
                </c:pt>
                <c:pt idx="8">
                  <c:v>2032</c:v>
                </c:pt>
                <c:pt idx="9">
                  <c:v>2033</c:v>
                </c:pt>
              </c:numCache>
            </c:numRef>
          </c:cat>
          <c:val>
            <c:numRef>
              <c:f>'Graphs 300TPD'!$L$148:$U$148</c:f>
              <c:numCache>
                <c:formatCode>#,##0.0_);\(#,##0.0\);"-  ";" "@" "</c:formatCode>
                <c:ptCount val="10"/>
                <c:pt idx="0">
                  <c:v>4.6293362127708759</c:v>
                </c:pt>
                <c:pt idx="1">
                  <c:v>9.6978598747379063</c:v>
                </c:pt>
                <c:pt idx="2">
                  <c:v>12.035448121969736</c:v>
                </c:pt>
                <c:pt idx="3">
                  <c:v>13.589991203966314</c:v>
                </c:pt>
                <c:pt idx="4">
                  <c:v>13.648596392516879</c:v>
                </c:pt>
                <c:pt idx="5">
                  <c:v>13.514634862056564</c:v>
                </c:pt>
                <c:pt idx="6">
                  <c:v>13.456512286446461</c:v>
                </c:pt>
                <c:pt idx="7">
                  <c:v>13.402244627989486</c:v>
                </c:pt>
                <c:pt idx="8">
                  <c:v>13.394540344073814</c:v>
                </c:pt>
                <c:pt idx="9">
                  <c:v>13.29510048023236</c:v>
                </c:pt>
              </c:numCache>
            </c:numRef>
          </c:val>
          <c:extLst>
            <c:ext xmlns:c16="http://schemas.microsoft.com/office/drawing/2014/chart" uri="{C3380CC4-5D6E-409C-BE32-E72D297353CC}">
              <c16:uniqueId val="{00000000-02FE-47B5-B9A3-81A97D21557E}"/>
            </c:ext>
          </c:extLst>
        </c:ser>
        <c:dLbls>
          <c:dLblPos val="outEnd"/>
          <c:showLegendKey val="0"/>
          <c:showVal val="1"/>
          <c:showCatName val="0"/>
          <c:showSerName val="0"/>
          <c:showPercent val="0"/>
          <c:showBubbleSize val="0"/>
        </c:dLbls>
        <c:gapWidth val="100"/>
        <c:axId val="1299644240"/>
        <c:axId val="1299651728"/>
      </c:barChart>
      <c:catAx>
        <c:axId val="1299644240"/>
        <c:scaling>
          <c:orientation val="minMax"/>
        </c:scaling>
        <c:delete val="0"/>
        <c:axPos val="b"/>
        <c:numFmt formatCode="0"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Century Gothic" panose="020B0502020202020204" pitchFamily="34" charset="0"/>
                <a:ea typeface="+mn-ea"/>
                <a:cs typeface="+mn-cs"/>
              </a:defRPr>
            </a:pPr>
            <a:endParaRPr lang="es-CO"/>
          </a:p>
        </c:txPr>
        <c:crossAx val="1299651728"/>
        <c:crosses val="autoZero"/>
        <c:auto val="1"/>
        <c:lblAlgn val="ctr"/>
        <c:lblOffset val="100"/>
        <c:noMultiLvlLbl val="0"/>
      </c:catAx>
      <c:valAx>
        <c:axId val="1299651728"/>
        <c:scaling>
          <c:orientation val="minMax"/>
          <c:max val="150"/>
          <c:min val="-80"/>
        </c:scaling>
        <c:delete val="0"/>
        <c:axPos val="l"/>
        <c:numFmt formatCode="#,##0.0_);\(#,##0.0\);&quot;-  &quot;;&quot; &quot;@&quot; &quot;" sourceLinked="1"/>
        <c:majorTickMark val="none"/>
        <c:minorTickMark val="none"/>
        <c:tickLblPos val="none"/>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Century Gothic" panose="020B0502020202020204" pitchFamily="34" charset="0"/>
                <a:ea typeface="+mn-ea"/>
                <a:cs typeface="+mn-cs"/>
              </a:defRPr>
            </a:pPr>
            <a:endParaRPr lang="es-CO"/>
          </a:p>
        </c:txPr>
        <c:crossAx val="129964424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800">
          <a:latin typeface="Century Gothic" panose="020B0502020202020204" pitchFamily="34" charset="0"/>
        </a:defRPr>
      </a:pPr>
      <a:endParaRPr lang="es-CO"/>
    </a:p>
  </c:txPr>
  <c:externalData r:id="rId4">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Graphs!$E$272</c:f>
              <c:strCache>
                <c:ptCount val="1"/>
                <c:pt idx="0">
                  <c:v>1,500 TPD</c:v>
                </c:pt>
              </c:strCache>
            </c:strRef>
          </c:tx>
          <c:spPr>
            <a:solidFill>
              <a:srgbClr val="476E2E"/>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tx1">
                        <a:lumMod val="75000"/>
                        <a:lumOff val="25000"/>
                      </a:schemeClr>
                    </a:solidFill>
                    <a:latin typeface="Century Gothic" panose="020B0502020202020204" pitchFamily="34" charset="0"/>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Graphs!$L$11:$U$11</c:f>
              <c:numCache>
                <c:formatCode>0</c:formatCode>
                <c:ptCount val="10"/>
                <c:pt idx="0">
                  <c:v>2024</c:v>
                </c:pt>
                <c:pt idx="1">
                  <c:v>2025</c:v>
                </c:pt>
                <c:pt idx="2">
                  <c:v>2026</c:v>
                </c:pt>
                <c:pt idx="3">
                  <c:v>2027</c:v>
                </c:pt>
                <c:pt idx="4">
                  <c:v>2028</c:v>
                </c:pt>
                <c:pt idx="5">
                  <c:v>2029</c:v>
                </c:pt>
                <c:pt idx="6">
                  <c:v>2030</c:v>
                </c:pt>
                <c:pt idx="7">
                  <c:v>2031</c:v>
                </c:pt>
                <c:pt idx="8">
                  <c:v>2032</c:v>
                </c:pt>
                <c:pt idx="9">
                  <c:v>2033</c:v>
                </c:pt>
              </c:numCache>
            </c:numRef>
          </c:cat>
          <c:val>
            <c:numRef>
              <c:f>Graphs!$L$17:$U$17</c:f>
              <c:numCache>
                <c:formatCode>#,##0_);\(#,##0\);"-  ";" "@" "</c:formatCode>
                <c:ptCount val="10"/>
                <c:pt idx="0">
                  <c:v>178.83333333333334</c:v>
                </c:pt>
                <c:pt idx="1">
                  <c:v>300</c:v>
                </c:pt>
                <c:pt idx="2">
                  <c:v>400</c:v>
                </c:pt>
                <c:pt idx="3">
                  <c:v>1500</c:v>
                </c:pt>
                <c:pt idx="4">
                  <c:v>1500</c:v>
                </c:pt>
                <c:pt idx="5">
                  <c:v>1500</c:v>
                </c:pt>
                <c:pt idx="6">
                  <c:v>1500</c:v>
                </c:pt>
                <c:pt idx="7">
                  <c:v>1500</c:v>
                </c:pt>
                <c:pt idx="8">
                  <c:v>1500</c:v>
                </c:pt>
                <c:pt idx="9">
                  <c:v>1500</c:v>
                </c:pt>
              </c:numCache>
            </c:numRef>
          </c:val>
          <c:extLst>
            <c:ext xmlns:c16="http://schemas.microsoft.com/office/drawing/2014/chart" uri="{C3380CC4-5D6E-409C-BE32-E72D297353CC}">
              <c16:uniqueId val="{00000000-276E-4133-9B07-95402BAF4649}"/>
            </c:ext>
          </c:extLst>
        </c:ser>
        <c:ser>
          <c:idx val="1"/>
          <c:order val="1"/>
          <c:tx>
            <c:strRef>
              <c:f>Graphs!$E$273</c:f>
              <c:strCache>
                <c:ptCount val="1"/>
                <c:pt idx="0">
                  <c:v>300 TPD</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tx1">
                        <a:lumMod val="75000"/>
                        <a:lumOff val="25000"/>
                      </a:schemeClr>
                    </a:solidFill>
                    <a:latin typeface="Century Gothic" panose="020B0502020202020204" pitchFamily="34" charset="0"/>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Graphs!$L$11:$U$11</c:f>
              <c:numCache>
                <c:formatCode>0</c:formatCode>
                <c:ptCount val="10"/>
                <c:pt idx="0">
                  <c:v>2024</c:v>
                </c:pt>
                <c:pt idx="1">
                  <c:v>2025</c:v>
                </c:pt>
                <c:pt idx="2">
                  <c:v>2026</c:v>
                </c:pt>
                <c:pt idx="3">
                  <c:v>2027</c:v>
                </c:pt>
                <c:pt idx="4">
                  <c:v>2028</c:v>
                </c:pt>
                <c:pt idx="5">
                  <c:v>2029</c:v>
                </c:pt>
                <c:pt idx="6">
                  <c:v>2030</c:v>
                </c:pt>
                <c:pt idx="7">
                  <c:v>2031</c:v>
                </c:pt>
                <c:pt idx="8">
                  <c:v>2032</c:v>
                </c:pt>
                <c:pt idx="9">
                  <c:v>2033</c:v>
                </c:pt>
              </c:numCache>
            </c:numRef>
          </c:cat>
          <c:val>
            <c:numRef>
              <c:f>'Graphs 300TPD'!$L$17:$U$17</c:f>
              <c:numCache>
                <c:formatCode>#,##0_);\(#,##0\);"-  ";" "@" "</c:formatCode>
                <c:ptCount val="10"/>
                <c:pt idx="0">
                  <c:v>178.83333333333334</c:v>
                </c:pt>
                <c:pt idx="1">
                  <c:v>300</c:v>
                </c:pt>
                <c:pt idx="2">
                  <c:v>300</c:v>
                </c:pt>
                <c:pt idx="3">
                  <c:v>300</c:v>
                </c:pt>
                <c:pt idx="4">
                  <c:v>300</c:v>
                </c:pt>
                <c:pt idx="5">
                  <c:v>300</c:v>
                </c:pt>
                <c:pt idx="6">
                  <c:v>300</c:v>
                </c:pt>
                <c:pt idx="7">
                  <c:v>300</c:v>
                </c:pt>
                <c:pt idx="8">
                  <c:v>300</c:v>
                </c:pt>
                <c:pt idx="9">
                  <c:v>300</c:v>
                </c:pt>
              </c:numCache>
            </c:numRef>
          </c:val>
          <c:extLst>
            <c:ext xmlns:c16="http://schemas.microsoft.com/office/drawing/2014/chart" uri="{C3380CC4-5D6E-409C-BE32-E72D297353CC}">
              <c16:uniqueId val="{00000001-276E-4133-9B07-95402BAF4649}"/>
            </c:ext>
          </c:extLst>
        </c:ser>
        <c:dLbls>
          <c:dLblPos val="outEnd"/>
          <c:showLegendKey val="0"/>
          <c:showVal val="1"/>
          <c:showCatName val="0"/>
          <c:showSerName val="0"/>
          <c:showPercent val="0"/>
          <c:showBubbleSize val="0"/>
        </c:dLbls>
        <c:gapWidth val="100"/>
        <c:overlap val="-27"/>
        <c:axId val="1299644240"/>
        <c:axId val="1299651728"/>
      </c:barChart>
      <c:catAx>
        <c:axId val="1299644240"/>
        <c:scaling>
          <c:orientation val="minMax"/>
        </c:scaling>
        <c:delete val="0"/>
        <c:axPos val="b"/>
        <c:numFmt formatCode="0"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Century Gothic" panose="020B0502020202020204" pitchFamily="34" charset="0"/>
                <a:ea typeface="+mn-ea"/>
                <a:cs typeface="+mn-cs"/>
              </a:defRPr>
            </a:pPr>
            <a:endParaRPr lang="es-CO"/>
          </a:p>
        </c:txPr>
        <c:crossAx val="1299651728"/>
        <c:crosses val="autoZero"/>
        <c:auto val="1"/>
        <c:lblAlgn val="ctr"/>
        <c:lblOffset val="100"/>
        <c:noMultiLvlLbl val="0"/>
      </c:catAx>
      <c:valAx>
        <c:axId val="1299651728"/>
        <c:scaling>
          <c:orientation val="minMax"/>
        </c:scaling>
        <c:delete val="0"/>
        <c:axPos val="l"/>
        <c:numFmt formatCode="#,##0_);\(#,##0\);&quot;-  &quot;;&quot; &quot;@&quot; &quot;" sourceLinked="1"/>
        <c:majorTickMark val="none"/>
        <c:minorTickMark val="none"/>
        <c:tickLblPos val="none"/>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Century Gothic" panose="020B0502020202020204" pitchFamily="34" charset="0"/>
                <a:ea typeface="+mn-ea"/>
                <a:cs typeface="+mn-cs"/>
              </a:defRPr>
            </a:pPr>
            <a:endParaRPr lang="es-CO"/>
          </a:p>
        </c:txPr>
        <c:crossAx val="1299644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800" b="0" i="0" u="none" strike="noStrike" kern="1200" baseline="0">
              <a:solidFill>
                <a:schemeClr val="tx1">
                  <a:lumMod val="65000"/>
                  <a:lumOff val="35000"/>
                </a:schemeClr>
              </a:solidFill>
              <a:latin typeface="Century Gothic" panose="020B0502020202020204" pitchFamily="34" charset="0"/>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800">
          <a:latin typeface="Century Gothic" panose="020B0502020202020204" pitchFamily="34" charset="0"/>
        </a:defRPr>
      </a:pPr>
      <a:endParaRPr lang="es-CO"/>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Graphs!$E$272</c:f>
              <c:strCache>
                <c:ptCount val="1"/>
                <c:pt idx="0">
                  <c:v>1,500 TPD</c:v>
                </c:pt>
              </c:strCache>
            </c:strRef>
          </c:tx>
          <c:spPr>
            <a:solidFill>
              <a:schemeClr val="accent6">
                <a:lumMod val="50000"/>
              </a:schemeClr>
            </a:solidFill>
            <a:ln>
              <a:noFill/>
            </a:ln>
            <a:effectLst/>
          </c:spPr>
          <c:invertIfNegative val="0"/>
          <c:dLbls>
            <c:dLbl>
              <c:idx val="0"/>
              <c:layout>
                <c:manualLayout>
                  <c:x val="-9.46858498707389E-3"/>
                  <c:y val="1.2040197193780812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0882-43C7-917B-45EFA332BBCF}"/>
                </c:ext>
              </c:extLst>
            </c:dLbl>
            <c:dLbl>
              <c:idx val="1"/>
              <c:layout>
                <c:manualLayout>
                  <c:x val="-7.1014387403054392E-3"/>
                  <c:y val="-1.1036719930501974E-16"/>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0882-43C7-917B-45EFA332BBCF}"/>
                </c:ext>
              </c:extLst>
            </c:dLbl>
            <c:spPr>
              <a:noFill/>
              <a:ln>
                <a:noFill/>
              </a:ln>
              <a:effectLst/>
            </c:spPr>
            <c:txPr>
              <a:bodyPr rot="0" spcFirstLastPara="1" vertOverflow="ellipsis" vert="horz" wrap="square" anchor="ctr" anchorCtr="1"/>
              <a:lstStyle/>
              <a:p>
                <a:pPr>
                  <a:defRPr sz="800" b="1" i="0" u="none" strike="noStrike" kern="1200" baseline="0">
                    <a:solidFill>
                      <a:schemeClr val="tx1">
                        <a:lumMod val="75000"/>
                        <a:lumOff val="25000"/>
                      </a:schemeClr>
                    </a:solidFill>
                    <a:latin typeface="Century Gothic" panose="020B0502020202020204" pitchFamily="34" charset="0"/>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Graphs!$L$11:$U$11</c:f>
              <c:numCache>
                <c:formatCode>0</c:formatCode>
                <c:ptCount val="10"/>
                <c:pt idx="0">
                  <c:v>2024</c:v>
                </c:pt>
                <c:pt idx="1">
                  <c:v>2025</c:v>
                </c:pt>
                <c:pt idx="2">
                  <c:v>2026</c:v>
                </c:pt>
                <c:pt idx="3">
                  <c:v>2027</c:v>
                </c:pt>
                <c:pt idx="4">
                  <c:v>2028</c:v>
                </c:pt>
                <c:pt idx="5">
                  <c:v>2029</c:v>
                </c:pt>
                <c:pt idx="6">
                  <c:v>2030</c:v>
                </c:pt>
                <c:pt idx="7">
                  <c:v>2031</c:v>
                </c:pt>
                <c:pt idx="8">
                  <c:v>2032</c:v>
                </c:pt>
                <c:pt idx="9">
                  <c:v>2033</c:v>
                </c:pt>
              </c:numCache>
            </c:numRef>
          </c:cat>
          <c:val>
            <c:numRef>
              <c:f>Graphs!$L$28:$U$28</c:f>
              <c:numCache>
                <c:formatCode>#,##0.0_);\(#,##0.0\);"-  ";" "@" "</c:formatCode>
                <c:ptCount val="10"/>
                <c:pt idx="0">
                  <c:v>30.255108173941835</c:v>
                </c:pt>
                <c:pt idx="1">
                  <c:v>52.783202518848356</c:v>
                </c:pt>
                <c:pt idx="2">
                  <c:v>74.184676299741199</c:v>
                </c:pt>
                <c:pt idx="3">
                  <c:v>283.4382326659379</c:v>
                </c:pt>
                <c:pt idx="4">
                  <c:v>284.36753834680985</c:v>
                </c:pt>
                <c:pt idx="5">
                  <c:v>283.4382326659379</c:v>
                </c:pt>
                <c:pt idx="6">
                  <c:v>283.4382326659379</c:v>
                </c:pt>
                <c:pt idx="7">
                  <c:v>283.4382326659379</c:v>
                </c:pt>
                <c:pt idx="8">
                  <c:v>284.36753834680985</c:v>
                </c:pt>
                <c:pt idx="9">
                  <c:v>283.4382326659379</c:v>
                </c:pt>
              </c:numCache>
            </c:numRef>
          </c:val>
          <c:extLst>
            <c:ext xmlns:c16="http://schemas.microsoft.com/office/drawing/2014/chart" uri="{C3380CC4-5D6E-409C-BE32-E72D297353CC}">
              <c16:uniqueId val="{00000000-0882-43C7-917B-45EFA332BBCF}"/>
            </c:ext>
          </c:extLst>
        </c:ser>
        <c:ser>
          <c:idx val="1"/>
          <c:order val="1"/>
          <c:tx>
            <c:strRef>
              <c:f>Graphs!$E$273</c:f>
              <c:strCache>
                <c:ptCount val="1"/>
                <c:pt idx="0">
                  <c:v>300 TPD</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tx1">
                        <a:lumMod val="75000"/>
                        <a:lumOff val="25000"/>
                      </a:schemeClr>
                    </a:solidFill>
                    <a:latin typeface="Century Gothic" panose="020B0502020202020204" pitchFamily="34" charset="0"/>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Graphs!$L$11:$U$11</c:f>
              <c:numCache>
                <c:formatCode>0</c:formatCode>
                <c:ptCount val="10"/>
                <c:pt idx="0">
                  <c:v>2024</c:v>
                </c:pt>
                <c:pt idx="1">
                  <c:v>2025</c:v>
                </c:pt>
                <c:pt idx="2">
                  <c:v>2026</c:v>
                </c:pt>
                <c:pt idx="3">
                  <c:v>2027</c:v>
                </c:pt>
                <c:pt idx="4">
                  <c:v>2028</c:v>
                </c:pt>
                <c:pt idx="5">
                  <c:v>2029</c:v>
                </c:pt>
                <c:pt idx="6">
                  <c:v>2030</c:v>
                </c:pt>
                <c:pt idx="7">
                  <c:v>2031</c:v>
                </c:pt>
                <c:pt idx="8">
                  <c:v>2032</c:v>
                </c:pt>
                <c:pt idx="9">
                  <c:v>2033</c:v>
                </c:pt>
              </c:numCache>
            </c:numRef>
          </c:cat>
          <c:val>
            <c:numRef>
              <c:f>'Graphs 300TPD'!$L$28:$U$28</c:f>
              <c:numCache>
                <c:formatCode>#,##0.0_);\(#,##0.0\);"-  ";" "@" "</c:formatCode>
                <c:ptCount val="10"/>
                <c:pt idx="0">
                  <c:v>30.255108173941835</c:v>
                </c:pt>
                <c:pt idx="1">
                  <c:v>52.783202518848356</c:v>
                </c:pt>
                <c:pt idx="2">
                  <c:v>55.321091128168867</c:v>
                </c:pt>
                <c:pt idx="3">
                  <c:v>56.687646533187575</c:v>
                </c:pt>
                <c:pt idx="4">
                  <c:v>56.873507669361963</c:v>
                </c:pt>
                <c:pt idx="5">
                  <c:v>56.687646533187575</c:v>
                </c:pt>
                <c:pt idx="6">
                  <c:v>56.687646533187575</c:v>
                </c:pt>
                <c:pt idx="7">
                  <c:v>56.687646533187575</c:v>
                </c:pt>
                <c:pt idx="8">
                  <c:v>56.873507669361963</c:v>
                </c:pt>
                <c:pt idx="9">
                  <c:v>56.687646533187575</c:v>
                </c:pt>
              </c:numCache>
            </c:numRef>
          </c:val>
          <c:extLst>
            <c:ext xmlns:c16="http://schemas.microsoft.com/office/drawing/2014/chart" uri="{C3380CC4-5D6E-409C-BE32-E72D297353CC}">
              <c16:uniqueId val="{00000001-0882-43C7-917B-45EFA332BBCF}"/>
            </c:ext>
          </c:extLst>
        </c:ser>
        <c:dLbls>
          <c:dLblPos val="outEnd"/>
          <c:showLegendKey val="0"/>
          <c:showVal val="1"/>
          <c:showCatName val="0"/>
          <c:showSerName val="0"/>
          <c:showPercent val="0"/>
          <c:showBubbleSize val="0"/>
        </c:dLbls>
        <c:gapWidth val="100"/>
        <c:overlap val="-27"/>
        <c:axId val="1299644240"/>
        <c:axId val="1299651728"/>
      </c:barChart>
      <c:catAx>
        <c:axId val="1299644240"/>
        <c:scaling>
          <c:orientation val="minMax"/>
        </c:scaling>
        <c:delete val="0"/>
        <c:axPos val="b"/>
        <c:numFmt formatCode="0"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Century Gothic" panose="020B0502020202020204" pitchFamily="34" charset="0"/>
                <a:ea typeface="+mn-ea"/>
                <a:cs typeface="+mn-cs"/>
              </a:defRPr>
            </a:pPr>
            <a:endParaRPr lang="es-CO"/>
          </a:p>
        </c:txPr>
        <c:crossAx val="1299651728"/>
        <c:crosses val="autoZero"/>
        <c:auto val="1"/>
        <c:lblAlgn val="ctr"/>
        <c:lblOffset val="100"/>
        <c:noMultiLvlLbl val="0"/>
      </c:catAx>
      <c:valAx>
        <c:axId val="1299651728"/>
        <c:scaling>
          <c:orientation val="minMax"/>
        </c:scaling>
        <c:delete val="0"/>
        <c:axPos val="l"/>
        <c:numFmt formatCode="#,##0.0_);\(#,##0.0\);&quot;-  &quot;;&quot; &quot;@&quot; &quot;" sourceLinked="1"/>
        <c:majorTickMark val="none"/>
        <c:minorTickMark val="none"/>
        <c:tickLblPos val="none"/>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Century Gothic" panose="020B0502020202020204" pitchFamily="34" charset="0"/>
                <a:ea typeface="+mn-ea"/>
                <a:cs typeface="+mn-cs"/>
              </a:defRPr>
            </a:pPr>
            <a:endParaRPr lang="es-CO"/>
          </a:p>
        </c:txPr>
        <c:crossAx val="1299644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800" b="0" i="0" u="none" strike="noStrike" kern="1200" baseline="0">
              <a:solidFill>
                <a:schemeClr val="tx1">
                  <a:lumMod val="65000"/>
                  <a:lumOff val="35000"/>
                </a:schemeClr>
              </a:solidFill>
              <a:latin typeface="Century Gothic" panose="020B0502020202020204" pitchFamily="34" charset="0"/>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800">
          <a:latin typeface="Century Gothic" panose="020B0502020202020204" pitchFamily="34" charset="0"/>
        </a:defRPr>
      </a:pPr>
      <a:endParaRPr lang="es-CO"/>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Graphs!$E$276</c:f>
              <c:strCache>
                <c:ptCount val="1"/>
                <c:pt idx="0">
                  <c:v>1,500 TPD</c:v>
                </c:pt>
              </c:strCache>
            </c:strRef>
          </c:tx>
          <c:spPr>
            <a:solidFill>
              <a:srgbClr val="8496B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tx1">
                        <a:lumMod val="75000"/>
                        <a:lumOff val="25000"/>
                      </a:schemeClr>
                    </a:solidFill>
                    <a:latin typeface="Century Gothic" panose="020B0502020202020204" pitchFamily="34" charset="0"/>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Graphs!$L$11:$U$11</c:f>
              <c:numCache>
                <c:formatCode>0</c:formatCode>
                <c:ptCount val="10"/>
                <c:pt idx="0">
                  <c:v>2024</c:v>
                </c:pt>
                <c:pt idx="1">
                  <c:v>2025</c:v>
                </c:pt>
                <c:pt idx="2">
                  <c:v>2026</c:v>
                </c:pt>
                <c:pt idx="3">
                  <c:v>2027</c:v>
                </c:pt>
                <c:pt idx="4">
                  <c:v>2028</c:v>
                </c:pt>
                <c:pt idx="5">
                  <c:v>2029</c:v>
                </c:pt>
                <c:pt idx="6">
                  <c:v>2030</c:v>
                </c:pt>
                <c:pt idx="7">
                  <c:v>2031</c:v>
                </c:pt>
                <c:pt idx="8">
                  <c:v>2032</c:v>
                </c:pt>
                <c:pt idx="9">
                  <c:v>2033</c:v>
                </c:pt>
              </c:numCache>
            </c:numRef>
          </c:cat>
          <c:val>
            <c:numRef>
              <c:f>Graphs!$L$159:$U$159</c:f>
              <c:numCache>
                <c:formatCode>#,##0_);\(#,##0\);"-  ";" "@" "</c:formatCode>
                <c:ptCount val="10"/>
                <c:pt idx="0">
                  <c:v>1496.2942898621227</c:v>
                </c:pt>
                <c:pt idx="1">
                  <c:v>1387.8551737704918</c:v>
                </c:pt>
                <c:pt idx="2">
                  <c:v>1232.6600599681408</c:v>
                </c:pt>
                <c:pt idx="3">
                  <c:v>918.94408073680916</c:v>
                </c:pt>
                <c:pt idx="4">
                  <c:v>918.62910530956447</c:v>
                </c:pt>
                <c:pt idx="5">
                  <c:v>918.94408073680916</c:v>
                </c:pt>
                <c:pt idx="6">
                  <c:v>918.94408073680916</c:v>
                </c:pt>
                <c:pt idx="7">
                  <c:v>918.94408073680916</c:v>
                </c:pt>
                <c:pt idx="8">
                  <c:v>918.62910530956447</c:v>
                </c:pt>
                <c:pt idx="9">
                  <c:v>918.94408073680916</c:v>
                </c:pt>
              </c:numCache>
            </c:numRef>
          </c:val>
          <c:extLst>
            <c:ext xmlns:c16="http://schemas.microsoft.com/office/drawing/2014/chart" uri="{C3380CC4-5D6E-409C-BE32-E72D297353CC}">
              <c16:uniqueId val="{00000000-744C-49AB-8056-B31C95053FB8}"/>
            </c:ext>
          </c:extLst>
        </c:ser>
        <c:ser>
          <c:idx val="1"/>
          <c:order val="1"/>
          <c:tx>
            <c:strRef>
              <c:f>Graphs!$E$277</c:f>
              <c:strCache>
                <c:ptCount val="1"/>
                <c:pt idx="0">
                  <c:v>300 TPD</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Century Gothic" panose="020B0502020202020204" pitchFamily="34" charset="0"/>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Graphs!$L$11:$U$11</c:f>
              <c:numCache>
                <c:formatCode>0</c:formatCode>
                <c:ptCount val="10"/>
                <c:pt idx="0">
                  <c:v>2024</c:v>
                </c:pt>
                <c:pt idx="1">
                  <c:v>2025</c:v>
                </c:pt>
                <c:pt idx="2">
                  <c:v>2026</c:v>
                </c:pt>
                <c:pt idx="3">
                  <c:v>2027</c:v>
                </c:pt>
                <c:pt idx="4">
                  <c:v>2028</c:v>
                </c:pt>
                <c:pt idx="5">
                  <c:v>2029</c:v>
                </c:pt>
                <c:pt idx="6">
                  <c:v>2030</c:v>
                </c:pt>
                <c:pt idx="7">
                  <c:v>2031</c:v>
                </c:pt>
                <c:pt idx="8">
                  <c:v>2032</c:v>
                </c:pt>
                <c:pt idx="9">
                  <c:v>2033</c:v>
                </c:pt>
              </c:numCache>
            </c:numRef>
          </c:cat>
          <c:val>
            <c:numRef>
              <c:f>'Graphs 300TPD'!$L$155:$U$155</c:f>
              <c:numCache>
                <c:formatCode>#,##0_);\(#,##0\);"-  ";" "@" "</c:formatCode>
                <c:ptCount val="10"/>
                <c:pt idx="0">
                  <c:v>1496.2942898621227</c:v>
                </c:pt>
                <c:pt idx="1">
                  <c:v>1455.3994360655738</c:v>
                </c:pt>
                <c:pt idx="2">
                  <c:v>1405.4762360655739</c:v>
                </c:pt>
                <c:pt idx="3">
                  <c:v>1383.0616</c:v>
                </c:pt>
                <c:pt idx="4">
                  <c:v>1383.0615999999998</c:v>
                </c:pt>
                <c:pt idx="5">
                  <c:v>1383.0616</c:v>
                </c:pt>
                <c:pt idx="6">
                  <c:v>1383.0616</c:v>
                </c:pt>
                <c:pt idx="7">
                  <c:v>1383.0616</c:v>
                </c:pt>
                <c:pt idx="8">
                  <c:v>1383.0615999999998</c:v>
                </c:pt>
                <c:pt idx="9">
                  <c:v>1383.0616</c:v>
                </c:pt>
              </c:numCache>
            </c:numRef>
          </c:val>
          <c:extLst>
            <c:ext xmlns:c16="http://schemas.microsoft.com/office/drawing/2014/chart" uri="{C3380CC4-5D6E-409C-BE32-E72D297353CC}">
              <c16:uniqueId val="{00000001-744C-49AB-8056-B31C95053FB8}"/>
            </c:ext>
          </c:extLst>
        </c:ser>
        <c:dLbls>
          <c:dLblPos val="outEnd"/>
          <c:showLegendKey val="0"/>
          <c:showVal val="1"/>
          <c:showCatName val="0"/>
          <c:showSerName val="0"/>
          <c:showPercent val="0"/>
          <c:showBubbleSize val="0"/>
        </c:dLbls>
        <c:gapWidth val="100"/>
        <c:axId val="1299644240"/>
        <c:axId val="1299651728"/>
      </c:barChart>
      <c:catAx>
        <c:axId val="1299644240"/>
        <c:scaling>
          <c:orientation val="minMax"/>
        </c:scaling>
        <c:delete val="0"/>
        <c:axPos val="b"/>
        <c:numFmt formatCode="0"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Century Gothic" panose="020B0502020202020204" pitchFamily="34" charset="0"/>
                <a:ea typeface="+mn-ea"/>
                <a:cs typeface="+mn-cs"/>
              </a:defRPr>
            </a:pPr>
            <a:endParaRPr lang="es-CO"/>
          </a:p>
        </c:txPr>
        <c:crossAx val="1299651728"/>
        <c:crosses val="autoZero"/>
        <c:auto val="1"/>
        <c:lblAlgn val="ctr"/>
        <c:lblOffset val="100"/>
        <c:noMultiLvlLbl val="0"/>
      </c:catAx>
      <c:valAx>
        <c:axId val="1299651728"/>
        <c:scaling>
          <c:orientation val="minMax"/>
          <c:max val="2400"/>
        </c:scaling>
        <c:delete val="0"/>
        <c:axPos val="l"/>
        <c:numFmt formatCode="#,##0_);\(#,##0\);&quot;-  &quot;;&quot; &quot;@&quot; &quot;" sourceLinked="1"/>
        <c:majorTickMark val="none"/>
        <c:minorTickMark val="none"/>
        <c:tickLblPos val="none"/>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Century Gothic" panose="020B0502020202020204" pitchFamily="34" charset="0"/>
                <a:ea typeface="+mn-ea"/>
                <a:cs typeface="+mn-cs"/>
              </a:defRPr>
            </a:pPr>
            <a:endParaRPr lang="es-CO"/>
          </a:p>
        </c:txPr>
        <c:crossAx val="1299644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800" b="0" i="0" u="none" strike="noStrike" kern="1200" baseline="0">
              <a:solidFill>
                <a:schemeClr val="tx1">
                  <a:lumMod val="65000"/>
                  <a:lumOff val="35000"/>
                </a:schemeClr>
              </a:solidFill>
              <a:latin typeface="Century Gothic" panose="020B0502020202020204" pitchFamily="34" charset="0"/>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800">
          <a:latin typeface="Century Gothic" panose="020B0502020202020204" pitchFamily="34" charset="0"/>
        </a:defRPr>
      </a:pPr>
      <a:endParaRPr lang="es-CO"/>
    </a:p>
  </c:txPr>
  <c:externalData r:id="rId4">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3"/>
          <c:order val="0"/>
          <c:tx>
            <c:strRef>
              <c:f>Graphs!$E$276</c:f>
              <c:strCache>
                <c:ptCount val="1"/>
                <c:pt idx="0">
                  <c:v>1,500 TPD</c:v>
                </c:pt>
              </c:strCache>
            </c:strRef>
          </c:tx>
          <c:spPr>
            <a:solidFill>
              <a:srgbClr val="476E2E"/>
            </a:solidFill>
            <a:ln w="25400">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tx1">
                        <a:lumMod val="75000"/>
                        <a:lumOff val="25000"/>
                      </a:schemeClr>
                    </a:solidFill>
                    <a:latin typeface="Century Gothic" panose="020B0502020202020204" pitchFamily="34" charset="0"/>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Graphs!$L$11:$N$11</c:f>
              <c:numCache>
                <c:formatCode>0</c:formatCode>
                <c:ptCount val="3"/>
                <c:pt idx="0">
                  <c:v>2024</c:v>
                </c:pt>
                <c:pt idx="1">
                  <c:v>2025</c:v>
                </c:pt>
                <c:pt idx="2">
                  <c:v>2026</c:v>
                </c:pt>
              </c:numCache>
              <c:extLst/>
            </c:numRef>
          </c:cat>
          <c:val>
            <c:numRef>
              <c:f>Graphs!$L$162:$N$162</c:f>
              <c:numCache>
                <c:formatCode>#,##0.0_);\(#,##0.0\);"-  ";" "@" "</c:formatCode>
                <c:ptCount val="3"/>
                <c:pt idx="0">
                  <c:v>41.078431372549026</c:v>
                </c:pt>
                <c:pt idx="1">
                  <c:v>49.294117647058826</c:v>
                </c:pt>
                <c:pt idx="2">
                  <c:v>40.627450980392162</c:v>
                </c:pt>
              </c:numCache>
              <c:extLst/>
            </c:numRef>
          </c:val>
          <c:extLst>
            <c:ext xmlns:c16="http://schemas.microsoft.com/office/drawing/2014/chart" uri="{C3380CC4-5D6E-409C-BE32-E72D297353CC}">
              <c16:uniqueId val="{00000000-3F9F-4FEE-8ECA-69B50FDD289C}"/>
            </c:ext>
          </c:extLst>
        </c:ser>
        <c:ser>
          <c:idx val="0"/>
          <c:order val="1"/>
          <c:tx>
            <c:strRef>
              <c:f>Graphs!$E$277</c:f>
              <c:strCache>
                <c:ptCount val="1"/>
                <c:pt idx="0">
                  <c:v>300 TPD</c:v>
                </c:pt>
              </c:strCache>
            </c:strRef>
          </c:tx>
          <c:spPr>
            <a:solidFill>
              <a:srgbClr val="8496B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tx1">
                        <a:lumMod val="75000"/>
                        <a:lumOff val="25000"/>
                      </a:schemeClr>
                    </a:solidFill>
                    <a:latin typeface="Century Gothic" panose="020B0502020202020204" pitchFamily="34" charset="0"/>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Graphs!$L$11:$N$11</c:f>
              <c:numCache>
                <c:formatCode>0</c:formatCode>
                <c:ptCount val="3"/>
                <c:pt idx="0">
                  <c:v>2024</c:v>
                </c:pt>
                <c:pt idx="1">
                  <c:v>2025</c:v>
                </c:pt>
                <c:pt idx="2">
                  <c:v>2026</c:v>
                </c:pt>
              </c:numCache>
              <c:extLst/>
            </c:numRef>
          </c:cat>
          <c:val>
            <c:numRef>
              <c:f>'Graphs 300TPD'!$L$162:$N$162</c:f>
              <c:numCache>
                <c:formatCode>#,##0.0_);\(#,##0.0\);"-  ";" "@" "</c:formatCode>
                <c:ptCount val="3"/>
                <c:pt idx="0">
                  <c:v>9.5396206666666661</c:v>
                </c:pt>
                <c:pt idx="1">
                  <c:v>5.6729540000000007</c:v>
                </c:pt>
                <c:pt idx="2">
                  <c:v>4.7000000000000011</c:v>
                </c:pt>
              </c:numCache>
              <c:extLst/>
            </c:numRef>
          </c:val>
          <c:extLst>
            <c:ext xmlns:c16="http://schemas.microsoft.com/office/drawing/2014/chart" uri="{C3380CC4-5D6E-409C-BE32-E72D297353CC}">
              <c16:uniqueId val="{00000001-3F9F-4FEE-8ECA-69B50FDD289C}"/>
            </c:ext>
          </c:extLst>
        </c:ser>
        <c:dLbls>
          <c:showLegendKey val="0"/>
          <c:showVal val="0"/>
          <c:showCatName val="0"/>
          <c:showSerName val="0"/>
          <c:showPercent val="0"/>
          <c:showBubbleSize val="0"/>
        </c:dLbls>
        <c:gapWidth val="150"/>
        <c:axId val="1299644240"/>
        <c:axId val="1299651728"/>
      </c:barChart>
      <c:catAx>
        <c:axId val="1299644240"/>
        <c:scaling>
          <c:orientation val="minMax"/>
        </c:scaling>
        <c:delete val="0"/>
        <c:axPos val="b"/>
        <c:numFmt formatCode="0"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Century Gothic" panose="020B0502020202020204" pitchFamily="34" charset="0"/>
                <a:ea typeface="+mn-ea"/>
                <a:cs typeface="+mn-cs"/>
              </a:defRPr>
            </a:pPr>
            <a:endParaRPr lang="es-CO"/>
          </a:p>
        </c:txPr>
        <c:crossAx val="1299651728"/>
        <c:crosses val="autoZero"/>
        <c:auto val="1"/>
        <c:lblAlgn val="ctr"/>
        <c:lblOffset val="100"/>
        <c:noMultiLvlLbl val="0"/>
      </c:catAx>
      <c:valAx>
        <c:axId val="1299651728"/>
        <c:scaling>
          <c:orientation val="minMax"/>
        </c:scaling>
        <c:delete val="0"/>
        <c:axPos val="l"/>
        <c:numFmt formatCode="#,##0.0_);\(#,##0.0\);&quot;-  &quot;;&quot; &quot;@&quot; &quot;" sourceLinked="1"/>
        <c:majorTickMark val="none"/>
        <c:minorTickMark val="none"/>
        <c:tickLblPos val="none"/>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Century Gothic" panose="020B0502020202020204" pitchFamily="34" charset="0"/>
                <a:ea typeface="+mn-ea"/>
                <a:cs typeface="+mn-cs"/>
              </a:defRPr>
            </a:pPr>
            <a:endParaRPr lang="es-CO"/>
          </a:p>
        </c:txPr>
        <c:crossAx val="1299644240"/>
        <c:crosses val="autoZero"/>
        <c:crossBetween val="between"/>
      </c:valAx>
      <c:spPr>
        <a:noFill/>
        <a:ln>
          <a:noFill/>
        </a:ln>
        <a:effectLst/>
      </c:spPr>
    </c:plotArea>
    <c:legend>
      <c:legendPos val="b"/>
      <c:legendEntry>
        <c:idx val="0"/>
        <c:delete val="1"/>
      </c:legendEntry>
      <c:overlay val="0"/>
      <c:spPr>
        <a:noFill/>
        <a:ln>
          <a:noFill/>
        </a:ln>
        <a:effectLst/>
      </c:spPr>
      <c:txPr>
        <a:bodyPr rot="0" spcFirstLastPara="1" vertOverflow="ellipsis" vert="horz" wrap="square" anchor="ctr" anchorCtr="1"/>
        <a:lstStyle/>
        <a:p>
          <a:pPr>
            <a:defRPr sz="800" b="0" i="0" u="none" strike="noStrike" kern="1200" baseline="0">
              <a:solidFill>
                <a:schemeClr val="tx1">
                  <a:lumMod val="65000"/>
                  <a:lumOff val="35000"/>
                </a:schemeClr>
              </a:solidFill>
              <a:latin typeface="Century Gothic" panose="020B0502020202020204" pitchFamily="34" charset="0"/>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800">
          <a:latin typeface="Century Gothic" panose="020B0502020202020204" pitchFamily="34" charset="0"/>
        </a:defRPr>
      </a:pPr>
      <a:endParaRPr lang="es-CO"/>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BF016A5-D12D-4352-9BFC-ABDC8A5721D7}" type="datetimeFigureOut">
              <a:rPr lang="es-CO" smtClean="0"/>
              <a:t>20/06/2024</a:t>
            </a:fld>
            <a:endParaRPr lang="es-CO"/>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B311C3D-3468-4D86-BAA6-743B5AEC5829}" type="slidenum">
              <a:rPr lang="es-CO" smtClean="0"/>
              <a:t>‹Nº›</a:t>
            </a:fld>
            <a:endParaRPr lang="es-CO"/>
          </a:p>
        </p:txBody>
      </p:sp>
    </p:spTree>
    <p:extLst>
      <p:ext uri="{BB962C8B-B14F-4D97-AF65-F5344CB8AC3E}">
        <p14:creationId xmlns:p14="http://schemas.microsoft.com/office/powerpoint/2010/main" val="15208858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D7B508B1-FBCF-4BCD-A8DC-ABC5CDD9E0B0}" type="slidenum">
              <a:rPr lang="es-CO" smtClean="0"/>
              <a:t>9</a:t>
            </a:fld>
            <a:endParaRPr lang="es-CO"/>
          </a:p>
        </p:txBody>
      </p:sp>
    </p:spTree>
    <p:extLst>
      <p:ext uri="{BB962C8B-B14F-4D97-AF65-F5344CB8AC3E}">
        <p14:creationId xmlns:p14="http://schemas.microsoft.com/office/powerpoint/2010/main" val="32839473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latin typeface="Times New Roman" panose="02020603050405020304" pitchFamily="18" charset="0"/>
                <a:ea typeface="Times New Roman" panose="02020603050405020304" pitchFamily="18" charset="0"/>
              </a:rPr>
              <a:t>PARA ESTE ACTIVIDAD SE REALIZO LO SIGUIENTE:</a:t>
            </a:r>
          </a:p>
          <a:p>
            <a:r>
              <a:rPr lang="es-ES" dirty="0">
                <a:latin typeface="Times New Roman" panose="02020603050405020304" pitchFamily="18" charset="0"/>
                <a:ea typeface="Times New Roman" panose="02020603050405020304" pitchFamily="18" charset="0"/>
              </a:rPr>
              <a:t>Ubicación las muestras en 3D, luego se ajusta el modelo de Geológico, con el </a:t>
            </a:r>
            <a:r>
              <a:rPr lang="es-ES" dirty="0" err="1">
                <a:latin typeface="Times New Roman" panose="02020603050405020304" pitchFamily="18" charset="0"/>
                <a:ea typeface="Times New Roman" panose="02020603050405020304" pitchFamily="18" charset="0"/>
              </a:rPr>
              <a:t>Leapfrog</a:t>
            </a:r>
            <a:r>
              <a:rPr lang="es-ES" dirty="0">
                <a:latin typeface="Times New Roman" panose="02020603050405020304" pitchFamily="18" charset="0"/>
                <a:ea typeface="Times New Roman" panose="02020603050405020304" pitchFamily="18" charset="0"/>
              </a:rPr>
              <a:t> ordenamiento de datos, calculo estadístico valor máximo y valor </a:t>
            </a:r>
            <a:r>
              <a:rPr lang="es-ES" dirty="0" err="1">
                <a:latin typeface="Times New Roman" panose="02020603050405020304" pitchFamily="18" charset="0"/>
                <a:ea typeface="Times New Roman" panose="02020603050405020304" pitchFamily="18" charset="0"/>
              </a:rPr>
              <a:t>minimo</a:t>
            </a:r>
            <a:r>
              <a:rPr lang="es-ES" dirty="0">
                <a:latin typeface="Times New Roman" panose="02020603050405020304" pitchFamily="18" charset="0"/>
                <a:ea typeface="Times New Roman" panose="02020603050405020304" pitchFamily="18" charset="0"/>
              </a:rPr>
              <a:t>, </a:t>
            </a:r>
            <a:r>
              <a:rPr lang="es-ES" dirty="0" err="1">
                <a:latin typeface="Times New Roman" panose="02020603050405020304" pitchFamily="18" charset="0"/>
                <a:ea typeface="Times New Roman" panose="02020603050405020304" pitchFamily="18" charset="0"/>
              </a:rPr>
              <a:t>media_mediana_varianza_desviación</a:t>
            </a:r>
            <a:r>
              <a:rPr lang="es-ES" dirty="0">
                <a:latin typeface="Times New Roman" panose="02020603050405020304" pitchFamily="18" charset="0"/>
                <a:ea typeface="Times New Roman" panose="02020603050405020304" pitchFamily="18" charset="0"/>
              </a:rPr>
              <a:t> estándar coeficiencia de variación, luego sacar el factor selección de dominio y valores, </a:t>
            </a:r>
            <a:r>
              <a:rPr lang="es-ES" dirty="0" err="1">
                <a:latin typeface="Times New Roman" panose="02020603050405020304" pitchFamily="18" charset="0"/>
                <a:ea typeface="Times New Roman" panose="02020603050405020304" pitchFamily="18" charset="0"/>
              </a:rPr>
              <a:t>variogramas</a:t>
            </a:r>
            <a:r>
              <a:rPr lang="es-ES" dirty="0">
                <a:latin typeface="Times New Roman" panose="02020603050405020304" pitchFamily="18" charset="0"/>
                <a:ea typeface="Times New Roman" panose="02020603050405020304" pitchFamily="18" charset="0"/>
              </a:rPr>
              <a:t> de ejes mayor, semi mayor, menor eje, Estimadores </a:t>
            </a:r>
            <a:r>
              <a:rPr lang="es-ES" dirty="0" err="1">
                <a:latin typeface="Times New Roman" panose="02020603050405020304" pitchFamily="18" charset="0"/>
                <a:ea typeface="Times New Roman" panose="02020603050405020304" pitchFamily="18" charset="0"/>
              </a:rPr>
              <a:t>conbinados</a:t>
            </a:r>
            <a:r>
              <a:rPr lang="es-ES" dirty="0">
                <a:latin typeface="Times New Roman" panose="02020603050405020304" pitchFamily="18" charset="0"/>
                <a:ea typeface="Times New Roman" panose="02020603050405020304" pitchFamily="18" charset="0"/>
              </a:rPr>
              <a:t>, </a:t>
            </a:r>
            <a:r>
              <a:rPr lang="es-ES" dirty="0" err="1">
                <a:latin typeface="Times New Roman" panose="02020603050405020304" pitchFamily="18" charset="0"/>
                <a:ea typeface="Times New Roman" panose="02020603050405020304" pitchFamily="18" charset="0"/>
              </a:rPr>
              <a:t>Kriging</a:t>
            </a:r>
            <a:r>
              <a:rPr lang="es-ES" dirty="0">
                <a:latin typeface="Times New Roman" panose="02020603050405020304" pitchFamily="18" charset="0"/>
                <a:ea typeface="Times New Roman" panose="02020603050405020304" pitchFamily="18" charset="0"/>
              </a:rPr>
              <a:t>, Elipsoide de orientación variable, </a:t>
            </a:r>
            <a:r>
              <a:rPr lang="es-ES" dirty="0" err="1">
                <a:latin typeface="Times New Roman" panose="02020603050405020304" pitchFamily="18" charset="0"/>
                <a:ea typeface="Times New Roman" panose="02020603050405020304" pitchFamily="18" charset="0"/>
              </a:rPr>
              <a:t>deficion</a:t>
            </a:r>
            <a:r>
              <a:rPr lang="es-ES" dirty="0">
                <a:latin typeface="Times New Roman" panose="02020603050405020304" pitchFamily="18" charset="0"/>
                <a:ea typeface="Times New Roman" panose="02020603050405020304" pitchFamily="18" charset="0"/>
              </a:rPr>
              <a:t> de búsqueda (</a:t>
            </a:r>
            <a:r>
              <a:rPr lang="es-ES" dirty="0" err="1">
                <a:latin typeface="Times New Roman" panose="02020603050405020304" pitchFamily="18" charset="0"/>
                <a:ea typeface="Times New Roman" panose="02020603050405020304" pitchFamily="18" charset="0"/>
              </a:rPr>
              <a:t>search</a:t>
            </a:r>
            <a:r>
              <a:rPr lang="es-ES" dirty="0">
                <a:latin typeface="Times New Roman" panose="02020603050405020304" pitchFamily="18" charset="0"/>
                <a:ea typeface="Times New Roman" panose="02020603050405020304" pitchFamily="18" charset="0"/>
              </a:rPr>
              <a:t> definición &amp; </a:t>
            </a:r>
            <a:r>
              <a:rPr lang="es-ES" dirty="0" err="1">
                <a:latin typeface="Times New Roman" panose="02020603050405020304" pitchFamily="18" charset="0"/>
                <a:ea typeface="Times New Roman" panose="02020603050405020304" pitchFamily="18" charset="0"/>
              </a:rPr>
              <a:t>ellipsoid</a:t>
            </a:r>
            <a:r>
              <a:rPr lang="es-ES" dirty="0">
                <a:latin typeface="Times New Roman" panose="02020603050405020304" pitchFamily="18" charset="0"/>
                <a:ea typeface="Times New Roman" panose="02020603050405020304" pitchFamily="18" charset="0"/>
              </a:rPr>
              <a:t>), Modelos de Bloques, </a:t>
            </a:r>
            <a:r>
              <a:rPr lang="es-ES" dirty="0" err="1">
                <a:latin typeface="Times New Roman" panose="02020603050405020304" pitchFamily="18" charset="0"/>
                <a:ea typeface="Times New Roman" panose="02020603050405020304" pitchFamily="18" charset="0"/>
              </a:rPr>
              <a:t>discretizacion</a:t>
            </a:r>
            <a:r>
              <a:rPr lang="es-ES" dirty="0">
                <a:latin typeface="Times New Roman" panose="02020603050405020304" pitchFamily="18" charset="0"/>
                <a:ea typeface="Times New Roman" panose="02020603050405020304" pitchFamily="18" charset="0"/>
              </a:rPr>
              <a:t>, cálculos numéricos, Validación curva de ley &amp; tonelaje, gráficos </a:t>
            </a:r>
            <a:r>
              <a:rPr lang="es-ES" dirty="0" err="1">
                <a:latin typeface="Times New Roman" panose="02020603050405020304" pitchFamily="18" charset="0"/>
                <a:ea typeface="Times New Roman" panose="02020603050405020304" pitchFamily="18" charset="0"/>
              </a:rPr>
              <a:t>swath</a:t>
            </a:r>
            <a:r>
              <a:rPr lang="es-ES" dirty="0">
                <a:latin typeface="Times New Roman" panose="02020603050405020304" pitchFamily="18" charset="0"/>
                <a:ea typeface="Times New Roman" panose="02020603050405020304" pitchFamily="18" charset="0"/>
              </a:rPr>
              <a:t>, elipsoides estimador. Sacar reporte de estimación recursos</a:t>
            </a:r>
            <a:endParaRPr lang="es-ES" dirty="0"/>
          </a:p>
          <a:p>
            <a:endParaRPr lang="en-US" dirty="0"/>
          </a:p>
        </p:txBody>
      </p:sp>
      <p:sp>
        <p:nvSpPr>
          <p:cNvPr id="4" name="Marcador de número de diapositiva 3"/>
          <p:cNvSpPr>
            <a:spLocks noGrp="1"/>
          </p:cNvSpPr>
          <p:nvPr>
            <p:ph type="sldNum" sz="quarter" idx="5"/>
          </p:nvPr>
        </p:nvSpPr>
        <p:spPr/>
        <p:txBody>
          <a:bodyPr/>
          <a:lstStyle/>
          <a:p>
            <a:fld id="{EB311C3D-3468-4D86-BAA6-743B5AEC5829}" type="slidenum">
              <a:rPr lang="es-CO" smtClean="0"/>
              <a:t>15</a:t>
            </a:fld>
            <a:endParaRPr lang="es-CO"/>
          </a:p>
        </p:txBody>
      </p:sp>
    </p:spTree>
    <p:extLst>
      <p:ext uri="{BB962C8B-B14F-4D97-AF65-F5344CB8AC3E}">
        <p14:creationId xmlns:p14="http://schemas.microsoft.com/office/powerpoint/2010/main" val="4146724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latin typeface="Times New Roman" panose="02020603050405020304" pitchFamily="18" charset="0"/>
                <a:ea typeface="Times New Roman" panose="02020603050405020304" pitchFamily="18" charset="0"/>
              </a:rPr>
              <a:t>PARA ESTE ACTIVIDAD SE REALIZO LO SIGUIENTE:</a:t>
            </a:r>
          </a:p>
          <a:p>
            <a:r>
              <a:rPr lang="es-ES" dirty="0">
                <a:latin typeface="Times New Roman" panose="02020603050405020304" pitchFamily="18" charset="0"/>
                <a:ea typeface="Times New Roman" panose="02020603050405020304" pitchFamily="18" charset="0"/>
              </a:rPr>
              <a:t>Ubicación las muestras en 3D, luego se ajusta el modelo de Geológico, con el </a:t>
            </a:r>
            <a:r>
              <a:rPr lang="es-ES" dirty="0" err="1">
                <a:latin typeface="Times New Roman" panose="02020603050405020304" pitchFamily="18" charset="0"/>
                <a:ea typeface="Times New Roman" panose="02020603050405020304" pitchFamily="18" charset="0"/>
              </a:rPr>
              <a:t>Leapfrog</a:t>
            </a:r>
            <a:r>
              <a:rPr lang="es-ES" dirty="0">
                <a:latin typeface="Times New Roman" panose="02020603050405020304" pitchFamily="18" charset="0"/>
                <a:ea typeface="Times New Roman" panose="02020603050405020304" pitchFamily="18" charset="0"/>
              </a:rPr>
              <a:t> ordenamiento de datos, calculo estadístico valor máximo y valor </a:t>
            </a:r>
            <a:r>
              <a:rPr lang="es-ES" dirty="0" err="1">
                <a:latin typeface="Times New Roman" panose="02020603050405020304" pitchFamily="18" charset="0"/>
                <a:ea typeface="Times New Roman" panose="02020603050405020304" pitchFamily="18" charset="0"/>
              </a:rPr>
              <a:t>minimo</a:t>
            </a:r>
            <a:r>
              <a:rPr lang="es-ES" dirty="0">
                <a:latin typeface="Times New Roman" panose="02020603050405020304" pitchFamily="18" charset="0"/>
                <a:ea typeface="Times New Roman" panose="02020603050405020304" pitchFamily="18" charset="0"/>
              </a:rPr>
              <a:t>, </a:t>
            </a:r>
            <a:r>
              <a:rPr lang="es-ES" dirty="0" err="1">
                <a:latin typeface="Times New Roman" panose="02020603050405020304" pitchFamily="18" charset="0"/>
                <a:ea typeface="Times New Roman" panose="02020603050405020304" pitchFamily="18" charset="0"/>
              </a:rPr>
              <a:t>media_mediana_varianza_desviación</a:t>
            </a:r>
            <a:r>
              <a:rPr lang="es-ES" dirty="0">
                <a:latin typeface="Times New Roman" panose="02020603050405020304" pitchFamily="18" charset="0"/>
                <a:ea typeface="Times New Roman" panose="02020603050405020304" pitchFamily="18" charset="0"/>
              </a:rPr>
              <a:t> estándar coeficiencia de variación, luego sacar el factor selección de dominio y valores, </a:t>
            </a:r>
            <a:r>
              <a:rPr lang="es-ES" dirty="0" err="1">
                <a:latin typeface="Times New Roman" panose="02020603050405020304" pitchFamily="18" charset="0"/>
                <a:ea typeface="Times New Roman" panose="02020603050405020304" pitchFamily="18" charset="0"/>
              </a:rPr>
              <a:t>variogramas</a:t>
            </a:r>
            <a:r>
              <a:rPr lang="es-ES" dirty="0">
                <a:latin typeface="Times New Roman" panose="02020603050405020304" pitchFamily="18" charset="0"/>
                <a:ea typeface="Times New Roman" panose="02020603050405020304" pitchFamily="18" charset="0"/>
              </a:rPr>
              <a:t> de ejes mayor, semi mayor, menor eje, Estimadores </a:t>
            </a:r>
            <a:r>
              <a:rPr lang="es-ES" dirty="0" err="1">
                <a:latin typeface="Times New Roman" panose="02020603050405020304" pitchFamily="18" charset="0"/>
                <a:ea typeface="Times New Roman" panose="02020603050405020304" pitchFamily="18" charset="0"/>
              </a:rPr>
              <a:t>conbinados</a:t>
            </a:r>
            <a:r>
              <a:rPr lang="es-ES" dirty="0">
                <a:latin typeface="Times New Roman" panose="02020603050405020304" pitchFamily="18" charset="0"/>
                <a:ea typeface="Times New Roman" panose="02020603050405020304" pitchFamily="18" charset="0"/>
              </a:rPr>
              <a:t>, </a:t>
            </a:r>
            <a:r>
              <a:rPr lang="es-ES" dirty="0" err="1">
                <a:latin typeface="Times New Roman" panose="02020603050405020304" pitchFamily="18" charset="0"/>
                <a:ea typeface="Times New Roman" panose="02020603050405020304" pitchFamily="18" charset="0"/>
              </a:rPr>
              <a:t>Kriging</a:t>
            </a:r>
            <a:r>
              <a:rPr lang="es-ES" dirty="0">
                <a:latin typeface="Times New Roman" panose="02020603050405020304" pitchFamily="18" charset="0"/>
                <a:ea typeface="Times New Roman" panose="02020603050405020304" pitchFamily="18" charset="0"/>
              </a:rPr>
              <a:t>, Elipsoide de orientación variable, </a:t>
            </a:r>
            <a:r>
              <a:rPr lang="es-ES" dirty="0" err="1">
                <a:latin typeface="Times New Roman" panose="02020603050405020304" pitchFamily="18" charset="0"/>
                <a:ea typeface="Times New Roman" panose="02020603050405020304" pitchFamily="18" charset="0"/>
              </a:rPr>
              <a:t>deficion</a:t>
            </a:r>
            <a:r>
              <a:rPr lang="es-ES" dirty="0">
                <a:latin typeface="Times New Roman" panose="02020603050405020304" pitchFamily="18" charset="0"/>
                <a:ea typeface="Times New Roman" panose="02020603050405020304" pitchFamily="18" charset="0"/>
              </a:rPr>
              <a:t> de búsqueda (</a:t>
            </a:r>
            <a:r>
              <a:rPr lang="es-ES" dirty="0" err="1">
                <a:latin typeface="Times New Roman" panose="02020603050405020304" pitchFamily="18" charset="0"/>
                <a:ea typeface="Times New Roman" panose="02020603050405020304" pitchFamily="18" charset="0"/>
              </a:rPr>
              <a:t>search</a:t>
            </a:r>
            <a:r>
              <a:rPr lang="es-ES" dirty="0">
                <a:latin typeface="Times New Roman" panose="02020603050405020304" pitchFamily="18" charset="0"/>
                <a:ea typeface="Times New Roman" panose="02020603050405020304" pitchFamily="18" charset="0"/>
              </a:rPr>
              <a:t> definición &amp; </a:t>
            </a:r>
            <a:r>
              <a:rPr lang="es-ES" dirty="0" err="1">
                <a:latin typeface="Times New Roman" panose="02020603050405020304" pitchFamily="18" charset="0"/>
                <a:ea typeface="Times New Roman" panose="02020603050405020304" pitchFamily="18" charset="0"/>
              </a:rPr>
              <a:t>ellipsoid</a:t>
            </a:r>
            <a:r>
              <a:rPr lang="es-ES" dirty="0">
                <a:latin typeface="Times New Roman" panose="02020603050405020304" pitchFamily="18" charset="0"/>
                <a:ea typeface="Times New Roman" panose="02020603050405020304" pitchFamily="18" charset="0"/>
              </a:rPr>
              <a:t>), Modelos de Bloques, </a:t>
            </a:r>
            <a:r>
              <a:rPr lang="es-ES" dirty="0" err="1">
                <a:latin typeface="Times New Roman" panose="02020603050405020304" pitchFamily="18" charset="0"/>
                <a:ea typeface="Times New Roman" panose="02020603050405020304" pitchFamily="18" charset="0"/>
              </a:rPr>
              <a:t>discretizacion</a:t>
            </a:r>
            <a:r>
              <a:rPr lang="es-ES" dirty="0">
                <a:latin typeface="Times New Roman" panose="02020603050405020304" pitchFamily="18" charset="0"/>
                <a:ea typeface="Times New Roman" panose="02020603050405020304" pitchFamily="18" charset="0"/>
              </a:rPr>
              <a:t>, cálculos numéricos, Validación curva de ley &amp; tonelaje, gráficos </a:t>
            </a:r>
            <a:r>
              <a:rPr lang="es-ES" dirty="0" err="1">
                <a:latin typeface="Times New Roman" panose="02020603050405020304" pitchFamily="18" charset="0"/>
                <a:ea typeface="Times New Roman" panose="02020603050405020304" pitchFamily="18" charset="0"/>
              </a:rPr>
              <a:t>swath</a:t>
            </a:r>
            <a:r>
              <a:rPr lang="es-ES" dirty="0">
                <a:latin typeface="Times New Roman" panose="02020603050405020304" pitchFamily="18" charset="0"/>
                <a:ea typeface="Times New Roman" panose="02020603050405020304" pitchFamily="18" charset="0"/>
              </a:rPr>
              <a:t>, elipsoides estimador. Sacar reporte de estimación recursos</a:t>
            </a:r>
            <a:endParaRPr lang="es-ES" dirty="0"/>
          </a:p>
          <a:p>
            <a:endParaRPr lang="en-US" dirty="0"/>
          </a:p>
        </p:txBody>
      </p:sp>
      <p:sp>
        <p:nvSpPr>
          <p:cNvPr id="4" name="Marcador de número de diapositiva 3"/>
          <p:cNvSpPr>
            <a:spLocks noGrp="1"/>
          </p:cNvSpPr>
          <p:nvPr>
            <p:ph type="sldNum" sz="quarter" idx="5"/>
          </p:nvPr>
        </p:nvSpPr>
        <p:spPr/>
        <p:txBody>
          <a:bodyPr/>
          <a:lstStyle/>
          <a:p>
            <a:fld id="{EB311C3D-3468-4D86-BAA6-743B5AEC5829}" type="slidenum">
              <a:rPr lang="es-CO" smtClean="0"/>
              <a:t>16</a:t>
            </a:fld>
            <a:endParaRPr lang="es-CO"/>
          </a:p>
        </p:txBody>
      </p:sp>
    </p:spTree>
    <p:extLst>
      <p:ext uri="{BB962C8B-B14F-4D97-AF65-F5344CB8AC3E}">
        <p14:creationId xmlns:p14="http://schemas.microsoft.com/office/powerpoint/2010/main" val="6451053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latin typeface="Times New Roman" panose="02020603050405020304" pitchFamily="18" charset="0"/>
                <a:ea typeface="Times New Roman" panose="02020603050405020304" pitchFamily="18" charset="0"/>
              </a:rPr>
              <a:t>PARA ESTE ACTIVIDAD SE REALIZO LO SIGUIENTE:</a:t>
            </a:r>
          </a:p>
          <a:p>
            <a:r>
              <a:rPr lang="es-ES" dirty="0">
                <a:latin typeface="Times New Roman" panose="02020603050405020304" pitchFamily="18" charset="0"/>
                <a:ea typeface="Times New Roman" panose="02020603050405020304" pitchFamily="18" charset="0"/>
              </a:rPr>
              <a:t>Ubicación las muestras en 3D, luego se ajusta el modelo de Geológico, con el </a:t>
            </a:r>
            <a:r>
              <a:rPr lang="es-ES" dirty="0" err="1">
                <a:latin typeface="Times New Roman" panose="02020603050405020304" pitchFamily="18" charset="0"/>
                <a:ea typeface="Times New Roman" panose="02020603050405020304" pitchFamily="18" charset="0"/>
              </a:rPr>
              <a:t>Leapfrog</a:t>
            </a:r>
            <a:r>
              <a:rPr lang="es-ES" dirty="0">
                <a:latin typeface="Times New Roman" panose="02020603050405020304" pitchFamily="18" charset="0"/>
                <a:ea typeface="Times New Roman" panose="02020603050405020304" pitchFamily="18" charset="0"/>
              </a:rPr>
              <a:t> ordenamiento de datos, calculo estadístico valor máximo y valor </a:t>
            </a:r>
            <a:r>
              <a:rPr lang="es-ES" dirty="0" err="1">
                <a:latin typeface="Times New Roman" panose="02020603050405020304" pitchFamily="18" charset="0"/>
                <a:ea typeface="Times New Roman" panose="02020603050405020304" pitchFamily="18" charset="0"/>
              </a:rPr>
              <a:t>minimo</a:t>
            </a:r>
            <a:r>
              <a:rPr lang="es-ES" dirty="0">
                <a:latin typeface="Times New Roman" panose="02020603050405020304" pitchFamily="18" charset="0"/>
                <a:ea typeface="Times New Roman" panose="02020603050405020304" pitchFamily="18" charset="0"/>
              </a:rPr>
              <a:t>, </a:t>
            </a:r>
            <a:r>
              <a:rPr lang="es-ES" dirty="0" err="1">
                <a:latin typeface="Times New Roman" panose="02020603050405020304" pitchFamily="18" charset="0"/>
                <a:ea typeface="Times New Roman" panose="02020603050405020304" pitchFamily="18" charset="0"/>
              </a:rPr>
              <a:t>media_mediana_varianza_desviación</a:t>
            </a:r>
            <a:r>
              <a:rPr lang="es-ES" dirty="0">
                <a:latin typeface="Times New Roman" panose="02020603050405020304" pitchFamily="18" charset="0"/>
                <a:ea typeface="Times New Roman" panose="02020603050405020304" pitchFamily="18" charset="0"/>
              </a:rPr>
              <a:t> estándar coeficiencia de variación, luego sacar el factor selección de dominio y valores, </a:t>
            </a:r>
            <a:r>
              <a:rPr lang="es-ES" dirty="0" err="1">
                <a:latin typeface="Times New Roman" panose="02020603050405020304" pitchFamily="18" charset="0"/>
                <a:ea typeface="Times New Roman" panose="02020603050405020304" pitchFamily="18" charset="0"/>
              </a:rPr>
              <a:t>variogramas</a:t>
            </a:r>
            <a:r>
              <a:rPr lang="es-ES" dirty="0">
                <a:latin typeface="Times New Roman" panose="02020603050405020304" pitchFamily="18" charset="0"/>
                <a:ea typeface="Times New Roman" panose="02020603050405020304" pitchFamily="18" charset="0"/>
              </a:rPr>
              <a:t> de ejes mayor, semi mayor, menor eje, Estimadores </a:t>
            </a:r>
            <a:r>
              <a:rPr lang="es-ES" dirty="0" err="1">
                <a:latin typeface="Times New Roman" panose="02020603050405020304" pitchFamily="18" charset="0"/>
                <a:ea typeface="Times New Roman" panose="02020603050405020304" pitchFamily="18" charset="0"/>
              </a:rPr>
              <a:t>conbinados</a:t>
            </a:r>
            <a:r>
              <a:rPr lang="es-ES" dirty="0">
                <a:latin typeface="Times New Roman" panose="02020603050405020304" pitchFamily="18" charset="0"/>
                <a:ea typeface="Times New Roman" panose="02020603050405020304" pitchFamily="18" charset="0"/>
              </a:rPr>
              <a:t>, </a:t>
            </a:r>
            <a:r>
              <a:rPr lang="es-ES" dirty="0" err="1">
                <a:latin typeface="Times New Roman" panose="02020603050405020304" pitchFamily="18" charset="0"/>
                <a:ea typeface="Times New Roman" panose="02020603050405020304" pitchFamily="18" charset="0"/>
              </a:rPr>
              <a:t>Kriging</a:t>
            </a:r>
            <a:r>
              <a:rPr lang="es-ES" dirty="0">
                <a:latin typeface="Times New Roman" panose="02020603050405020304" pitchFamily="18" charset="0"/>
                <a:ea typeface="Times New Roman" panose="02020603050405020304" pitchFamily="18" charset="0"/>
              </a:rPr>
              <a:t>, Elipsoide de orientación variable, </a:t>
            </a:r>
            <a:r>
              <a:rPr lang="es-ES" dirty="0" err="1">
                <a:latin typeface="Times New Roman" panose="02020603050405020304" pitchFamily="18" charset="0"/>
                <a:ea typeface="Times New Roman" panose="02020603050405020304" pitchFamily="18" charset="0"/>
              </a:rPr>
              <a:t>deficion</a:t>
            </a:r>
            <a:r>
              <a:rPr lang="es-ES" dirty="0">
                <a:latin typeface="Times New Roman" panose="02020603050405020304" pitchFamily="18" charset="0"/>
                <a:ea typeface="Times New Roman" panose="02020603050405020304" pitchFamily="18" charset="0"/>
              </a:rPr>
              <a:t> de búsqueda (</a:t>
            </a:r>
            <a:r>
              <a:rPr lang="es-ES" dirty="0" err="1">
                <a:latin typeface="Times New Roman" panose="02020603050405020304" pitchFamily="18" charset="0"/>
                <a:ea typeface="Times New Roman" panose="02020603050405020304" pitchFamily="18" charset="0"/>
              </a:rPr>
              <a:t>search</a:t>
            </a:r>
            <a:r>
              <a:rPr lang="es-ES" dirty="0">
                <a:latin typeface="Times New Roman" panose="02020603050405020304" pitchFamily="18" charset="0"/>
                <a:ea typeface="Times New Roman" panose="02020603050405020304" pitchFamily="18" charset="0"/>
              </a:rPr>
              <a:t> definición &amp; </a:t>
            </a:r>
            <a:r>
              <a:rPr lang="es-ES" dirty="0" err="1">
                <a:latin typeface="Times New Roman" panose="02020603050405020304" pitchFamily="18" charset="0"/>
                <a:ea typeface="Times New Roman" panose="02020603050405020304" pitchFamily="18" charset="0"/>
              </a:rPr>
              <a:t>ellipsoid</a:t>
            </a:r>
            <a:r>
              <a:rPr lang="es-ES" dirty="0">
                <a:latin typeface="Times New Roman" panose="02020603050405020304" pitchFamily="18" charset="0"/>
                <a:ea typeface="Times New Roman" panose="02020603050405020304" pitchFamily="18" charset="0"/>
              </a:rPr>
              <a:t>), Modelos de Bloques, </a:t>
            </a:r>
            <a:r>
              <a:rPr lang="es-ES" dirty="0" err="1">
                <a:latin typeface="Times New Roman" panose="02020603050405020304" pitchFamily="18" charset="0"/>
                <a:ea typeface="Times New Roman" panose="02020603050405020304" pitchFamily="18" charset="0"/>
              </a:rPr>
              <a:t>discretizacion</a:t>
            </a:r>
            <a:r>
              <a:rPr lang="es-ES" dirty="0">
                <a:latin typeface="Times New Roman" panose="02020603050405020304" pitchFamily="18" charset="0"/>
                <a:ea typeface="Times New Roman" panose="02020603050405020304" pitchFamily="18" charset="0"/>
              </a:rPr>
              <a:t>, cálculos numéricos, Validación curva de ley &amp; tonelaje, gráficos </a:t>
            </a:r>
            <a:r>
              <a:rPr lang="es-ES" dirty="0" err="1">
                <a:latin typeface="Times New Roman" panose="02020603050405020304" pitchFamily="18" charset="0"/>
                <a:ea typeface="Times New Roman" panose="02020603050405020304" pitchFamily="18" charset="0"/>
              </a:rPr>
              <a:t>swath</a:t>
            </a:r>
            <a:r>
              <a:rPr lang="es-ES" dirty="0">
                <a:latin typeface="Times New Roman" panose="02020603050405020304" pitchFamily="18" charset="0"/>
                <a:ea typeface="Times New Roman" panose="02020603050405020304" pitchFamily="18" charset="0"/>
              </a:rPr>
              <a:t>, elipsoides estimador. Sacar reporte de estimación recursos</a:t>
            </a:r>
            <a:endParaRPr lang="es-ES" dirty="0"/>
          </a:p>
          <a:p>
            <a:endParaRPr lang="en-US" dirty="0"/>
          </a:p>
        </p:txBody>
      </p:sp>
      <p:sp>
        <p:nvSpPr>
          <p:cNvPr id="4" name="Marcador de número de diapositiva 3"/>
          <p:cNvSpPr>
            <a:spLocks noGrp="1"/>
          </p:cNvSpPr>
          <p:nvPr>
            <p:ph type="sldNum" sz="quarter" idx="5"/>
          </p:nvPr>
        </p:nvSpPr>
        <p:spPr/>
        <p:txBody>
          <a:bodyPr/>
          <a:lstStyle/>
          <a:p>
            <a:fld id="{EB311C3D-3468-4D86-BAA6-743B5AEC5829}" type="slidenum">
              <a:rPr lang="es-CO" smtClean="0"/>
              <a:t>17</a:t>
            </a:fld>
            <a:endParaRPr lang="es-CO"/>
          </a:p>
        </p:txBody>
      </p:sp>
    </p:spTree>
    <p:extLst>
      <p:ext uri="{BB962C8B-B14F-4D97-AF65-F5344CB8AC3E}">
        <p14:creationId xmlns:p14="http://schemas.microsoft.com/office/powerpoint/2010/main" val="2836972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latin typeface="Times New Roman" panose="02020603050405020304" pitchFamily="18" charset="0"/>
                <a:ea typeface="Times New Roman" panose="02020603050405020304" pitchFamily="18" charset="0"/>
              </a:rPr>
              <a:t>PARA ESTE ACTIVIDAD SE REALIZO LO SIGUIENTE:</a:t>
            </a:r>
          </a:p>
          <a:p>
            <a:r>
              <a:rPr lang="es-ES" dirty="0">
                <a:latin typeface="Times New Roman" panose="02020603050405020304" pitchFamily="18" charset="0"/>
                <a:ea typeface="Times New Roman" panose="02020603050405020304" pitchFamily="18" charset="0"/>
              </a:rPr>
              <a:t>Ubicación las muestras en 3D, luego se ajusta el modelo de Geológico, con el </a:t>
            </a:r>
            <a:r>
              <a:rPr lang="es-ES" dirty="0" err="1">
                <a:latin typeface="Times New Roman" panose="02020603050405020304" pitchFamily="18" charset="0"/>
                <a:ea typeface="Times New Roman" panose="02020603050405020304" pitchFamily="18" charset="0"/>
              </a:rPr>
              <a:t>Leapfrog</a:t>
            </a:r>
            <a:r>
              <a:rPr lang="es-ES" dirty="0">
                <a:latin typeface="Times New Roman" panose="02020603050405020304" pitchFamily="18" charset="0"/>
                <a:ea typeface="Times New Roman" panose="02020603050405020304" pitchFamily="18" charset="0"/>
              </a:rPr>
              <a:t> ordenamiento de datos, calculo estadístico valor máximo y valor </a:t>
            </a:r>
            <a:r>
              <a:rPr lang="es-ES" dirty="0" err="1">
                <a:latin typeface="Times New Roman" panose="02020603050405020304" pitchFamily="18" charset="0"/>
                <a:ea typeface="Times New Roman" panose="02020603050405020304" pitchFamily="18" charset="0"/>
              </a:rPr>
              <a:t>minimo</a:t>
            </a:r>
            <a:r>
              <a:rPr lang="es-ES" dirty="0">
                <a:latin typeface="Times New Roman" panose="02020603050405020304" pitchFamily="18" charset="0"/>
                <a:ea typeface="Times New Roman" panose="02020603050405020304" pitchFamily="18" charset="0"/>
              </a:rPr>
              <a:t>, </a:t>
            </a:r>
            <a:r>
              <a:rPr lang="es-ES" dirty="0" err="1">
                <a:latin typeface="Times New Roman" panose="02020603050405020304" pitchFamily="18" charset="0"/>
                <a:ea typeface="Times New Roman" panose="02020603050405020304" pitchFamily="18" charset="0"/>
              </a:rPr>
              <a:t>media_mediana_varianza_desviación</a:t>
            </a:r>
            <a:r>
              <a:rPr lang="es-ES" dirty="0">
                <a:latin typeface="Times New Roman" panose="02020603050405020304" pitchFamily="18" charset="0"/>
                <a:ea typeface="Times New Roman" panose="02020603050405020304" pitchFamily="18" charset="0"/>
              </a:rPr>
              <a:t> estándar coeficiencia de variación, luego sacar el factor selección de dominio y valores, </a:t>
            </a:r>
            <a:r>
              <a:rPr lang="es-ES" dirty="0" err="1">
                <a:latin typeface="Times New Roman" panose="02020603050405020304" pitchFamily="18" charset="0"/>
                <a:ea typeface="Times New Roman" panose="02020603050405020304" pitchFamily="18" charset="0"/>
              </a:rPr>
              <a:t>variogramas</a:t>
            </a:r>
            <a:r>
              <a:rPr lang="es-ES" dirty="0">
                <a:latin typeface="Times New Roman" panose="02020603050405020304" pitchFamily="18" charset="0"/>
                <a:ea typeface="Times New Roman" panose="02020603050405020304" pitchFamily="18" charset="0"/>
              </a:rPr>
              <a:t> de ejes mayor, semi mayor, menor eje, Estimadores </a:t>
            </a:r>
            <a:r>
              <a:rPr lang="es-ES" dirty="0" err="1">
                <a:latin typeface="Times New Roman" panose="02020603050405020304" pitchFamily="18" charset="0"/>
                <a:ea typeface="Times New Roman" panose="02020603050405020304" pitchFamily="18" charset="0"/>
              </a:rPr>
              <a:t>conbinados</a:t>
            </a:r>
            <a:r>
              <a:rPr lang="es-ES" dirty="0">
                <a:latin typeface="Times New Roman" panose="02020603050405020304" pitchFamily="18" charset="0"/>
                <a:ea typeface="Times New Roman" panose="02020603050405020304" pitchFamily="18" charset="0"/>
              </a:rPr>
              <a:t>, </a:t>
            </a:r>
            <a:r>
              <a:rPr lang="es-ES" dirty="0" err="1">
                <a:latin typeface="Times New Roman" panose="02020603050405020304" pitchFamily="18" charset="0"/>
                <a:ea typeface="Times New Roman" panose="02020603050405020304" pitchFamily="18" charset="0"/>
              </a:rPr>
              <a:t>Kriging</a:t>
            </a:r>
            <a:r>
              <a:rPr lang="es-ES" dirty="0">
                <a:latin typeface="Times New Roman" panose="02020603050405020304" pitchFamily="18" charset="0"/>
                <a:ea typeface="Times New Roman" panose="02020603050405020304" pitchFamily="18" charset="0"/>
              </a:rPr>
              <a:t>, Elipsoide de orientación variable, </a:t>
            </a:r>
            <a:r>
              <a:rPr lang="es-ES" dirty="0" err="1">
                <a:latin typeface="Times New Roman" panose="02020603050405020304" pitchFamily="18" charset="0"/>
                <a:ea typeface="Times New Roman" panose="02020603050405020304" pitchFamily="18" charset="0"/>
              </a:rPr>
              <a:t>deficion</a:t>
            </a:r>
            <a:r>
              <a:rPr lang="es-ES" dirty="0">
                <a:latin typeface="Times New Roman" panose="02020603050405020304" pitchFamily="18" charset="0"/>
                <a:ea typeface="Times New Roman" panose="02020603050405020304" pitchFamily="18" charset="0"/>
              </a:rPr>
              <a:t> de búsqueda (</a:t>
            </a:r>
            <a:r>
              <a:rPr lang="es-ES" dirty="0" err="1">
                <a:latin typeface="Times New Roman" panose="02020603050405020304" pitchFamily="18" charset="0"/>
                <a:ea typeface="Times New Roman" panose="02020603050405020304" pitchFamily="18" charset="0"/>
              </a:rPr>
              <a:t>search</a:t>
            </a:r>
            <a:r>
              <a:rPr lang="es-ES" dirty="0">
                <a:latin typeface="Times New Roman" panose="02020603050405020304" pitchFamily="18" charset="0"/>
                <a:ea typeface="Times New Roman" panose="02020603050405020304" pitchFamily="18" charset="0"/>
              </a:rPr>
              <a:t> definición &amp; </a:t>
            </a:r>
            <a:r>
              <a:rPr lang="es-ES" dirty="0" err="1">
                <a:latin typeface="Times New Roman" panose="02020603050405020304" pitchFamily="18" charset="0"/>
                <a:ea typeface="Times New Roman" panose="02020603050405020304" pitchFamily="18" charset="0"/>
              </a:rPr>
              <a:t>ellipsoid</a:t>
            </a:r>
            <a:r>
              <a:rPr lang="es-ES" dirty="0">
                <a:latin typeface="Times New Roman" panose="02020603050405020304" pitchFamily="18" charset="0"/>
                <a:ea typeface="Times New Roman" panose="02020603050405020304" pitchFamily="18" charset="0"/>
              </a:rPr>
              <a:t>), Modelos de Bloques, </a:t>
            </a:r>
            <a:r>
              <a:rPr lang="es-ES" dirty="0" err="1">
                <a:latin typeface="Times New Roman" panose="02020603050405020304" pitchFamily="18" charset="0"/>
                <a:ea typeface="Times New Roman" panose="02020603050405020304" pitchFamily="18" charset="0"/>
              </a:rPr>
              <a:t>discretizacion</a:t>
            </a:r>
            <a:r>
              <a:rPr lang="es-ES" dirty="0">
                <a:latin typeface="Times New Roman" panose="02020603050405020304" pitchFamily="18" charset="0"/>
                <a:ea typeface="Times New Roman" panose="02020603050405020304" pitchFamily="18" charset="0"/>
              </a:rPr>
              <a:t>, cálculos numéricos, Validación curva de ley &amp; tonelaje, gráficos </a:t>
            </a:r>
            <a:r>
              <a:rPr lang="es-ES" dirty="0" err="1">
                <a:latin typeface="Times New Roman" panose="02020603050405020304" pitchFamily="18" charset="0"/>
                <a:ea typeface="Times New Roman" panose="02020603050405020304" pitchFamily="18" charset="0"/>
              </a:rPr>
              <a:t>swath</a:t>
            </a:r>
            <a:r>
              <a:rPr lang="es-ES" dirty="0">
                <a:latin typeface="Times New Roman" panose="02020603050405020304" pitchFamily="18" charset="0"/>
                <a:ea typeface="Times New Roman" panose="02020603050405020304" pitchFamily="18" charset="0"/>
              </a:rPr>
              <a:t>, elipsoides estimador. Sacar reporte de estimación recursos</a:t>
            </a:r>
            <a:endParaRPr lang="es-ES" dirty="0"/>
          </a:p>
          <a:p>
            <a:endParaRPr lang="en-US" dirty="0"/>
          </a:p>
        </p:txBody>
      </p:sp>
      <p:sp>
        <p:nvSpPr>
          <p:cNvPr id="4" name="Marcador de número de diapositiva 3"/>
          <p:cNvSpPr>
            <a:spLocks noGrp="1"/>
          </p:cNvSpPr>
          <p:nvPr>
            <p:ph type="sldNum" sz="quarter" idx="5"/>
          </p:nvPr>
        </p:nvSpPr>
        <p:spPr/>
        <p:txBody>
          <a:bodyPr/>
          <a:lstStyle/>
          <a:p>
            <a:fld id="{EB311C3D-3468-4D86-BAA6-743B5AEC5829}" type="slidenum">
              <a:rPr lang="es-CO" smtClean="0"/>
              <a:t>27</a:t>
            </a:fld>
            <a:endParaRPr lang="es-CO"/>
          </a:p>
        </p:txBody>
      </p:sp>
    </p:spTree>
    <p:extLst>
      <p:ext uri="{BB962C8B-B14F-4D97-AF65-F5344CB8AC3E}">
        <p14:creationId xmlns:p14="http://schemas.microsoft.com/office/powerpoint/2010/main" val="38367882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dirty="0"/>
              <a:t>SE NECESITA INVERTIR EN TRITURACIÒN DE 320 MILLONES DE PESOS </a:t>
            </a:r>
          </a:p>
          <a:p>
            <a:endParaRPr lang="en-US" dirty="0"/>
          </a:p>
        </p:txBody>
      </p:sp>
      <p:sp>
        <p:nvSpPr>
          <p:cNvPr id="4" name="Marcador de número de diapositiva 3"/>
          <p:cNvSpPr>
            <a:spLocks noGrp="1"/>
          </p:cNvSpPr>
          <p:nvPr>
            <p:ph type="sldNum" sz="quarter" idx="5"/>
          </p:nvPr>
        </p:nvSpPr>
        <p:spPr/>
        <p:txBody>
          <a:bodyPr/>
          <a:lstStyle/>
          <a:p>
            <a:fld id="{BFF254DF-275A-4BB0-82FD-472AA7166ECB}" type="slidenum">
              <a:rPr lang="en-US" smtClean="0"/>
              <a:t>29</a:t>
            </a:fld>
            <a:endParaRPr lang="en-US"/>
          </a:p>
        </p:txBody>
      </p:sp>
    </p:spTree>
    <p:extLst>
      <p:ext uri="{BB962C8B-B14F-4D97-AF65-F5344CB8AC3E}">
        <p14:creationId xmlns:p14="http://schemas.microsoft.com/office/powerpoint/2010/main" val="488469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285750" indent="-285750" algn="just">
              <a:buFont typeface="Arial" panose="020B0604020202020204" pitchFamily="34" charset="0"/>
              <a:buChar char="•"/>
            </a:pPr>
            <a:r>
              <a:rPr lang="es-ES" sz="1100" dirty="0"/>
              <a:t>Es necesario contar con flujo eléctrico y agua de proceso.</a:t>
            </a:r>
          </a:p>
          <a:p>
            <a:pPr marL="285750" indent="-285750" algn="just">
              <a:buFont typeface="Arial" panose="020B0604020202020204" pitchFamily="34" charset="0"/>
              <a:buChar char="•"/>
            </a:pPr>
            <a:r>
              <a:rPr lang="es-ES" sz="1100" dirty="0"/>
              <a:t>Se requiere implementar un proceso de desorción  para recuperar el oro del carbón.</a:t>
            </a:r>
          </a:p>
          <a:p>
            <a:pPr marL="285750" indent="-285750" algn="just">
              <a:buFont typeface="Arial" panose="020B0604020202020204" pitchFamily="34" charset="0"/>
              <a:buChar char="•"/>
            </a:pPr>
            <a:r>
              <a:rPr lang="es-ES" sz="1100" dirty="0"/>
              <a:t>Se plantea una implementación de 2 turnos para un total en la operación de 6 personas.</a:t>
            </a:r>
          </a:p>
          <a:p>
            <a:pPr marL="285750" indent="-285750" algn="just">
              <a:buFont typeface="Arial" panose="020B0604020202020204" pitchFamily="34" charset="0"/>
              <a:buChar char="•"/>
            </a:pPr>
            <a:r>
              <a:rPr lang="es-ES" sz="1100" dirty="0"/>
              <a:t>Se requiere la implementación de la maquinaria amarilla.</a:t>
            </a:r>
          </a:p>
          <a:p>
            <a:pPr marL="285750" indent="-285750" algn="just">
              <a:buFont typeface="Arial" panose="020B0604020202020204" pitchFamily="34" charset="0"/>
              <a:buChar char="•"/>
            </a:pPr>
            <a:r>
              <a:rPr lang="es-ES" sz="1100" dirty="0"/>
              <a:t>Es necesario la capacitación del Jefe de planta para el proceso de carbón activado .</a:t>
            </a:r>
            <a:endParaRPr lang="es-ES" sz="1400" dirty="0"/>
          </a:p>
          <a:p>
            <a:pPr algn="ctr"/>
            <a:endParaRPr lang="es-ES" sz="1400" b="1" dirty="0"/>
          </a:p>
          <a:p>
            <a:pPr algn="ctr"/>
            <a:r>
              <a:rPr lang="es-ES" sz="1400" b="1" dirty="0"/>
              <a:t>DESCRIPCIÓN DEL PROCESO DE CIANURACIÓN BATCH</a:t>
            </a:r>
          </a:p>
          <a:p>
            <a:pPr marL="285750" indent="-285750" algn="just">
              <a:buFont typeface="Wingdings" panose="05000000000000000000" pitchFamily="2" charset="2"/>
              <a:buChar char="q"/>
            </a:pPr>
            <a:endParaRPr lang="es-ES" sz="1200" dirty="0"/>
          </a:p>
          <a:p>
            <a:pPr marL="285750" indent="-285750" algn="just">
              <a:buFont typeface="Wingdings" panose="05000000000000000000" pitchFamily="2" charset="2"/>
              <a:buChar char="q"/>
            </a:pPr>
            <a:r>
              <a:rPr lang="es-ES" sz="1200" dirty="0"/>
              <a:t>Se procede a llevar las arenas (lodos) al acopio de lodos  en pontón.</a:t>
            </a:r>
          </a:p>
          <a:p>
            <a:pPr marL="285750" indent="-285750" algn="just">
              <a:buFont typeface="Wingdings" panose="05000000000000000000" pitchFamily="2" charset="2"/>
              <a:buChar char="q"/>
            </a:pPr>
            <a:r>
              <a:rPr lang="es-ES" sz="1200" dirty="0"/>
              <a:t>La tolva (20 ton) que alimentará al molino remoledor el material remolido será enviado a las tinas de cianuración las cuales se deberán cargar a una densidad en específico.</a:t>
            </a:r>
          </a:p>
          <a:p>
            <a:pPr marL="285750" indent="-285750" algn="just">
              <a:buFont typeface="Wingdings" panose="05000000000000000000" pitchFamily="2" charset="2"/>
              <a:buChar char="q"/>
            </a:pPr>
            <a:r>
              <a:rPr lang="es-ES" sz="1200" dirty="0"/>
              <a:t> Cuando las tinas cuentan con la densidad de operación se procede a lavar el mineral y realizar el pretratamiento.</a:t>
            </a:r>
          </a:p>
          <a:p>
            <a:pPr marL="285750" indent="-285750" algn="just">
              <a:buFont typeface="Wingdings" panose="05000000000000000000" pitchFamily="2" charset="2"/>
              <a:buChar char="q"/>
            </a:pPr>
            <a:r>
              <a:rPr lang="es-ES" sz="1200" dirty="0"/>
              <a:t>Luego del proceso de lavado y pretratamiento se procede a </a:t>
            </a:r>
            <a:r>
              <a:rPr lang="es-ES" sz="1200" dirty="0" err="1"/>
              <a:t>cianurar</a:t>
            </a:r>
            <a:r>
              <a:rPr lang="es-ES" sz="1200" dirty="0"/>
              <a:t> el mineral. Cuando el mineral  cumple con sus horas de cianuración(8-12 h).</a:t>
            </a:r>
          </a:p>
          <a:p>
            <a:pPr marL="285750" indent="-285750" algn="just">
              <a:buFont typeface="Wingdings" panose="05000000000000000000" pitchFamily="2" charset="2"/>
              <a:buChar char="q"/>
            </a:pPr>
            <a:r>
              <a:rPr lang="es-ES" sz="1200" dirty="0"/>
              <a:t>Cuando se finaliza el proceso de lixiviación se procede agregar el carbón a la pulpa para realizar el proceso de absorción(12-20 h).</a:t>
            </a:r>
          </a:p>
          <a:p>
            <a:pPr marL="285750" indent="-285750" algn="just">
              <a:buFont typeface="Wingdings" panose="05000000000000000000" pitchFamily="2" charset="2"/>
              <a:buChar char="q"/>
            </a:pPr>
            <a:r>
              <a:rPr lang="es-ES" sz="1200" dirty="0"/>
              <a:t>Cuando finaliza el proceso de absorción se realiza la descarga de la pulpa y la recuperación del carbón y se repiten todos los pasos previamente mencionados hasta que el carbón llega a su saturación (1 kg )</a:t>
            </a:r>
          </a:p>
          <a:p>
            <a:endParaRPr lang="en-US" dirty="0"/>
          </a:p>
        </p:txBody>
      </p:sp>
      <p:sp>
        <p:nvSpPr>
          <p:cNvPr id="4" name="Marcador de número de diapositiva 3"/>
          <p:cNvSpPr>
            <a:spLocks noGrp="1"/>
          </p:cNvSpPr>
          <p:nvPr>
            <p:ph type="sldNum" sz="quarter" idx="5"/>
          </p:nvPr>
        </p:nvSpPr>
        <p:spPr/>
        <p:txBody>
          <a:bodyPr/>
          <a:lstStyle/>
          <a:p>
            <a:fld id="{EB311C3D-3468-4D86-BAA6-743B5AEC5829}" type="slidenum">
              <a:rPr lang="es-CO" smtClean="0"/>
              <a:t>30</a:t>
            </a:fld>
            <a:endParaRPr lang="es-CO"/>
          </a:p>
        </p:txBody>
      </p:sp>
    </p:spTree>
    <p:extLst>
      <p:ext uri="{BB962C8B-B14F-4D97-AF65-F5344CB8AC3E}">
        <p14:creationId xmlns:p14="http://schemas.microsoft.com/office/powerpoint/2010/main" val="8706119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0313C37-CA77-43DB-801C-4A085FA61E03}"/>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O"/>
          </a:p>
        </p:txBody>
      </p:sp>
      <p:sp>
        <p:nvSpPr>
          <p:cNvPr id="3" name="Subtítulo 2">
            <a:extLst>
              <a:ext uri="{FF2B5EF4-FFF2-40B4-BE49-F238E27FC236}">
                <a16:creationId xmlns:a16="http://schemas.microsoft.com/office/drawing/2014/main" id="{D18813BA-B1B0-4166-A0D8-5972C6316E2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O"/>
          </a:p>
        </p:txBody>
      </p:sp>
      <p:sp>
        <p:nvSpPr>
          <p:cNvPr id="4" name="Marcador de fecha 3">
            <a:extLst>
              <a:ext uri="{FF2B5EF4-FFF2-40B4-BE49-F238E27FC236}">
                <a16:creationId xmlns:a16="http://schemas.microsoft.com/office/drawing/2014/main" id="{4C89BCE1-6328-4266-A7EC-88E4EF5CD176}"/>
              </a:ext>
            </a:extLst>
          </p:cNvPr>
          <p:cNvSpPr>
            <a:spLocks noGrp="1"/>
          </p:cNvSpPr>
          <p:nvPr>
            <p:ph type="dt" sz="half" idx="10"/>
          </p:nvPr>
        </p:nvSpPr>
        <p:spPr/>
        <p:txBody>
          <a:bodyPr/>
          <a:lstStyle/>
          <a:p>
            <a:fld id="{F1C5F81A-7EFC-42CD-97F5-2C41683F8C58}" type="datetimeFigureOut">
              <a:rPr lang="es-CO" smtClean="0"/>
              <a:t>20/06/2024</a:t>
            </a:fld>
            <a:endParaRPr lang="es-CO"/>
          </a:p>
        </p:txBody>
      </p:sp>
      <p:sp>
        <p:nvSpPr>
          <p:cNvPr id="5" name="Marcador de pie de página 4">
            <a:extLst>
              <a:ext uri="{FF2B5EF4-FFF2-40B4-BE49-F238E27FC236}">
                <a16:creationId xmlns:a16="http://schemas.microsoft.com/office/drawing/2014/main" id="{1068A32D-68AB-49B6-A337-6C6AA0546316}"/>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3EBA5B0C-4349-4C95-9459-A486E8D3F97D}"/>
              </a:ext>
            </a:extLst>
          </p:cNvPr>
          <p:cNvSpPr>
            <a:spLocks noGrp="1"/>
          </p:cNvSpPr>
          <p:nvPr>
            <p:ph type="sldNum" sz="quarter" idx="12"/>
          </p:nvPr>
        </p:nvSpPr>
        <p:spPr/>
        <p:txBody>
          <a:bodyPr/>
          <a:lstStyle/>
          <a:p>
            <a:fld id="{7DBF4114-FE85-416D-B382-408E7462CCAC}" type="slidenum">
              <a:rPr lang="es-CO" smtClean="0"/>
              <a:t>‹Nº›</a:t>
            </a:fld>
            <a:endParaRPr lang="es-CO"/>
          </a:p>
        </p:txBody>
      </p:sp>
    </p:spTree>
    <p:extLst>
      <p:ext uri="{BB962C8B-B14F-4D97-AF65-F5344CB8AC3E}">
        <p14:creationId xmlns:p14="http://schemas.microsoft.com/office/powerpoint/2010/main" val="32581971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4CF91EE-3F1E-4873-B452-100C1A155867}"/>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8D02562B-9BF9-4316-92ED-F022EE96C32E}"/>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C39A48C2-B336-4BB2-9A1B-9B4A3A1D88F3}"/>
              </a:ext>
            </a:extLst>
          </p:cNvPr>
          <p:cNvSpPr>
            <a:spLocks noGrp="1"/>
          </p:cNvSpPr>
          <p:nvPr>
            <p:ph type="dt" sz="half" idx="10"/>
          </p:nvPr>
        </p:nvSpPr>
        <p:spPr/>
        <p:txBody>
          <a:bodyPr/>
          <a:lstStyle/>
          <a:p>
            <a:fld id="{F1C5F81A-7EFC-42CD-97F5-2C41683F8C58}" type="datetimeFigureOut">
              <a:rPr lang="es-CO" smtClean="0"/>
              <a:t>20/06/2024</a:t>
            </a:fld>
            <a:endParaRPr lang="es-CO"/>
          </a:p>
        </p:txBody>
      </p:sp>
      <p:sp>
        <p:nvSpPr>
          <p:cNvPr id="5" name="Marcador de pie de página 4">
            <a:extLst>
              <a:ext uri="{FF2B5EF4-FFF2-40B4-BE49-F238E27FC236}">
                <a16:creationId xmlns:a16="http://schemas.microsoft.com/office/drawing/2014/main" id="{35BF20ED-C1EF-41F9-A431-B8B9F7C3DBB7}"/>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2C975FA4-BF52-47C5-BDBC-28899AABA348}"/>
              </a:ext>
            </a:extLst>
          </p:cNvPr>
          <p:cNvSpPr>
            <a:spLocks noGrp="1"/>
          </p:cNvSpPr>
          <p:nvPr>
            <p:ph type="sldNum" sz="quarter" idx="12"/>
          </p:nvPr>
        </p:nvSpPr>
        <p:spPr/>
        <p:txBody>
          <a:bodyPr/>
          <a:lstStyle/>
          <a:p>
            <a:fld id="{7DBF4114-FE85-416D-B382-408E7462CCAC}" type="slidenum">
              <a:rPr lang="es-CO" smtClean="0"/>
              <a:t>‹Nº›</a:t>
            </a:fld>
            <a:endParaRPr lang="es-CO"/>
          </a:p>
        </p:txBody>
      </p:sp>
    </p:spTree>
    <p:extLst>
      <p:ext uri="{BB962C8B-B14F-4D97-AF65-F5344CB8AC3E}">
        <p14:creationId xmlns:p14="http://schemas.microsoft.com/office/powerpoint/2010/main" val="35749417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ED0C6B8-A45D-4754-949E-974B938BE03F}"/>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3312E5FE-EE93-41E9-9673-4691CAA2B39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7543DA84-881F-4D72-8594-03B223C98B53}"/>
              </a:ext>
            </a:extLst>
          </p:cNvPr>
          <p:cNvSpPr>
            <a:spLocks noGrp="1"/>
          </p:cNvSpPr>
          <p:nvPr>
            <p:ph type="dt" sz="half" idx="10"/>
          </p:nvPr>
        </p:nvSpPr>
        <p:spPr/>
        <p:txBody>
          <a:bodyPr/>
          <a:lstStyle/>
          <a:p>
            <a:fld id="{F1C5F81A-7EFC-42CD-97F5-2C41683F8C58}" type="datetimeFigureOut">
              <a:rPr lang="es-CO" smtClean="0"/>
              <a:t>20/06/2024</a:t>
            </a:fld>
            <a:endParaRPr lang="es-CO"/>
          </a:p>
        </p:txBody>
      </p:sp>
      <p:sp>
        <p:nvSpPr>
          <p:cNvPr id="5" name="Marcador de pie de página 4">
            <a:extLst>
              <a:ext uri="{FF2B5EF4-FFF2-40B4-BE49-F238E27FC236}">
                <a16:creationId xmlns:a16="http://schemas.microsoft.com/office/drawing/2014/main" id="{A3E3479B-C7E5-4ADD-AF8C-DF5A893791FE}"/>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ED30416E-34EE-4934-A32E-7E90A86DB64D}"/>
              </a:ext>
            </a:extLst>
          </p:cNvPr>
          <p:cNvSpPr>
            <a:spLocks noGrp="1"/>
          </p:cNvSpPr>
          <p:nvPr>
            <p:ph type="sldNum" sz="quarter" idx="12"/>
          </p:nvPr>
        </p:nvSpPr>
        <p:spPr/>
        <p:txBody>
          <a:bodyPr/>
          <a:lstStyle/>
          <a:p>
            <a:fld id="{7DBF4114-FE85-416D-B382-408E7462CCAC}" type="slidenum">
              <a:rPr lang="es-CO" smtClean="0"/>
              <a:t>‹Nº›</a:t>
            </a:fld>
            <a:endParaRPr lang="es-CO"/>
          </a:p>
        </p:txBody>
      </p:sp>
    </p:spTree>
    <p:extLst>
      <p:ext uri="{BB962C8B-B14F-4D97-AF65-F5344CB8AC3E}">
        <p14:creationId xmlns:p14="http://schemas.microsoft.com/office/powerpoint/2010/main" val="2068461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F99B2B0-ACA9-48CD-8D21-E546A085C120}"/>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6126B597-9AEC-4814-BD95-07C3B70B9E67}"/>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contenido 3">
            <a:extLst>
              <a:ext uri="{FF2B5EF4-FFF2-40B4-BE49-F238E27FC236}">
                <a16:creationId xmlns:a16="http://schemas.microsoft.com/office/drawing/2014/main" id="{368D2A4B-5467-4B68-AE60-3987BC4086F4}"/>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fecha 4">
            <a:extLst>
              <a:ext uri="{FF2B5EF4-FFF2-40B4-BE49-F238E27FC236}">
                <a16:creationId xmlns:a16="http://schemas.microsoft.com/office/drawing/2014/main" id="{88D918FD-6E36-4FA9-BE53-959975C60C77}"/>
              </a:ext>
            </a:extLst>
          </p:cNvPr>
          <p:cNvSpPr>
            <a:spLocks noGrp="1"/>
          </p:cNvSpPr>
          <p:nvPr>
            <p:ph type="dt" sz="half" idx="10"/>
          </p:nvPr>
        </p:nvSpPr>
        <p:spPr/>
        <p:txBody>
          <a:bodyPr/>
          <a:lstStyle/>
          <a:p>
            <a:fld id="{F1C5F81A-7EFC-42CD-97F5-2C41683F8C58}" type="datetimeFigureOut">
              <a:rPr lang="es-CO" smtClean="0"/>
              <a:t>20/06/2024</a:t>
            </a:fld>
            <a:endParaRPr lang="es-CO"/>
          </a:p>
        </p:txBody>
      </p:sp>
      <p:sp>
        <p:nvSpPr>
          <p:cNvPr id="6" name="Marcador de pie de página 5">
            <a:extLst>
              <a:ext uri="{FF2B5EF4-FFF2-40B4-BE49-F238E27FC236}">
                <a16:creationId xmlns:a16="http://schemas.microsoft.com/office/drawing/2014/main" id="{C5B8D898-DC3E-4D12-AED8-A81ED19E55F7}"/>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27AE0EEC-C813-498C-8B63-762FF613A808}"/>
              </a:ext>
            </a:extLst>
          </p:cNvPr>
          <p:cNvSpPr>
            <a:spLocks noGrp="1"/>
          </p:cNvSpPr>
          <p:nvPr>
            <p:ph type="sldNum" sz="quarter" idx="12"/>
          </p:nvPr>
        </p:nvSpPr>
        <p:spPr/>
        <p:txBody>
          <a:bodyPr/>
          <a:lstStyle/>
          <a:p>
            <a:fld id="{7DBF4114-FE85-416D-B382-408E7462CCAC}" type="slidenum">
              <a:rPr lang="es-CO" smtClean="0"/>
              <a:t>‹Nº›</a:t>
            </a:fld>
            <a:endParaRPr lang="es-CO"/>
          </a:p>
        </p:txBody>
      </p:sp>
    </p:spTree>
    <p:extLst>
      <p:ext uri="{BB962C8B-B14F-4D97-AF65-F5344CB8AC3E}">
        <p14:creationId xmlns:p14="http://schemas.microsoft.com/office/powerpoint/2010/main" val="31945509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DABE42C-838A-496C-B779-A688DA7AE9EA}"/>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021E03FD-9AE1-4542-8FD1-29F7D31C980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D131B0E5-8800-4C3C-A67C-BBC72E29B9CA}"/>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texto 4">
            <a:extLst>
              <a:ext uri="{FF2B5EF4-FFF2-40B4-BE49-F238E27FC236}">
                <a16:creationId xmlns:a16="http://schemas.microsoft.com/office/drawing/2014/main" id="{CD76DCFE-8A42-4E0D-92A5-FFAFDF9BAAC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0E41DE3C-47B8-4D38-9522-0E795D078D8D}"/>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7" name="Marcador de fecha 6">
            <a:extLst>
              <a:ext uri="{FF2B5EF4-FFF2-40B4-BE49-F238E27FC236}">
                <a16:creationId xmlns:a16="http://schemas.microsoft.com/office/drawing/2014/main" id="{C91F2CE9-5C47-479A-BCC5-101701F7DFF2}"/>
              </a:ext>
            </a:extLst>
          </p:cNvPr>
          <p:cNvSpPr>
            <a:spLocks noGrp="1"/>
          </p:cNvSpPr>
          <p:nvPr>
            <p:ph type="dt" sz="half" idx="10"/>
          </p:nvPr>
        </p:nvSpPr>
        <p:spPr/>
        <p:txBody>
          <a:bodyPr/>
          <a:lstStyle/>
          <a:p>
            <a:fld id="{F1C5F81A-7EFC-42CD-97F5-2C41683F8C58}" type="datetimeFigureOut">
              <a:rPr lang="es-CO" smtClean="0"/>
              <a:t>20/06/2024</a:t>
            </a:fld>
            <a:endParaRPr lang="es-CO"/>
          </a:p>
        </p:txBody>
      </p:sp>
      <p:sp>
        <p:nvSpPr>
          <p:cNvPr id="8" name="Marcador de pie de página 7">
            <a:extLst>
              <a:ext uri="{FF2B5EF4-FFF2-40B4-BE49-F238E27FC236}">
                <a16:creationId xmlns:a16="http://schemas.microsoft.com/office/drawing/2014/main" id="{60C13028-0837-43FD-83C7-90DAB5951A7F}"/>
              </a:ext>
            </a:extLst>
          </p:cNvPr>
          <p:cNvSpPr>
            <a:spLocks noGrp="1"/>
          </p:cNvSpPr>
          <p:nvPr>
            <p:ph type="ftr" sz="quarter" idx="11"/>
          </p:nvPr>
        </p:nvSpPr>
        <p:spPr/>
        <p:txBody>
          <a:bodyPr/>
          <a:lstStyle/>
          <a:p>
            <a:endParaRPr lang="es-CO"/>
          </a:p>
        </p:txBody>
      </p:sp>
      <p:sp>
        <p:nvSpPr>
          <p:cNvPr id="9" name="Marcador de número de diapositiva 8">
            <a:extLst>
              <a:ext uri="{FF2B5EF4-FFF2-40B4-BE49-F238E27FC236}">
                <a16:creationId xmlns:a16="http://schemas.microsoft.com/office/drawing/2014/main" id="{00A8C06F-C65B-4A95-8627-815997D2264A}"/>
              </a:ext>
            </a:extLst>
          </p:cNvPr>
          <p:cNvSpPr>
            <a:spLocks noGrp="1"/>
          </p:cNvSpPr>
          <p:nvPr>
            <p:ph type="sldNum" sz="quarter" idx="12"/>
          </p:nvPr>
        </p:nvSpPr>
        <p:spPr/>
        <p:txBody>
          <a:bodyPr/>
          <a:lstStyle/>
          <a:p>
            <a:fld id="{7DBF4114-FE85-416D-B382-408E7462CCAC}" type="slidenum">
              <a:rPr lang="es-CO" smtClean="0"/>
              <a:t>‹Nº›</a:t>
            </a:fld>
            <a:endParaRPr lang="es-CO"/>
          </a:p>
        </p:txBody>
      </p:sp>
    </p:spTree>
    <p:extLst>
      <p:ext uri="{BB962C8B-B14F-4D97-AF65-F5344CB8AC3E}">
        <p14:creationId xmlns:p14="http://schemas.microsoft.com/office/powerpoint/2010/main" val="24838660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56370FB-F919-4684-B66A-3E707670DC79}"/>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fecha 2">
            <a:extLst>
              <a:ext uri="{FF2B5EF4-FFF2-40B4-BE49-F238E27FC236}">
                <a16:creationId xmlns:a16="http://schemas.microsoft.com/office/drawing/2014/main" id="{6BD85C06-90C2-4E68-AF8F-CB329FA4714B}"/>
              </a:ext>
            </a:extLst>
          </p:cNvPr>
          <p:cNvSpPr>
            <a:spLocks noGrp="1"/>
          </p:cNvSpPr>
          <p:nvPr>
            <p:ph type="dt" sz="half" idx="10"/>
          </p:nvPr>
        </p:nvSpPr>
        <p:spPr/>
        <p:txBody>
          <a:bodyPr/>
          <a:lstStyle/>
          <a:p>
            <a:fld id="{F1C5F81A-7EFC-42CD-97F5-2C41683F8C58}" type="datetimeFigureOut">
              <a:rPr lang="es-CO" smtClean="0"/>
              <a:t>20/06/2024</a:t>
            </a:fld>
            <a:endParaRPr lang="es-CO"/>
          </a:p>
        </p:txBody>
      </p:sp>
      <p:sp>
        <p:nvSpPr>
          <p:cNvPr id="4" name="Marcador de pie de página 3">
            <a:extLst>
              <a:ext uri="{FF2B5EF4-FFF2-40B4-BE49-F238E27FC236}">
                <a16:creationId xmlns:a16="http://schemas.microsoft.com/office/drawing/2014/main" id="{FF48E5AD-F64E-43FC-8D53-32B799D20E76}"/>
              </a:ext>
            </a:extLst>
          </p:cNvPr>
          <p:cNvSpPr>
            <a:spLocks noGrp="1"/>
          </p:cNvSpPr>
          <p:nvPr>
            <p:ph type="ftr" sz="quarter" idx="11"/>
          </p:nvPr>
        </p:nvSpPr>
        <p:spPr/>
        <p:txBody>
          <a:bodyPr/>
          <a:lstStyle/>
          <a:p>
            <a:endParaRPr lang="es-CO"/>
          </a:p>
        </p:txBody>
      </p:sp>
      <p:sp>
        <p:nvSpPr>
          <p:cNvPr id="5" name="Marcador de número de diapositiva 4">
            <a:extLst>
              <a:ext uri="{FF2B5EF4-FFF2-40B4-BE49-F238E27FC236}">
                <a16:creationId xmlns:a16="http://schemas.microsoft.com/office/drawing/2014/main" id="{D5ECAA1C-1F0A-4DEA-9EBB-2B5DA8634CBE}"/>
              </a:ext>
            </a:extLst>
          </p:cNvPr>
          <p:cNvSpPr>
            <a:spLocks noGrp="1"/>
          </p:cNvSpPr>
          <p:nvPr>
            <p:ph type="sldNum" sz="quarter" idx="12"/>
          </p:nvPr>
        </p:nvSpPr>
        <p:spPr/>
        <p:txBody>
          <a:bodyPr/>
          <a:lstStyle/>
          <a:p>
            <a:fld id="{7DBF4114-FE85-416D-B382-408E7462CCAC}" type="slidenum">
              <a:rPr lang="es-CO" smtClean="0"/>
              <a:t>‹Nº›</a:t>
            </a:fld>
            <a:endParaRPr lang="es-CO"/>
          </a:p>
        </p:txBody>
      </p:sp>
    </p:spTree>
    <p:extLst>
      <p:ext uri="{BB962C8B-B14F-4D97-AF65-F5344CB8AC3E}">
        <p14:creationId xmlns:p14="http://schemas.microsoft.com/office/powerpoint/2010/main" val="31124134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622EA3B-813D-4B80-B24E-082FC6F0CEC0}"/>
              </a:ext>
            </a:extLst>
          </p:cNvPr>
          <p:cNvSpPr>
            <a:spLocks noGrp="1"/>
          </p:cNvSpPr>
          <p:nvPr>
            <p:ph type="dt" sz="half" idx="10"/>
          </p:nvPr>
        </p:nvSpPr>
        <p:spPr/>
        <p:txBody>
          <a:bodyPr/>
          <a:lstStyle/>
          <a:p>
            <a:fld id="{F1C5F81A-7EFC-42CD-97F5-2C41683F8C58}" type="datetimeFigureOut">
              <a:rPr lang="es-CO" smtClean="0"/>
              <a:t>20/06/2024</a:t>
            </a:fld>
            <a:endParaRPr lang="es-CO"/>
          </a:p>
        </p:txBody>
      </p:sp>
      <p:sp>
        <p:nvSpPr>
          <p:cNvPr id="3" name="Marcador de pie de página 2">
            <a:extLst>
              <a:ext uri="{FF2B5EF4-FFF2-40B4-BE49-F238E27FC236}">
                <a16:creationId xmlns:a16="http://schemas.microsoft.com/office/drawing/2014/main" id="{F690DFF0-831D-4B59-BF00-77D6B8EE7FDB}"/>
              </a:ext>
            </a:extLst>
          </p:cNvPr>
          <p:cNvSpPr>
            <a:spLocks noGrp="1"/>
          </p:cNvSpPr>
          <p:nvPr>
            <p:ph type="ftr" sz="quarter" idx="11"/>
          </p:nvPr>
        </p:nvSpPr>
        <p:spPr/>
        <p:txBody>
          <a:bodyPr/>
          <a:lstStyle/>
          <a:p>
            <a:endParaRPr lang="es-CO"/>
          </a:p>
        </p:txBody>
      </p:sp>
      <p:sp>
        <p:nvSpPr>
          <p:cNvPr id="4" name="Marcador de número de diapositiva 3">
            <a:extLst>
              <a:ext uri="{FF2B5EF4-FFF2-40B4-BE49-F238E27FC236}">
                <a16:creationId xmlns:a16="http://schemas.microsoft.com/office/drawing/2014/main" id="{1D7F7E1D-EEC8-474C-88E1-913FE37DFF32}"/>
              </a:ext>
            </a:extLst>
          </p:cNvPr>
          <p:cNvSpPr>
            <a:spLocks noGrp="1"/>
          </p:cNvSpPr>
          <p:nvPr>
            <p:ph type="sldNum" sz="quarter" idx="12"/>
          </p:nvPr>
        </p:nvSpPr>
        <p:spPr/>
        <p:txBody>
          <a:bodyPr/>
          <a:lstStyle/>
          <a:p>
            <a:fld id="{7DBF4114-FE85-416D-B382-408E7462CCAC}" type="slidenum">
              <a:rPr lang="es-CO" smtClean="0"/>
              <a:t>‹Nº›</a:t>
            </a:fld>
            <a:endParaRPr lang="es-CO"/>
          </a:p>
        </p:txBody>
      </p:sp>
    </p:spTree>
    <p:extLst>
      <p:ext uri="{BB962C8B-B14F-4D97-AF65-F5344CB8AC3E}">
        <p14:creationId xmlns:p14="http://schemas.microsoft.com/office/powerpoint/2010/main" val="5615249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E591AAC-B376-42C4-B6E9-DD4E8053D957}"/>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FA21CF3E-5985-45E9-BE9D-08EF8555A13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texto 3">
            <a:extLst>
              <a:ext uri="{FF2B5EF4-FFF2-40B4-BE49-F238E27FC236}">
                <a16:creationId xmlns:a16="http://schemas.microsoft.com/office/drawing/2014/main" id="{678A8363-D230-45C5-B7E9-862CFE3948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AC963CE0-0323-4930-9C4C-32C6AFA36B8D}"/>
              </a:ext>
            </a:extLst>
          </p:cNvPr>
          <p:cNvSpPr>
            <a:spLocks noGrp="1"/>
          </p:cNvSpPr>
          <p:nvPr>
            <p:ph type="dt" sz="half" idx="10"/>
          </p:nvPr>
        </p:nvSpPr>
        <p:spPr/>
        <p:txBody>
          <a:bodyPr/>
          <a:lstStyle/>
          <a:p>
            <a:fld id="{F1C5F81A-7EFC-42CD-97F5-2C41683F8C58}" type="datetimeFigureOut">
              <a:rPr lang="es-CO" smtClean="0"/>
              <a:t>20/06/2024</a:t>
            </a:fld>
            <a:endParaRPr lang="es-CO"/>
          </a:p>
        </p:txBody>
      </p:sp>
      <p:sp>
        <p:nvSpPr>
          <p:cNvPr id="6" name="Marcador de pie de página 5">
            <a:extLst>
              <a:ext uri="{FF2B5EF4-FFF2-40B4-BE49-F238E27FC236}">
                <a16:creationId xmlns:a16="http://schemas.microsoft.com/office/drawing/2014/main" id="{DE5AF83F-2B3F-4D5F-82A4-D7CFF7FE7C47}"/>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6A2719C1-A5AA-400D-99BD-92484CFE13EF}"/>
              </a:ext>
            </a:extLst>
          </p:cNvPr>
          <p:cNvSpPr>
            <a:spLocks noGrp="1"/>
          </p:cNvSpPr>
          <p:nvPr>
            <p:ph type="sldNum" sz="quarter" idx="12"/>
          </p:nvPr>
        </p:nvSpPr>
        <p:spPr/>
        <p:txBody>
          <a:bodyPr/>
          <a:lstStyle/>
          <a:p>
            <a:fld id="{7DBF4114-FE85-416D-B382-408E7462CCAC}" type="slidenum">
              <a:rPr lang="es-CO" smtClean="0"/>
              <a:t>‹Nº›</a:t>
            </a:fld>
            <a:endParaRPr lang="es-CO"/>
          </a:p>
        </p:txBody>
      </p:sp>
    </p:spTree>
    <p:extLst>
      <p:ext uri="{BB962C8B-B14F-4D97-AF65-F5344CB8AC3E}">
        <p14:creationId xmlns:p14="http://schemas.microsoft.com/office/powerpoint/2010/main" val="10770091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ADF5D98-925F-4A3A-BAC5-94FCAE8CB07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posición de imagen 2">
            <a:extLst>
              <a:ext uri="{FF2B5EF4-FFF2-40B4-BE49-F238E27FC236}">
                <a16:creationId xmlns:a16="http://schemas.microsoft.com/office/drawing/2014/main" id="{E630109B-F9E4-4F58-A4E7-374D47E867F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Marcador de texto 3">
            <a:extLst>
              <a:ext uri="{FF2B5EF4-FFF2-40B4-BE49-F238E27FC236}">
                <a16:creationId xmlns:a16="http://schemas.microsoft.com/office/drawing/2014/main" id="{EAFB7BEC-8972-4AAB-AD74-405D00B773F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082D6FF6-50A7-4677-A4DA-1EC1AB47D170}"/>
              </a:ext>
            </a:extLst>
          </p:cNvPr>
          <p:cNvSpPr>
            <a:spLocks noGrp="1"/>
          </p:cNvSpPr>
          <p:nvPr>
            <p:ph type="dt" sz="half" idx="10"/>
          </p:nvPr>
        </p:nvSpPr>
        <p:spPr/>
        <p:txBody>
          <a:bodyPr/>
          <a:lstStyle/>
          <a:p>
            <a:fld id="{F1C5F81A-7EFC-42CD-97F5-2C41683F8C58}" type="datetimeFigureOut">
              <a:rPr lang="es-CO" smtClean="0"/>
              <a:t>20/06/2024</a:t>
            </a:fld>
            <a:endParaRPr lang="es-CO"/>
          </a:p>
        </p:txBody>
      </p:sp>
      <p:sp>
        <p:nvSpPr>
          <p:cNvPr id="6" name="Marcador de pie de página 5">
            <a:extLst>
              <a:ext uri="{FF2B5EF4-FFF2-40B4-BE49-F238E27FC236}">
                <a16:creationId xmlns:a16="http://schemas.microsoft.com/office/drawing/2014/main" id="{06A5C5D1-4296-45B1-A62B-538E59156BD5}"/>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F12757C7-E8E7-4908-8DDA-77C6E4DBD035}"/>
              </a:ext>
            </a:extLst>
          </p:cNvPr>
          <p:cNvSpPr>
            <a:spLocks noGrp="1"/>
          </p:cNvSpPr>
          <p:nvPr>
            <p:ph type="sldNum" sz="quarter" idx="12"/>
          </p:nvPr>
        </p:nvSpPr>
        <p:spPr/>
        <p:txBody>
          <a:bodyPr/>
          <a:lstStyle/>
          <a:p>
            <a:fld id="{7DBF4114-FE85-416D-B382-408E7462CCAC}" type="slidenum">
              <a:rPr lang="es-CO" smtClean="0"/>
              <a:t>‹Nº›</a:t>
            </a:fld>
            <a:endParaRPr lang="es-CO"/>
          </a:p>
        </p:txBody>
      </p:sp>
    </p:spTree>
    <p:extLst>
      <p:ext uri="{BB962C8B-B14F-4D97-AF65-F5344CB8AC3E}">
        <p14:creationId xmlns:p14="http://schemas.microsoft.com/office/powerpoint/2010/main" val="12659358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B03459E-BB93-4BE8-A1D6-8E3BD35264AB}"/>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B3F10E76-3DBC-4E33-84D8-FEE8C9D87E99}"/>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D4C545D2-5339-449F-930F-09273B3653C0}"/>
              </a:ext>
            </a:extLst>
          </p:cNvPr>
          <p:cNvSpPr>
            <a:spLocks noGrp="1"/>
          </p:cNvSpPr>
          <p:nvPr>
            <p:ph type="dt" sz="half" idx="10"/>
          </p:nvPr>
        </p:nvSpPr>
        <p:spPr/>
        <p:txBody>
          <a:bodyPr/>
          <a:lstStyle/>
          <a:p>
            <a:fld id="{F1C5F81A-7EFC-42CD-97F5-2C41683F8C58}" type="datetimeFigureOut">
              <a:rPr lang="es-CO" smtClean="0"/>
              <a:t>20/06/2024</a:t>
            </a:fld>
            <a:endParaRPr lang="es-CO"/>
          </a:p>
        </p:txBody>
      </p:sp>
      <p:sp>
        <p:nvSpPr>
          <p:cNvPr id="5" name="Marcador de pie de página 4">
            <a:extLst>
              <a:ext uri="{FF2B5EF4-FFF2-40B4-BE49-F238E27FC236}">
                <a16:creationId xmlns:a16="http://schemas.microsoft.com/office/drawing/2014/main" id="{AE933693-9FD0-477E-879F-BFC37CAD47B4}"/>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627643E4-5703-45FA-9A7C-03C84735A3DE}"/>
              </a:ext>
            </a:extLst>
          </p:cNvPr>
          <p:cNvSpPr>
            <a:spLocks noGrp="1"/>
          </p:cNvSpPr>
          <p:nvPr>
            <p:ph type="sldNum" sz="quarter" idx="12"/>
          </p:nvPr>
        </p:nvSpPr>
        <p:spPr/>
        <p:txBody>
          <a:bodyPr/>
          <a:lstStyle/>
          <a:p>
            <a:fld id="{7DBF4114-FE85-416D-B382-408E7462CCAC}" type="slidenum">
              <a:rPr lang="es-CO" smtClean="0"/>
              <a:t>‹Nº›</a:t>
            </a:fld>
            <a:endParaRPr lang="es-CO"/>
          </a:p>
        </p:txBody>
      </p:sp>
    </p:spTree>
    <p:extLst>
      <p:ext uri="{BB962C8B-B14F-4D97-AF65-F5344CB8AC3E}">
        <p14:creationId xmlns:p14="http://schemas.microsoft.com/office/powerpoint/2010/main" val="15977877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0712158-DBE5-436E-B245-D6EBFEF05EF5}"/>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58777958-8039-4136-A072-CA58DFE1B414}"/>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7B16AB22-7EFE-43FA-80E1-AB6D7F1F43B6}"/>
              </a:ext>
            </a:extLst>
          </p:cNvPr>
          <p:cNvSpPr>
            <a:spLocks noGrp="1"/>
          </p:cNvSpPr>
          <p:nvPr>
            <p:ph type="dt" sz="half" idx="10"/>
          </p:nvPr>
        </p:nvSpPr>
        <p:spPr/>
        <p:txBody>
          <a:bodyPr/>
          <a:lstStyle/>
          <a:p>
            <a:fld id="{F1C5F81A-7EFC-42CD-97F5-2C41683F8C58}" type="datetimeFigureOut">
              <a:rPr lang="es-CO" smtClean="0"/>
              <a:t>20/06/2024</a:t>
            </a:fld>
            <a:endParaRPr lang="es-CO"/>
          </a:p>
        </p:txBody>
      </p:sp>
      <p:sp>
        <p:nvSpPr>
          <p:cNvPr id="5" name="Marcador de pie de página 4">
            <a:extLst>
              <a:ext uri="{FF2B5EF4-FFF2-40B4-BE49-F238E27FC236}">
                <a16:creationId xmlns:a16="http://schemas.microsoft.com/office/drawing/2014/main" id="{04052A74-44EC-45ED-A439-8844D2114772}"/>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117B70D7-8427-49E8-BEEE-B9FCA325ABBD}"/>
              </a:ext>
            </a:extLst>
          </p:cNvPr>
          <p:cNvSpPr>
            <a:spLocks noGrp="1"/>
          </p:cNvSpPr>
          <p:nvPr>
            <p:ph type="sldNum" sz="quarter" idx="12"/>
          </p:nvPr>
        </p:nvSpPr>
        <p:spPr/>
        <p:txBody>
          <a:bodyPr/>
          <a:lstStyle/>
          <a:p>
            <a:fld id="{7DBF4114-FE85-416D-B382-408E7462CCAC}" type="slidenum">
              <a:rPr lang="es-CO" smtClean="0"/>
              <a:t>‹Nº›</a:t>
            </a:fld>
            <a:endParaRPr lang="es-CO"/>
          </a:p>
        </p:txBody>
      </p:sp>
    </p:spTree>
    <p:extLst>
      <p:ext uri="{BB962C8B-B14F-4D97-AF65-F5344CB8AC3E}">
        <p14:creationId xmlns:p14="http://schemas.microsoft.com/office/powerpoint/2010/main" val="29475299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63C4B35-2E75-4F02-95A7-8487C4D96A2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B91957B9-C50A-488F-A178-5399CBE827F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FD00B501-DFC7-4246-92AF-5D2A4CB1284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1C5F81A-7EFC-42CD-97F5-2C41683F8C58}" type="datetimeFigureOut">
              <a:rPr lang="es-CO" smtClean="0"/>
              <a:t>20/06/2024</a:t>
            </a:fld>
            <a:endParaRPr lang="es-CO"/>
          </a:p>
        </p:txBody>
      </p:sp>
      <p:sp>
        <p:nvSpPr>
          <p:cNvPr id="5" name="Marcador de pie de página 4">
            <a:extLst>
              <a:ext uri="{FF2B5EF4-FFF2-40B4-BE49-F238E27FC236}">
                <a16:creationId xmlns:a16="http://schemas.microsoft.com/office/drawing/2014/main" id="{DB84FFA3-478B-456B-9E5F-5C26296860D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Marcador de número de diapositiva 5">
            <a:extLst>
              <a:ext uri="{FF2B5EF4-FFF2-40B4-BE49-F238E27FC236}">
                <a16:creationId xmlns:a16="http://schemas.microsoft.com/office/drawing/2014/main" id="{B3257B45-974F-4ACA-9094-4662C33189C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BF4114-FE85-416D-B382-408E7462CCAC}" type="slidenum">
              <a:rPr lang="es-CO" smtClean="0"/>
              <a:t>‹Nº›</a:t>
            </a:fld>
            <a:endParaRPr lang="es-CO"/>
          </a:p>
        </p:txBody>
      </p:sp>
    </p:spTree>
    <p:extLst>
      <p:ext uri="{BB962C8B-B14F-4D97-AF65-F5344CB8AC3E}">
        <p14:creationId xmlns:p14="http://schemas.microsoft.com/office/powerpoint/2010/main" val="3227130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6.jpe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1.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jpg"/><Relationship Id="rId1" Type="http://schemas.openxmlformats.org/officeDocument/2006/relationships/slideLayout" Target="../slideLayouts/slideLayout2.xml"/><Relationship Id="rId5" Type="http://schemas.openxmlformats.org/officeDocument/2006/relationships/image" Target="../media/image32.jpeg"/><Relationship Id="rId4" Type="http://schemas.openxmlformats.org/officeDocument/2006/relationships/image" Target="../media/image31.jpg"/></Relationships>
</file>

<file path=ppt/slides/_rels/slide2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package" Target="../embeddings/Microsoft_Excel_Worksheet.xlsx"/><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2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 Id="rId6" Type="http://schemas.openxmlformats.org/officeDocument/2006/relationships/image" Target="../media/image32.jpeg"/><Relationship Id="rId5" Type="http://schemas.openxmlformats.org/officeDocument/2006/relationships/image" Target="../media/image38.png"/><Relationship Id="rId4" Type="http://schemas.openxmlformats.org/officeDocument/2006/relationships/image" Target="../media/image37.png"/></Relationships>
</file>

<file path=ppt/slides/_rels/slide2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2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2.jpg"/></Relationships>
</file>

<file path=ppt/slides/_rels/slide3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32.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chart" Target="../charts/chart6.xml"/></Relationships>
</file>

<file path=ppt/slides/_rels/slide33.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chart" Target="../charts/chart11.xml"/><Relationship Id="rId5" Type="http://schemas.openxmlformats.org/officeDocument/2006/relationships/chart" Target="../charts/chart10.xml"/><Relationship Id="rId4" Type="http://schemas.openxmlformats.org/officeDocument/2006/relationships/chart" Target="../charts/chart9.xml"/></Relationships>
</file>

<file path=ppt/slides/_rels/slide36.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chart" Target="../charts/chart13.xml"/></Relationships>
</file>

<file path=ppt/slides/_rels/slide37.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chart" Target="../charts/chart15.xml"/></Relationships>
</file>

<file path=ppt/slides/_rels/slide38.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chart" Target="../charts/chart18.xml"/></Relationships>
</file>

<file path=ppt/slides/_rels/slide4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chart" Target="../charts/chart22.xml"/><Relationship Id="rId5" Type="http://schemas.openxmlformats.org/officeDocument/2006/relationships/chart" Target="../charts/chart21.xml"/><Relationship Id="rId4" Type="http://schemas.openxmlformats.org/officeDocument/2006/relationships/chart" Target="../charts/chart20.xml"/></Relationships>
</file>

<file path=ppt/slides/_rels/slide4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0541AB63-C7AA-42AF-844E-4DD3214737EC}"/>
              </a:ext>
            </a:extLst>
          </p:cNvPr>
          <p:cNvSpPr/>
          <p:nvPr/>
        </p:nvSpPr>
        <p:spPr>
          <a:xfrm>
            <a:off x="0" y="0"/>
            <a:ext cx="12192000" cy="6858000"/>
          </a:xfrm>
          <a:prstGeom prst="rect">
            <a:avLst/>
          </a:prstGeom>
          <a:solidFill>
            <a:srgbClr val="00B050"/>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10" name="Imagen 9">
            <a:extLst>
              <a:ext uri="{FF2B5EF4-FFF2-40B4-BE49-F238E27FC236}">
                <a16:creationId xmlns:a16="http://schemas.microsoft.com/office/drawing/2014/main" id="{9B48A5E8-CA9C-410E-B981-A5F0F0D66E58}"/>
              </a:ext>
            </a:extLst>
          </p:cNvPr>
          <p:cNvPicPr>
            <a:picLocks noChangeAspect="1"/>
          </p:cNvPicPr>
          <p:nvPr/>
        </p:nvPicPr>
        <p:blipFill rotWithShape="1">
          <a:blip r:embed="rId2">
            <a:alphaModFix amt="35000"/>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t="7738" b="19549"/>
          <a:stretch/>
        </p:blipFill>
        <p:spPr>
          <a:xfrm flipH="1">
            <a:off x="0" y="0"/>
            <a:ext cx="12192000" cy="6858000"/>
          </a:xfrm>
          <a:prstGeom prst="rect">
            <a:avLst/>
          </a:prstGeom>
          <a:solidFill>
            <a:schemeClr val="accent6">
              <a:lumMod val="60000"/>
              <a:lumOff val="40000"/>
            </a:schemeClr>
          </a:solidFill>
          <a:ln>
            <a:noFill/>
          </a:ln>
        </p:spPr>
      </p:pic>
      <p:sp>
        <p:nvSpPr>
          <p:cNvPr id="11" name="Título 1">
            <a:extLst>
              <a:ext uri="{FF2B5EF4-FFF2-40B4-BE49-F238E27FC236}">
                <a16:creationId xmlns:a16="http://schemas.microsoft.com/office/drawing/2014/main" id="{1D790673-5BEE-497D-A44A-65CF0829BD47}"/>
              </a:ext>
            </a:extLst>
          </p:cNvPr>
          <p:cNvSpPr txBox="1">
            <a:spLocks/>
          </p:cNvSpPr>
          <p:nvPr/>
        </p:nvSpPr>
        <p:spPr>
          <a:xfrm>
            <a:off x="571499" y="2646861"/>
            <a:ext cx="6982239" cy="23876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br>
              <a:rPr lang="es-PE" sz="3600" dirty="0">
                <a:solidFill>
                  <a:schemeClr val="bg1"/>
                </a:solidFill>
                <a:latin typeface="Century Gothic" panose="020B0502020202020204" pitchFamily="34" charset="0"/>
              </a:rPr>
            </a:br>
            <a:r>
              <a:rPr lang="es-PE" sz="2400" b="1" dirty="0">
                <a:solidFill>
                  <a:schemeClr val="bg1"/>
                </a:solidFill>
                <a:latin typeface="Century Gothic" panose="020B0502020202020204" pitchFamily="34" charset="0"/>
              </a:rPr>
              <a:t>PROYECTO MINERO</a:t>
            </a:r>
            <a:br>
              <a:rPr lang="es-PE" sz="2400" dirty="0">
                <a:solidFill>
                  <a:schemeClr val="bg1"/>
                </a:solidFill>
                <a:latin typeface="Century Gothic" panose="020B0502020202020204" pitchFamily="34" charset="0"/>
              </a:rPr>
            </a:br>
            <a:endParaRPr lang="es-419" dirty="0">
              <a:solidFill>
                <a:schemeClr val="bg1"/>
              </a:solidFill>
              <a:latin typeface="Century Gothic" panose="020B0502020202020204" pitchFamily="34" charset="0"/>
            </a:endParaRPr>
          </a:p>
        </p:txBody>
      </p:sp>
      <p:sp>
        <p:nvSpPr>
          <p:cNvPr id="14" name="Título 1">
            <a:extLst>
              <a:ext uri="{FF2B5EF4-FFF2-40B4-BE49-F238E27FC236}">
                <a16:creationId xmlns:a16="http://schemas.microsoft.com/office/drawing/2014/main" id="{8C725395-5272-44BB-BB21-CC054019B67E}"/>
              </a:ext>
            </a:extLst>
          </p:cNvPr>
          <p:cNvSpPr txBox="1">
            <a:spLocks/>
          </p:cNvSpPr>
          <p:nvPr/>
        </p:nvSpPr>
        <p:spPr>
          <a:xfrm>
            <a:off x="571499" y="5221291"/>
            <a:ext cx="6982239" cy="10125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dirty="0" err="1">
                <a:solidFill>
                  <a:schemeClr val="bg1"/>
                </a:solidFill>
                <a:latin typeface="Century Gothic" panose="020B0502020202020204" pitchFamily="34" charset="0"/>
              </a:rPr>
              <a:t>Febrero</a:t>
            </a:r>
            <a:r>
              <a:rPr lang="en-US" sz="1800" dirty="0">
                <a:solidFill>
                  <a:schemeClr val="bg1"/>
                </a:solidFill>
                <a:latin typeface="Century Gothic" panose="020B0502020202020204" pitchFamily="34" charset="0"/>
              </a:rPr>
              <a:t>  2023</a:t>
            </a:r>
            <a:endParaRPr lang="en-US" sz="2400" dirty="0">
              <a:solidFill>
                <a:schemeClr val="bg1"/>
              </a:solidFill>
              <a:latin typeface="Century Gothic" panose="020B0502020202020204" pitchFamily="34" charset="0"/>
            </a:endParaRPr>
          </a:p>
        </p:txBody>
      </p:sp>
      <p:pic>
        <p:nvPicPr>
          <p:cNvPr id="15" name="Imagen 14">
            <a:extLst>
              <a:ext uri="{FF2B5EF4-FFF2-40B4-BE49-F238E27FC236}">
                <a16:creationId xmlns:a16="http://schemas.microsoft.com/office/drawing/2014/main" id="{EEB1F61D-E8C5-4A02-AE94-E5176E28844F}"/>
              </a:ext>
            </a:extLst>
          </p:cNvPr>
          <p:cNvPicPr>
            <a:picLocks noChangeAspect="1"/>
          </p:cNvPicPr>
          <p:nvPr/>
        </p:nvPicPr>
        <p:blipFill rotWithShape="1">
          <a:blip r:embed="rId4">
            <a:clrChange>
              <a:clrFrom>
                <a:srgbClr val="FFFFFF"/>
              </a:clrFrom>
              <a:clrTo>
                <a:srgbClr val="FFFFFF">
                  <a:alpha val="0"/>
                </a:srgbClr>
              </a:clrTo>
            </a:clrChange>
            <a:duotone>
              <a:schemeClr val="bg2">
                <a:shade val="45000"/>
                <a:satMod val="135000"/>
              </a:schemeClr>
              <a:prstClr val="white"/>
            </a:duotone>
            <a:extLst>
              <a:ext uri="{28A0092B-C50C-407E-A947-70E740481C1C}">
                <a14:useLocalDpi xmlns:a14="http://schemas.microsoft.com/office/drawing/2010/main" val="0"/>
              </a:ext>
            </a:extLst>
          </a:blip>
          <a:srcRect l="5891" t="14750" r="4094" b="18311"/>
          <a:stretch/>
        </p:blipFill>
        <p:spPr>
          <a:xfrm>
            <a:off x="0" y="142240"/>
            <a:ext cx="6233437" cy="2028509"/>
          </a:xfrm>
          <a:prstGeom prst="rect">
            <a:avLst/>
          </a:prstGeom>
          <a:ln>
            <a:noFill/>
          </a:ln>
        </p:spPr>
      </p:pic>
      <p:sp>
        <p:nvSpPr>
          <p:cNvPr id="3" name="CuadroTexto 2">
            <a:extLst>
              <a:ext uri="{FF2B5EF4-FFF2-40B4-BE49-F238E27FC236}">
                <a16:creationId xmlns:a16="http://schemas.microsoft.com/office/drawing/2014/main" id="{72D111CB-A77D-9779-C2A1-3AEABCEC85D3}"/>
              </a:ext>
            </a:extLst>
          </p:cNvPr>
          <p:cNvSpPr txBox="1"/>
          <p:nvPr/>
        </p:nvSpPr>
        <p:spPr>
          <a:xfrm>
            <a:off x="5780177" y="1307157"/>
            <a:ext cx="6101080" cy="5170646"/>
          </a:xfrm>
          <a:prstGeom prst="rect">
            <a:avLst/>
          </a:prstGeom>
          <a:noFill/>
        </p:spPr>
        <p:txBody>
          <a:bodyPr wrap="square">
            <a:spAutoFit/>
          </a:bodyPr>
          <a:lstStyle/>
          <a:p>
            <a:pPr algn="l"/>
            <a:r>
              <a:rPr lang="es-ES" sz="2200" b="1" i="0" dirty="0">
                <a:solidFill>
                  <a:srgbClr val="6D6E71"/>
                </a:solidFill>
                <a:effectLst/>
                <a:latin typeface="+mj-lt"/>
              </a:rPr>
              <a:t>Como empresa responsable, estamos trabajando con otros para proporcionar infraestructura esencial desarrollando recursos energéticos y minerales, facilitando la construcción y apoyando la manufactura alineando nuestros objetivos corporativos con un enfoque de sostenibilidad (ESG).</a:t>
            </a:r>
          </a:p>
          <a:p>
            <a:pPr algn="l"/>
            <a:endParaRPr lang="es-ES" sz="2200" b="1" i="0" dirty="0">
              <a:solidFill>
                <a:srgbClr val="6D6E71"/>
              </a:solidFill>
              <a:effectLst/>
              <a:latin typeface="+mj-lt"/>
            </a:endParaRPr>
          </a:p>
          <a:p>
            <a:pPr algn="l"/>
            <a:r>
              <a:rPr lang="es-ES" sz="2200" b="1" i="0" dirty="0">
                <a:solidFill>
                  <a:srgbClr val="6D6E71"/>
                </a:solidFill>
                <a:effectLst/>
                <a:latin typeface="+mj-lt"/>
              </a:rPr>
              <a:t>Nos enfocamos en actividades de alcance y desarrollamos nuestro negocio con el objetivo de satisfacer las necesidades y preocupaciones clave de la comunidad, maximizar el impacto comunitario y proteger el medio ambiente.</a:t>
            </a:r>
            <a:endParaRPr lang="en-US" sz="2200" b="1" dirty="0">
              <a:solidFill>
                <a:schemeClr val="tx1"/>
              </a:solidFill>
              <a:latin typeface="+mj-lt"/>
            </a:endParaRPr>
          </a:p>
        </p:txBody>
      </p:sp>
    </p:spTree>
    <p:extLst>
      <p:ext uri="{BB962C8B-B14F-4D97-AF65-F5344CB8AC3E}">
        <p14:creationId xmlns:p14="http://schemas.microsoft.com/office/powerpoint/2010/main" val="37491003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Imagen 15">
            <a:extLst>
              <a:ext uri="{FF2B5EF4-FFF2-40B4-BE49-F238E27FC236}">
                <a16:creationId xmlns:a16="http://schemas.microsoft.com/office/drawing/2014/main" id="{5E663569-C61E-4538-961A-7F287EFB2A8E}"/>
              </a:ext>
            </a:extLst>
          </p:cNvPr>
          <p:cNvPicPr>
            <a:picLocks noChangeAspect="1"/>
          </p:cNvPicPr>
          <p:nvPr/>
        </p:nvPicPr>
        <p:blipFill>
          <a:blip r:embed="rId2"/>
          <a:stretch>
            <a:fillRect/>
          </a:stretch>
        </p:blipFill>
        <p:spPr>
          <a:xfrm>
            <a:off x="9116135" y="3636235"/>
            <a:ext cx="2923465" cy="2452688"/>
          </a:xfrm>
          <a:prstGeom prst="rect">
            <a:avLst/>
          </a:prstGeom>
        </p:spPr>
      </p:pic>
      <p:sp>
        <p:nvSpPr>
          <p:cNvPr id="61" name="Rectángulo: esquinas redondeadas 60">
            <a:extLst>
              <a:ext uri="{FF2B5EF4-FFF2-40B4-BE49-F238E27FC236}">
                <a16:creationId xmlns:a16="http://schemas.microsoft.com/office/drawing/2014/main" id="{0267F8CF-80EB-4022-A88B-6FD6631789F1}"/>
              </a:ext>
            </a:extLst>
          </p:cNvPr>
          <p:cNvSpPr/>
          <p:nvPr/>
        </p:nvSpPr>
        <p:spPr>
          <a:xfrm>
            <a:off x="0" y="898408"/>
            <a:ext cx="3611657" cy="5190516"/>
          </a:xfrm>
          <a:prstGeom prst="roundRect">
            <a:avLst>
              <a:gd name="adj" fmla="val 0"/>
            </a:avLst>
          </a:prstGeom>
          <a:solidFill>
            <a:srgbClr val="3C4A5E"/>
          </a:solidFill>
          <a:ln>
            <a:solidFill>
              <a:schemeClr val="accent4">
                <a:lumMod val="20000"/>
                <a:lumOff val="8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just"/>
            <a:r>
              <a:rPr lang="es-ES" sz="1400" dirty="0">
                <a:solidFill>
                  <a:srgbClr val="F9FFFD"/>
                </a:solidFill>
              </a:rPr>
              <a:t>- Se encuentra en Colombia, en el municipio de Abriaquí, al noroeste de la región de Antioquia.</a:t>
            </a:r>
          </a:p>
          <a:p>
            <a:pPr algn="just"/>
            <a:endParaRPr lang="es-ES" sz="1400" dirty="0">
              <a:solidFill>
                <a:srgbClr val="F9FFFD"/>
              </a:solidFill>
            </a:endParaRPr>
          </a:p>
          <a:p>
            <a:pPr algn="just"/>
            <a:r>
              <a:rPr lang="es-ES" sz="1400" dirty="0">
                <a:solidFill>
                  <a:srgbClr val="F9FFFD"/>
                </a:solidFill>
              </a:rPr>
              <a:t>- La distancia desde Medellín hasta Abriaquí es de 135 kilómetros.</a:t>
            </a:r>
          </a:p>
          <a:p>
            <a:pPr algn="just"/>
            <a:endParaRPr lang="es-ES" sz="1400" dirty="0">
              <a:solidFill>
                <a:srgbClr val="F9FFFD"/>
              </a:solidFill>
            </a:endParaRPr>
          </a:p>
          <a:p>
            <a:pPr algn="just"/>
            <a:r>
              <a:rPr lang="es-ES" sz="1400" dirty="0">
                <a:solidFill>
                  <a:srgbClr val="F9FFFD"/>
                </a:solidFill>
              </a:rPr>
              <a:t>- Los desarrollos de infraestructura clave, incluida la finalización de carreteras principales como la autopista de Medellín a Santa Fe de Antioquia, están mejorando el acceso a la zona.</a:t>
            </a:r>
          </a:p>
          <a:p>
            <a:pPr algn="just"/>
            <a:endParaRPr lang="es-ES" sz="1400" dirty="0">
              <a:solidFill>
                <a:srgbClr val="F9FFFD"/>
              </a:solidFill>
            </a:endParaRPr>
          </a:p>
          <a:p>
            <a:pPr algn="just"/>
            <a:r>
              <a:rPr lang="es-ES" sz="1400" dirty="0">
                <a:solidFill>
                  <a:srgbClr val="F9FFFD"/>
                </a:solidFill>
              </a:rPr>
              <a:t>- La región es reconocida por su alto potencial de mineralización de alta ley.</a:t>
            </a:r>
            <a:endParaRPr lang="en-US" sz="1400" dirty="0">
              <a:solidFill>
                <a:srgbClr val="F9FFFD"/>
              </a:solidFill>
            </a:endParaRPr>
          </a:p>
        </p:txBody>
      </p:sp>
      <p:pic>
        <p:nvPicPr>
          <p:cNvPr id="3" name="Imagen 2">
            <a:extLst>
              <a:ext uri="{FF2B5EF4-FFF2-40B4-BE49-F238E27FC236}">
                <a16:creationId xmlns:a16="http://schemas.microsoft.com/office/drawing/2014/main" id="{41B21915-AAAE-F485-183F-5C7FB3EA974C}"/>
              </a:ext>
            </a:extLst>
          </p:cNvPr>
          <p:cNvPicPr>
            <a:picLocks noChangeAspect="1"/>
          </p:cNvPicPr>
          <p:nvPr/>
        </p:nvPicPr>
        <p:blipFill rotWithShape="1">
          <a:blip r:embed="rId3">
            <a:extLst>
              <a:ext uri="{28A0092B-C50C-407E-A947-70E740481C1C}">
                <a14:useLocalDpi xmlns:a14="http://schemas.microsoft.com/office/drawing/2010/main" val="0"/>
              </a:ext>
            </a:extLst>
          </a:blip>
          <a:srcRect l="76444" t="9375" r="4061" b="65610"/>
          <a:stretch/>
        </p:blipFill>
        <p:spPr bwMode="auto">
          <a:xfrm>
            <a:off x="9106804" y="876393"/>
            <a:ext cx="2835502" cy="257452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Rectángulo 4">
            <a:extLst>
              <a:ext uri="{FF2B5EF4-FFF2-40B4-BE49-F238E27FC236}">
                <a16:creationId xmlns:a16="http://schemas.microsoft.com/office/drawing/2014/main" id="{B1382D8D-9A9C-4390-31B9-A72C087899C8}"/>
              </a:ext>
            </a:extLst>
          </p:cNvPr>
          <p:cNvSpPr/>
          <p:nvPr/>
        </p:nvSpPr>
        <p:spPr>
          <a:xfrm>
            <a:off x="9116135" y="4347052"/>
            <a:ext cx="804524" cy="239697"/>
          </a:xfrm>
          <a:prstGeom prst="rect">
            <a:avLst/>
          </a:prstGeom>
          <a:solidFill>
            <a:srgbClr val="F6FB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100" b="1" i="1" dirty="0">
                <a:solidFill>
                  <a:schemeClr val="tx1"/>
                </a:solidFill>
              </a:rPr>
              <a:t>Abriaqui</a:t>
            </a:r>
            <a:endParaRPr lang="es-PE" sz="1100" b="1" i="1" dirty="0">
              <a:solidFill>
                <a:schemeClr val="tx1"/>
              </a:solidFill>
            </a:endParaRPr>
          </a:p>
        </p:txBody>
      </p:sp>
      <p:sp>
        <p:nvSpPr>
          <p:cNvPr id="6" name="Rectángulo 5">
            <a:extLst>
              <a:ext uri="{FF2B5EF4-FFF2-40B4-BE49-F238E27FC236}">
                <a16:creationId xmlns:a16="http://schemas.microsoft.com/office/drawing/2014/main" id="{34ECF8EE-22D0-9E59-20ED-EF756E9BF9DA}"/>
              </a:ext>
            </a:extLst>
          </p:cNvPr>
          <p:cNvSpPr/>
          <p:nvPr/>
        </p:nvSpPr>
        <p:spPr>
          <a:xfrm>
            <a:off x="11292114" y="5892199"/>
            <a:ext cx="804524" cy="239697"/>
          </a:xfrm>
          <a:prstGeom prst="rect">
            <a:avLst/>
          </a:prstGeom>
          <a:solidFill>
            <a:srgbClr val="F9FF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100" b="1" i="1" dirty="0">
                <a:solidFill>
                  <a:schemeClr val="tx1"/>
                </a:solidFill>
              </a:rPr>
              <a:t>Medellín </a:t>
            </a:r>
            <a:endParaRPr lang="es-PE" sz="1100" b="1" i="1" dirty="0">
              <a:solidFill>
                <a:schemeClr val="tx1"/>
              </a:solidFill>
            </a:endParaRPr>
          </a:p>
        </p:txBody>
      </p:sp>
      <p:pic>
        <p:nvPicPr>
          <p:cNvPr id="10" name="Imagen 9">
            <a:extLst>
              <a:ext uri="{FF2B5EF4-FFF2-40B4-BE49-F238E27FC236}">
                <a16:creationId xmlns:a16="http://schemas.microsoft.com/office/drawing/2014/main" id="{1356B2A0-FDDF-4C16-A2F6-3476AD9DED83}"/>
              </a:ext>
            </a:extLst>
          </p:cNvPr>
          <p:cNvPicPr>
            <a:picLocks noChangeAspect="1"/>
          </p:cNvPicPr>
          <p:nvPr/>
        </p:nvPicPr>
        <p:blipFill rotWithShape="1">
          <a:blip r:embed="rId4" cstate="hqprint">
            <a:clrChange>
              <a:clrFrom>
                <a:srgbClr val="FFFFFF"/>
              </a:clrFrom>
              <a:clrTo>
                <a:srgbClr val="FFFFFF">
                  <a:alpha val="0"/>
                </a:srgbClr>
              </a:clrTo>
            </a:clrChange>
            <a:extLst>
              <a:ext uri="{28A0092B-C50C-407E-A947-70E740481C1C}">
                <a14:useLocalDpi xmlns:a14="http://schemas.microsoft.com/office/drawing/2010/main" val="0"/>
              </a:ext>
            </a:extLst>
          </a:blip>
          <a:srcRect t="18812" b="24432"/>
          <a:stretch/>
        </p:blipFill>
        <p:spPr>
          <a:xfrm>
            <a:off x="10287790" y="6356636"/>
            <a:ext cx="1626487" cy="403961"/>
          </a:xfrm>
          <a:prstGeom prst="rect">
            <a:avLst/>
          </a:prstGeom>
        </p:spPr>
      </p:pic>
      <p:cxnSp>
        <p:nvCxnSpPr>
          <p:cNvPr id="11" name="Conector recto 10">
            <a:extLst>
              <a:ext uri="{FF2B5EF4-FFF2-40B4-BE49-F238E27FC236}">
                <a16:creationId xmlns:a16="http://schemas.microsoft.com/office/drawing/2014/main" id="{17E6D0FB-2C04-4E93-9BB0-6557B8203361}"/>
              </a:ext>
            </a:extLst>
          </p:cNvPr>
          <p:cNvCxnSpPr>
            <a:cxnSpLocks/>
          </p:cNvCxnSpPr>
          <p:nvPr/>
        </p:nvCxnSpPr>
        <p:spPr>
          <a:xfrm>
            <a:off x="-29961" y="6286708"/>
            <a:ext cx="1222196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BB8128B8-29B0-4B8F-83FC-C0EEBBD5A936}"/>
              </a:ext>
            </a:extLst>
          </p:cNvPr>
          <p:cNvCxnSpPr>
            <a:cxnSpLocks/>
          </p:cNvCxnSpPr>
          <p:nvPr/>
        </p:nvCxnSpPr>
        <p:spPr>
          <a:xfrm>
            <a:off x="95362" y="714223"/>
            <a:ext cx="11944238" cy="0"/>
          </a:xfrm>
          <a:prstGeom prst="line">
            <a:avLst/>
          </a:prstGeom>
        </p:spPr>
        <p:style>
          <a:lnRef idx="1">
            <a:schemeClr val="accent1"/>
          </a:lnRef>
          <a:fillRef idx="0">
            <a:schemeClr val="accent1"/>
          </a:fillRef>
          <a:effectRef idx="0">
            <a:schemeClr val="accent1"/>
          </a:effectRef>
          <a:fontRef idx="minor">
            <a:schemeClr val="tx1"/>
          </a:fontRef>
        </p:style>
      </p:cxnSp>
      <p:pic>
        <p:nvPicPr>
          <p:cNvPr id="13" name="Imagen 12">
            <a:extLst>
              <a:ext uri="{FF2B5EF4-FFF2-40B4-BE49-F238E27FC236}">
                <a16:creationId xmlns:a16="http://schemas.microsoft.com/office/drawing/2014/main" id="{FFDA84AA-94A6-4326-8E88-F6577CC2CC7C}"/>
              </a:ext>
            </a:extLst>
          </p:cNvPr>
          <p:cNvPicPr>
            <a:picLocks noChangeAspect="1"/>
          </p:cNvPicPr>
          <p:nvPr/>
        </p:nvPicPr>
        <p:blipFill rotWithShape="1">
          <a:blip r:embed="rId5" cstate="hqprint">
            <a:extLst>
              <a:ext uri="{28A0092B-C50C-407E-A947-70E740481C1C}">
                <a14:useLocalDpi xmlns:a14="http://schemas.microsoft.com/office/drawing/2010/main" val="0"/>
              </a:ext>
            </a:extLst>
          </a:blip>
          <a:srcRect l="10683" t="5968" r="27849" b="7142"/>
          <a:stretch/>
        </p:blipFill>
        <p:spPr bwMode="auto">
          <a:xfrm>
            <a:off x="3780676" y="912132"/>
            <a:ext cx="5147779" cy="514946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0" name="Rectangle 4">
            <a:extLst>
              <a:ext uri="{FF2B5EF4-FFF2-40B4-BE49-F238E27FC236}">
                <a16:creationId xmlns:a16="http://schemas.microsoft.com/office/drawing/2014/main" id="{BA9C5711-E864-4DBB-B088-3E20FB48ED14}"/>
              </a:ext>
            </a:extLst>
          </p:cNvPr>
          <p:cNvSpPr/>
          <p:nvPr/>
        </p:nvSpPr>
        <p:spPr>
          <a:xfrm>
            <a:off x="361330" y="216531"/>
            <a:ext cx="10496938" cy="40192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300"/>
              </a:spcAft>
            </a:pPr>
            <a:r>
              <a:rPr lang="en-US" sz="2000" b="1" dirty="0" err="1">
                <a:solidFill>
                  <a:schemeClr val="tx1">
                    <a:lumMod val="75000"/>
                    <a:lumOff val="25000"/>
                  </a:schemeClr>
                </a:solidFill>
                <a:latin typeface="Century Gothic" panose="020B0502020202020204" pitchFamily="34" charset="0"/>
                <a:cs typeface="Arial" panose="020B0604020202020204" pitchFamily="34" charset="0"/>
              </a:rPr>
              <a:t>Localización</a:t>
            </a:r>
            <a:r>
              <a:rPr lang="en-US" sz="2000" b="1" dirty="0">
                <a:solidFill>
                  <a:schemeClr val="tx1">
                    <a:lumMod val="75000"/>
                    <a:lumOff val="25000"/>
                  </a:schemeClr>
                </a:solidFill>
                <a:latin typeface="Century Gothic" panose="020B0502020202020204" pitchFamily="34" charset="0"/>
                <a:cs typeface="Arial" panose="020B0604020202020204" pitchFamily="34" charset="0"/>
              </a:rPr>
              <a:t> del </a:t>
            </a:r>
            <a:r>
              <a:rPr lang="en-US" sz="2000" b="1" dirty="0" err="1">
                <a:solidFill>
                  <a:schemeClr val="tx1">
                    <a:lumMod val="75000"/>
                    <a:lumOff val="25000"/>
                  </a:schemeClr>
                </a:solidFill>
                <a:latin typeface="Century Gothic" panose="020B0502020202020204" pitchFamily="34" charset="0"/>
                <a:cs typeface="Arial" panose="020B0604020202020204" pitchFamily="34" charset="0"/>
              </a:rPr>
              <a:t>proyecto</a:t>
            </a:r>
            <a:endParaRPr lang="en-US" sz="2000" b="1" dirty="0">
              <a:solidFill>
                <a:schemeClr val="tx1">
                  <a:lumMod val="75000"/>
                  <a:lumOff val="25000"/>
                </a:schemeClr>
              </a:solidFill>
              <a:latin typeface="Century Gothic" panose="020B0502020202020204" pitchFamily="34" charset="0"/>
              <a:cs typeface="Arial" panose="020B0604020202020204" pitchFamily="34" charset="0"/>
            </a:endParaRPr>
          </a:p>
        </p:txBody>
      </p:sp>
    </p:spTree>
    <p:extLst>
      <p:ext uri="{BB962C8B-B14F-4D97-AF65-F5344CB8AC3E}">
        <p14:creationId xmlns:p14="http://schemas.microsoft.com/office/powerpoint/2010/main" val="36259964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a:extLst>
              <a:ext uri="{FF2B5EF4-FFF2-40B4-BE49-F238E27FC236}">
                <a16:creationId xmlns:a16="http://schemas.microsoft.com/office/drawing/2014/main" id="{C0F214C4-6237-4D5A-815D-01A38F171FE9}"/>
              </a:ext>
            </a:extLst>
          </p:cNvPr>
          <p:cNvSpPr/>
          <p:nvPr/>
        </p:nvSpPr>
        <p:spPr>
          <a:xfrm>
            <a:off x="361330" y="216531"/>
            <a:ext cx="10496938" cy="40192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300"/>
              </a:spcAft>
            </a:pPr>
            <a:r>
              <a:rPr lang="en-US" sz="2000" b="1" dirty="0" err="1">
                <a:solidFill>
                  <a:schemeClr val="tx1">
                    <a:lumMod val="75000"/>
                    <a:lumOff val="25000"/>
                  </a:schemeClr>
                </a:solidFill>
                <a:latin typeface="Century Gothic" panose="020B0502020202020204" pitchFamily="34" charset="0"/>
                <a:cs typeface="Arial" panose="020B0604020202020204" pitchFamily="34" charset="0"/>
              </a:rPr>
              <a:t>Cinturones</a:t>
            </a:r>
            <a:r>
              <a:rPr lang="en-US" sz="2000" b="1" dirty="0">
                <a:solidFill>
                  <a:schemeClr val="tx1">
                    <a:lumMod val="75000"/>
                    <a:lumOff val="25000"/>
                  </a:schemeClr>
                </a:solidFill>
                <a:latin typeface="Century Gothic" panose="020B0502020202020204" pitchFamily="34" charset="0"/>
                <a:cs typeface="Arial" panose="020B0604020202020204" pitchFamily="34" charset="0"/>
              </a:rPr>
              <a:t> de </a:t>
            </a:r>
            <a:r>
              <a:rPr lang="en-US" sz="2000" b="1" dirty="0" err="1">
                <a:solidFill>
                  <a:schemeClr val="tx1">
                    <a:lumMod val="75000"/>
                    <a:lumOff val="25000"/>
                  </a:schemeClr>
                </a:solidFill>
                <a:latin typeface="Century Gothic" panose="020B0502020202020204" pitchFamily="34" charset="0"/>
                <a:cs typeface="Arial" panose="020B0604020202020204" pitchFamily="34" charset="0"/>
              </a:rPr>
              <a:t>oro</a:t>
            </a:r>
            <a:r>
              <a:rPr lang="en-US" sz="2000" b="1" dirty="0">
                <a:solidFill>
                  <a:schemeClr val="tx1">
                    <a:lumMod val="75000"/>
                    <a:lumOff val="25000"/>
                  </a:schemeClr>
                </a:solidFill>
                <a:latin typeface="Century Gothic" panose="020B0502020202020204" pitchFamily="34" charset="0"/>
                <a:cs typeface="Arial" panose="020B0604020202020204" pitchFamily="34" charset="0"/>
              </a:rPr>
              <a:t> y </a:t>
            </a:r>
            <a:r>
              <a:rPr lang="en-US" sz="2000" b="1" dirty="0" err="1">
                <a:solidFill>
                  <a:schemeClr val="tx1">
                    <a:lumMod val="75000"/>
                    <a:lumOff val="25000"/>
                  </a:schemeClr>
                </a:solidFill>
                <a:latin typeface="Century Gothic" panose="020B0502020202020204" pitchFamily="34" charset="0"/>
                <a:cs typeface="Arial" panose="020B0604020202020204" pitchFamily="34" charset="0"/>
              </a:rPr>
              <a:t>cobre</a:t>
            </a:r>
            <a:endParaRPr lang="en-US" sz="2000" b="1" dirty="0">
              <a:solidFill>
                <a:schemeClr val="tx1">
                  <a:lumMod val="75000"/>
                  <a:lumOff val="25000"/>
                </a:schemeClr>
              </a:solidFill>
              <a:latin typeface="Century Gothic" panose="020B0502020202020204" pitchFamily="34" charset="0"/>
              <a:cs typeface="Arial" panose="020B0604020202020204" pitchFamily="34" charset="0"/>
            </a:endParaRPr>
          </a:p>
        </p:txBody>
      </p:sp>
      <p:sp>
        <p:nvSpPr>
          <p:cNvPr id="61" name="Rectángulo: esquinas redondeadas 60">
            <a:extLst>
              <a:ext uri="{FF2B5EF4-FFF2-40B4-BE49-F238E27FC236}">
                <a16:creationId xmlns:a16="http://schemas.microsoft.com/office/drawing/2014/main" id="{0267F8CF-80EB-4022-A88B-6FD6631789F1}"/>
              </a:ext>
            </a:extLst>
          </p:cNvPr>
          <p:cNvSpPr/>
          <p:nvPr/>
        </p:nvSpPr>
        <p:spPr>
          <a:xfrm>
            <a:off x="0" y="928037"/>
            <a:ext cx="4860406" cy="5055708"/>
          </a:xfrm>
          <a:prstGeom prst="roundRect">
            <a:avLst>
              <a:gd name="adj" fmla="val 0"/>
            </a:avLst>
          </a:prstGeom>
          <a:solidFill>
            <a:srgbClr val="3C4A5E"/>
          </a:solidFill>
          <a:ln>
            <a:solidFill>
              <a:schemeClr val="accent4">
                <a:lumMod val="20000"/>
                <a:lumOff val="8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just"/>
            <a:r>
              <a:rPr lang="es-ES" sz="1400" dirty="0">
                <a:solidFill>
                  <a:srgbClr val="F9FFFD"/>
                </a:solidFill>
              </a:rPr>
              <a:t>- El reciente aumento de nuevas evidencias de Au, Cu y Ag se encuentra en el norte de Sudamérica, con muchos nuevos proyectos y minas como Buriticá, Marmato, La </a:t>
            </a:r>
            <a:r>
              <a:rPr lang="es-ES" sz="1400" dirty="0" err="1">
                <a:solidFill>
                  <a:srgbClr val="F9FFFD"/>
                </a:solidFill>
              </a:rPr>
              <a:t>Colosa</a:t>
            </a:r>
            <a:r>
              <a:rPr lang="es-ES" sz="1400" dirty="0">
                <a:solidFill>
                  <a:srgbClr val="F9FFFD"/>
                </a:solidFill>
              </a:rPr>
              <a:t>, </a:t>
            </a:r>
            <a:r>
              <a:rPr lang="es-ES" sz="1400" dirty="0" err="1">
                <a:solidFill>
                  <a:srgbClr val="F9FFFD"/>
                </a:solidFill>
              </a:rPr>
              <a:t>Llurimagua</a:t>
            </a:r>
            <a:r>
              <a:rPr lang="es-ES" sz="1400" dirty="0">
                <a:solidFill>
                  <a:srgbClr val="F9FFFD"/>
                </a:solidFill>
              </a:rPr>
              <a:t>, Chaucha u otros de la era Oligoceno-Mioceno.</a:t>
            </a:r>
          </a:p>
          <a:p>
            <a:pPr algn="just"/>
            <a:endParaRPr lang="es-ES" sz="1400" dirty="0">
              <a:solidFill>
                <a:srgbClr val="F9FFFD"/>
              </a:solidFill>
            </a:endParaRPr>
          </a:p>
          <a:p>
            <a:pPr algn="just"/>
            <a:r>
              <a:rPr lang="es-ES" sz="1400" dirty="0">
                <a:solidFill>
                  <a:srgbClr val="F9FFFD"/>
                </a:solidFill>
              </a:rPr>
              <a:t>- La era Oligoceno-Mioceno es la principal edad de depósitos que buscan muchas empresas como BHP Billiton, Anglo Gold Ashanti, Continental Gold-</a:t>
            </a:r>
            <a:r>
              <a:rPr lang="es-ES" sz="1400" dirty="0" err="1">
                <a:solidFill>
                  <a:srgbClr val="F9FFFD"/>
                </a:solidFill>
              </a:rPr>
              <a:t>Zijin</a:t>
            </a:r>
            <a:r>
              <a:rPr lang="es-ES" sz="1400" dirty="0">
                <a:solidFill>
                  <a:srgbClr val="F9FFFD"/>
                </a:solidFill>
              </a:rPr>
              <a:t>, entre muchas otras para sus proyectos.</a:t>
            </a:r>
          </a:p>
          <a:p>
            <a:pPr algn="just"/>
            <a:endParaRPr lang="es-ES" sz="1400" dirty="0">
              <a:solidFill>
                <a:srgbClr val="F9FFFD"/>
              </a:solidFill>
            </a:endParaRPr>
          </a:p>
          <a:p>
            <a:pPr algn="just"/>
            <a:r>
              <a:rPr lang="es-ES" sz="1400" dirty="0">
                <a:solidFill>
                  <a:srgbClr val="F9FFFD"/>
                </a:solidFill>
              </a:rPr>
              <a:t>- Las propiedades mineras están ubicadas en un cinturón de oro muy prospectivo de Colombia. Este cinturón se extiende desde Perú hasta Panamá</a:t>
            </a:r>
            <a:endParaRPr lang="en-US" sz="1400" dirty="0">
              <a:solidFill>
                <a:srgbClr val="F9FFFD"/>
              </a:solidFill>
            </a:endParaRPr>
          </a:p>
        </p:txBody>
      </p:sp>
      <p:pic>
        <p:nvPicPr>
          <p:cNvPr id="5" name="Imagen 4">
            <a:extLst>
              <a:ext uri="{FF2B5EF4-FFF2-40B4-BE49-F238E27FC236}">
                <a16:creationId xmlns:a16="http://schemas.microsoft.com/office/drawing/2014/main" id="{E6080F7A-12EE-56A3-7EAE-EF7D304E8249}"/>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4949" t="9118" r="11645" b="4524"/>
          <a:stretch/>
        </p:blipFill>
        <p:spPr bwMode="auto">
          <a:xfrm>
            <a:off x="6309883" y="779518"/>
            <a:ext cx="5645821" cy="543684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53640926-AAD7-44D8-BBD7-CCE9431645EC}">
              <a14:shadowObscured xmlns:a14="http://schemas.microsoft.com/office/drawing/2010/main"/>
            </a:ext>
          </a:extLst>
        </p:spPr>
      </p:pic>
      <p:pic>
        <p:nvPicPr>
          <p:cNvPr id="6" name="Imagen 5">
            <a:extLst>
              <a:ext uri="{FF2B5EF4-FFF2-40B4-BE49-F238E27FC236}">
                <a16:creationId xmlns:a16="http://schemas.microsoft.com/office/drawing/2014/main" id="{41215ADF-22EB-5A5C-E515-55CD3461E369}"/>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807" t="68845" r="76006" b="4322"/>
          <a:stretch/>
        </p:blipFill>
        <p:spPr bwMode="auto">
          <a:xfrm>
            <a:off x="6309883" y="779518"/>
            <a:ext cx="1640206" cy="1541454"/>
          </a:xfrm>
          <a:prstGeom prst="rect">
            <a:avLst/>
          </a:prstGeom>
          <a:noFill/>
          <a:ln w="3175">
            <a:solidFill>
              <a:schemeClr val="bg1">
                <a:lumMod val="50000"/>
              </a:schemeClr>
            </a:solidFill>
          </a:ln>
          <a:extLst>
            <a:ext uri="{53640926-AAD7-44D8-BBD7-CCE9431645EC}">
              <a14:shadowObscured xmlns:a14="http://schemas.microsoft.com/office/drawing/2010/main"/>
            </a:ext>
          </a:extLst>
        </p:spPr>
      </p:pic>
      <p:cxnSp>
        <p:nvCxnSpPr>
          <p:cNvPr id="7" name="Conector recto 6">
            <a:extLst>
              <a:ext uri="{FF2B5EF4-FFF2-40B4-BE49-F238E27FC236}">
                <a16:creationId xmlns:a16="http://schemas.microsoft.com/office/drawing/2014/main" id="{145DD70E-0A3C-4960-9344-94D720514464}"/>
              </a:ext>
            </a:extLst>
          </p:cNvPr>
          <p:cNvCxnSpPr>
            <a:cxnSpLocks/>
          </p:cNvCxnSpPr>
          <p:nvPr/>
        </p:nvCxnSpPr>
        <p:spPr>
          <a:xfrm>
            <a:off x="95362" y="714223"/>
            <a:ext cx="11944238" cy="0"/>
          </a:xfrm>
          <a:prstGeom prst="line">
            <a:avLst/>
          </a:prstGeom>
        </p:spPr>
        <p:style>
          <a:lnRef idx="1">
            <a:schemeClr val="accent1"/>
          </a:lnRef>
          <a:fillRef idx="0">
            <a:schemeClr val="accent1"/>
          </a:fillRef>
          <a:effectRef idx="0">
            <a:schemeClr val="accent1"/>
          </a:effectRef>
          <a:fontRef idx="minor">
            <a:schemeClr val="tx1"/>
          </a:fontRef>
        </p:style>
      </p:cxnSp>
      <p:pic>
        <p:nvPicPr>
          <p:cNvPr id="9" name="Imagen 8">
            <a:extLst>
              <a:ext uri="{FF2B5EF4-FFF2-40B4-BE49-F238E27FC236}">
                <a16:creationId xmlns:a16="http://schemas.microsoft.com/office/drawing/2014/main" id="{87790F6D-6915-4424-A5C6-C577A855EF32}"/>
              </a:ext>
            </a:extLst>
          </p:cNvPr>
          <p:cNvPicPr>
            <a:picLocks noChangeAspect="1"/>
          </p:cNvPicPr>
          <p:nvPr/>
        </p:nvPicPr>
        <p:blipFill rotWithShape="1">
          <a:blip r:embed="rId3" cstate="hqprint">
            <a:clrChange>
              <a:clrFrom>
                <a:srgbClr val="FFFFFF"/>
              </a:clrFrom>
              <a:clrTo>
                <a:srgbClr val="FFFFFF">
                  <a:alpha val="0"/>
                </a:srgbClr>
              </a:clrTo>
            </a:clrChange>
            <a:extLst>
              <a:ext uri="{28A0092B-C50C-407E-A947-70E740481C1C}">
                <a14:useLocalDpi xmlns:a14="http://schemas.microsoft.com/office/drawing/2010/main" val="0"/>
              </a:ext>
            </a:extLst>
          </a:blip>
          <a:srcRect t="18812" b="24432"/>
          <a:stretch/>
        </p:blipFill>
        <p:spPr>
          <a:xfrm>
            <a:off x="10231888" y="6330996"/>
            <a:ext cx="1626487" cy="403961"/>
          </a:xfrm>
          <a:prstGeom prst="rect">
            <a:avLst/>
          </a:prstGeom>
        </p:spPr>
      </p:pic>
      <p:cxnSp>
        <p:nvCxnSpPr>
          <p:cNvPr id="10" name="Conector recto 9">
            <a:extLst>
              <a:ext uri="{FF2B5EF4-FFF2-40B4-BE49-F238E27FC236}">
                <a16:creationId xmlns:a16="http://schemas.microsoft.com/office/drawing/2014/main" id="{6AE23B8F-0173-4777-9F1D-2FD459E52A58}"/>
              </a:ext>
            </a:extLst>
          </p:cNvPr>
          <p:cNvCxnSpPr>
            <a:cxnSpLocks/>
          </p:cNvCxnSpPr>
          <p:nvPr/>
        </p:nvCxnSpPr>
        <p:spPr>
          <a:xfrm>
            <a:off x="-29961" y="6286708"/>
            <a:ext cx="12221961"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79874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Imagen 19">
            <a:extLst>
              <a:ext uri="{FF2B5EF4-FFF2-40B4-BE49-F238E27FC236}">
                <a16:creationId xmlns:a16="http://schemas.microsoft.com/office/drawing/2014/main" id="{C84AE88E-580D-4296-96E3-C14B8FDA0294}"/>
              </a:ext>
            </a:extLst>
          </p:cNvPr>
          <p:cNvPicPr>
            <a:picLocks noChangeAspect="1"/>
          </p:cNvPicPr>
          <p:nvPr/>
        </p:nvPicPr>
        <p:blipFill>
          <a:blip r:embed="rId2"/>
          <a:stretch>
            <a:fillRect/>
          </a:stretch>
        </p:blipFill>
        <p:spPr>
          <a:xfrm>
            <a:off x="179696" y="862291"/>
            <a:ext cx="9247956" cy="4427809"/>
          </a:xfrm>
          <a:prstGeom prst="rect">
            <a:avLst/>
          </a:prstGeom>
        </p:spPr>
      </p:pic>
      <p:cxnSp>
        <p:nvCxnSpPr>
          <p:cNvPr id="5" name="Conector recto de flecha 4">
            <a:extLst>
              <a:ext uri="{FF2B5EF4-FFF2-40B4-BE49-F238E27FC236}">
                <a16:creationId xmlns:a16="http://schemas.microsoft.com/office/drawing/2014/main" id="{38191FA6-C0D7-6C2B-6896-CBE9A94158E2}"/>
              </a:ext>
            </a:extLst>
          </p:cNvPr>
          <p:cNvCxnSpPr>
            <a:cxnSpLocks/>
          </p:cNvCxnSpPr>
          <p:nvPr/>
        </p:nvCxnSpPr>
        <p:spPr>
          <a:xfrm>
            <a:off x="5016063" y="2990703"/>
            <a:ext cx="2840205" cy="204842"/>
          </a:xfrm>
          <a:prstGeom prst="straightConnector1">
            <a:avLst/>
          </a:prstGeom>
          <a:ln w="22225">
            <a:solidFill>
              <a:schemeClr val="tx1"/>
            </a:solidFill>
            <a:prstDash val="dash"/>
            <a:headEnd type="stealth"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9" name="Conector recto de flecha 8">
            <a:extLst>
              <a:ext uri="{FF2B5EF4-FFF2-40B4-BE49-F238E27FC236}">
                <a16:creationId xmlns:a16="http://schemas.microsoft.com/office/drawing/2014/main" id="{7BB64BEF-12F4-FEB3-B913-4F2378A77990}"/>
              </a:ext>
            </a:extLst>
          </p:cNvPr>
          <p:cNvCxnSpPr>
            <a:cxnSpLocks/>
          </p:cNvCxnSpPr>
          <p:nvPr/>
        </p:nvCxnSpPr>
        <p:spPr>
          <a:xfrm flipV="1">
            <a:off x="2099421" y="2956894"/>
            <a:ext cx="2704253" cy="364146"/>
          </a:xfrm>
          <a:prstGeom prst="straightConnector1">
            <a:avLst/>
          </a:prstGeom>
          <a:ln w="22225">
            <a:solidFill>
              <a:schemeClr val="tx1"/>
            </a:solidFill>
            <a:prstDash val="dash"/>
            <a:headEnd type="stealth" w="lg" len="lg"/>
            <a:tailEnd type="stealth" w="lg" len="lg"/>
          </a:ln>
        </p:spPr>
        <p:style>
          <a:lnRef idx="1">
            <a:schemeClr val="accent1"/>
          </a:lnRef>
          <a:fillRef idx="0">
            <a:schemeClr val="accent1"/>
          </a:fillRef>
          <a:effectRef idx="0">
            <a:schemeClr val="accent1"/>
          </a:effectRef>
          <a:fontRef idx="minor">
            <a:schemeClr val="tx1"/>
          </a:fontRef>
        </p:style>
      </p:cxnSp>
      <p:sp>
        <p:nvSpPr>
          <p:cNvPr id="16" name="Rectángulo 15">
            <a:extLst>
              <a:ext uri="{FF2B5EF4-FFF2-40B4-BE49-F238E27FC236}">
                <a16:creationId xmlns:a16="http://schemas.microsoft.com/office/drawing/2014/main" id="{22B63F11-73F9-2EEE-C412-B300B63E0C46}"/>
              </a:ext>
            </a:extLst>
          </p:cNvPr>
          <p:cNvSpPr/>
          <p:nvPr/>
        </p:nvSpPr>
        <p:spPr>
          <a:xfrm>
            <a:off x="6142995" y="3201190"/>
            <a:ext cx="804524" cy="239697"/>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200" b="1" i="1" dirty="0">
                <a:solidFill>
                  <a:schemeClr val="bg1"/>
                </a:solidFill>
              </a:rPr>
              <a:t>~18 km</a:t>
            </a:r>
            <a:endParaRPr lang="es-PE" sz="1200" b="1" i="1" dirty="0">
              <a:solidFill>
                <a:schemeClr val="bg1"/>
              </a:solidFill>
            </a:endParaRPr>
          </a:p>
        </p:txBody>
      </p:sp>
      <p:sp>
        <p:nvSpPr>
          <p:cNvPr id="17" name="Rectángulo 16">
            <a:extLst>
              <a:ext uri="{FF2B5EF4-FFF2-40B4-BE49-F238E27FC236}">
                <a16:creationId xmlns:a16="http://schemas.microsoft.com/office/drawing/2014/main" id="{DD040038-0E00-B5D0-5105-979C5A4C2948}"/>
              </a:ext>
            </a:extLst>
          </p:cNvPr>
          <p:cNvSpPr/>
          <p:nvPr/>
        </p:nvSpPr>
        <p:spPr>
          <a:xfrm>
            <a:off x="3245811" y="3166129"/>
            <a:ext cx="804524" cy="239697"/>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200" b="1" i="1" dirty="0">
                <a:solidFill>
                  <a:schemeClr val="bg1"/>
                </a:solidFill>
              </a:rPr>
              <a:t>~20 km</a:t>
            </a:r>
            <a:endParaRPr lang="es-PE" sz="1200" b="1" i="1" dirty="0">
              <a:solidFill>
                <a:schemeClr val="bg1"/>
              </a:solidFill>
            </a:endParaRPr>
          </a:p>
        </p:txBody>
      </p:sp>
      <p:cxnSp>
        <p:nvCxnSpPr>
          <p:cNvPr id="10" name="Conector recto 9">
            <a:extLst>
              <a:ext uri="{FF2B5EF4-FFF2-40B4-BE49-F238E27FC236}">
                <a16:creationId xmlns:a16="http://schemas.microsoft.com/office/drawing/2014/main" id="{4E555461-61CF-430B-8A9F-1CA02032D169}"/>
              </a:ext>
            </a:extLst>
          </p:cNvPr>
          <p:cNvCxnSpPr>
            <a:cxnSpLocks/>
          </p:cNvCxnSpPr>
          <p:nvPr/>
        </p:nvCxnSpPr>
        <p:spPr>
          <a:xfrm>
            <a:off x="95362" y="714223"/>
            <a:ext cx="11944238" cy="0"/>
          </a:xfrm>
          <a:prstGeom prst="line">
            <a:avLst/>
          </a:prstGeom>
        </p:spPr>
        <p:style>
          <a:lnRef idx="1">
            <a:schemeClr val="accent1"/>
          </a:lnRef>
          <a:fillRef idx="0">
            <a:schemeClr val="accent1"/>
          </a:fillRef>
          <a:effectRef idx="0">
            <a:schemeClr val="accent1"/>
          </a:effectRef>
          <a:fontRef idx="minor">
            <a:schemeClr val="tx1"/>
          </a:fontRef>
        </p:style>
      </p:cxnSp>
      <p:sp>
        <p:nvSpPr>
          <p:cNvPr id="11" name="Rectangle 4">
            <a:extLst>
              <a:ext uri="{FF2B5EF4-FFF2-40B4-BE49-F238E27FC236}">
                <a16:creationId xmlns:a16="http://schemas.microsoft.com/office/drawing/2014/main" id="{D1D6B05B-4085-468C-938B-8C1673FC9C30}"/>
              </a:ext>
            </a:extLst>
          </p:cNvPr>
          <p:cNvSpPr/>
          <p:nvPr/>
        </p:nvSpPr>
        <p:spPr>
          <a:xfrm>
            <a:off x="361330" y="216531"/>
            <a:ext cx="10496938" cy="40192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300"/>
              </a:spcAft>
            </a:pPr>
            <a:r>
              <a:rPr lang="en-US" sz="2000" b="1" dirty="0">
                <a:solidFill>
                  <a:schemeClr val="tx1">
                    <a:lumMod val="75000"/>
                    <a:lumOff val="25000"/>
                  </a:schemeClr>
                </a:solidFill>
                <a:latin typeface="Century Gothic" panose="020B0502020202020204" pitchFamily="34" charset="0"/>
                <a:cs typeface="Arial" panose="020B0604020202020204" pitchFamily="34" charset="0"/>
              </a:rPr>
              <a:t>Distrito de </a:t>
            </a:r>
            <a:r>
              <a:rPr lang="en-US" sz="2000" b="1" dirty="0" err="1">
                <a:solidFill>
                  <a:schemeClr val="tx1">
                    <a:lumMod val="75000"/>
                    <a:lumOff val="25000"/>
                  </a:schemeClr>
                </a:solidFill>
                <a:latin typeface="Century Gothic" panose="020B0502020202020204" pitchFamily="34" charset="0"/>
                <a:cs typeface="Arial" panose="020B0604020202020204" pitchFamily="34" charset="0"/>
              </a:rPr>
              <a:t>oro</a:t>
            </a:r>
            <a:endParaRPr lang="en-US" sz="2000" b="1" dirty="0">
              <a:solidFill>
                <a:schemeClr val="tx1">
                  <a:lumMod val="75000"/>
                  <a:lumOff val="25000"/>
                </a:schemeClr>
              </a:solidFill>
              <a:latin typeface="Century Gothic" panose="020B0502020202020204" pitchFamily="34" charset="0"/>
              <a:cs typeface="Arial" panose="020B0604020202020204" pitchFamily="34" charset="0"/>
            </a:endParaRPr>
          </a:p>
        </p:txBody>
      </p:sp>
      <p:pic>
        <p:nvPicPr>
          <p:cNvPr id="12" name="Imagen 11">
            <a:extLst>
              <a:ext uri="{FF2B5EF4-FFF2-40B4-BE49-F238E27FC236}">
                <a16:creationId xmlns:a16="http://schemas.microsoft.com/office/drawing/2014/main" id="{EDF47317-B50D-4D71-9B01-0290BE0ED9DF}"/>
              </a:ext>
            </a:extLst>
          </p:cNvPr>
          <p:cNvPicPr>
            <a:picLocks noChangeAspect="1"/>
          </p:cNvPicPr>
          <p:nvPr/>
        </p:nvPicPr>
        <p:blipFill rotWithShape="1">
          <a:blip r:embed="rId3" cstate="hqprint">
            <a:clrChange>
              <a:clrFrom>
                <a:srgbClr val="FFFFFF"/>
              </a:clrFrom>
              <a:clrTo>
                <a:srgbClr val="FFFFFF">
                  <a:alpha val="0"/>
                </a:srgbClr>
              </a:clrTo>
            </a:clrChange>
            <a:extLst>
              <a:ext uri="{28A0092B-C50C-407E-A947-70E740481C1C}">
                <a14:useLocalDpi xmlns:a14="http://schemas.microsoft.com/office/drawing/2010/main" val="0"/>
              </a:ext>
            </a:extLst>
          </a:blip>
          <a:srcRect t="18812" b="24432"/>
          <a:stretch/>
        </p:blipFill>
        <p:spPr>
          <a:xfrm>
            <a:off x="10231888" y="6330996"/>
            <a:ext cx="1626487" cy="403961"/>
          </a:xfrm>
          <a:prstGeom prst="rect">
            <a:avLst/>
          </a:prstGeom>
        </p:spPr>
      </p:pic>
      <p:cxnSp>
        <p:nvCxnSpPr>
          <p:cNvPr id="13" name="Conector recto 12">
            <a:extLst>
              <a:ext uri="{FF2B5EF4-FFF2-40B4-BE49-F238E27FC236}">
                <a16:creationId xmlns:a16="http://schemas.microsoft.com/office/drawing/2014/main" id="{D0D171FC-F548-4CC2-8764-16A4154566C3}"/>
              </a:ext>
            </a:extLst>
          </p:cNvPr>
          <p:cNvCxnSpPr>
            <a:cxnSpLocks/>
          </p:cNvCxnSpPr>
          <p:nvPr/>
        </p:nvCxnSpPr>
        <p:spPr>
          <a:xfrm>
            <a:off x="-29961" y="6286708"/>
            <a:ext cx="12221961" cy="0"/>
          </a:xfrm>
          <a:prstGeom prst="line">
            <a:avLst/>
          </a:prstGeom>
        </p:spPr>
        <p:style>
          <a:lnRef idx="1">
            <a:schemeClr val="accent1"/>
          </a:lnRef>
          <a:fillRef idx="0">
            <a:schemeClr val="accent1"/>
          </a:fillRef>
          <a:effectRef idx="0">
            <a:schemeClr val="accent1"/>
          </a:effectRef>
          <a:fontRef idx="minor">
            <a:schemeClr val="tx1"/>
          </a:fontRef>
        </p:style>
      </p:cxnSp>
      <p:sp>
        <p:nvSpPr>
          <p:cNvPr id="19" name="Rectángulo: esquinas redondeadas 18">
            <a:extLst>
              <a:ext uri="{FF2B5EF4-FFF2-40B4-BE49-F238E27FC236}">
                <a16:creationId xmlns:a16="http://schemas.microsoft.com/office/drawing/2014/main" id="{E58EF894-0836-4447-9BD0-20F4AD4D4939}"/>
              </a:ext>
            </a:extLst>
          </p:cNvPr>
          <p:cNvSpPr/>
          <p:nvPr/>
        </p:nvSpPr>
        <p:spPr>
          <a:xfrm>
            <a:off x="179696" y="5357941"/>
            <a:ext cx="11832608" cy="928767"/>
          </a:xfrm>
          <a:prstGeom prst="roundRect">
            <a:avLst>
              <a:gd name="adj" fmla="val 0"/>
            </a:avLst>
          </a:prstGeom>
          <a:solidFill>
            <a:srgbClr val="3C4A5E"/>
          </a:solidFill>
          <a:ln>
            <a:solidFill>
              <a:schemeClr val="accent4">
                <a:lumMod val="20000"/>
                <a:lumOff val="8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just"/>
            <a:r>
              <a:rPr lang="es-ES" sz="1250" dirty="0">
                <a:solidFill>
                  <a:srgbClr val="F9FFFD"/>
                </a:solidFill>
              </a:rPr>
              <a:t>Las propiedades mineras están en el distrito de oro de Buriticá, en el cinturón medio del río Cauca en la región noroccidental de Colombia.</a:t>
            </a:r>
          </a:p>
          <a:p>
            <a:pPr algn="just"/>
            <a:r>
              <a:rPr lang="es-ES" sz="1250" dirty="0">
                <a:solidFill>
                  <a:srgbClr val="F9FFFD"/>
                </a:solidFill>
              </a:rPr>
              <a:t>Se estima un potencial aproximado para duplicar la producción actual de oro en Colombia.</a:t>
            </a:r>
          </a:p>
          <a:p>
            <a:pPr algn="just"/>
            <a:r>
              <a:rPr lang="es-ES" sz="1250" dirty="0">
                <a:solidFill>
                  <a:srgbClr val="F9FFFD"/>
                </a:solidFill>
              </a:rPr>
              <a:t>El distrito tiene recursos con potencial de crecimiento y una combinación única de tamaño, calidad, metalurgia directa e infraestructura.</a:t>
            </a:r>
            <a:endParaRPr lang="en-US" sz="1250" dirty="0">
              <a:solidFill>
                <a:srgbClr val="F9FFFD"/>
              </a:solidFill>
            </a:endParaRPr>
          </a:p>
        </p:txBody>
      </p:sp>
      <p:pic>
        <p:nvPicPr>
          <p:cNvPr id="3" name="Imagen 2">
            <a:extLst>
              <a:ext uri="{FF2B5EF4-FFF2-40B4-BE49-F238E27FC236}">
                <a16:creationId xmlns:a16="http://schemas.microsoft.com/office/drawing/2014/main" id="{AFC4E950-C340-412D-86DC-076082FA0F1D}"/>
              </a:ext>
            </a:extLst>
          </p:cNvPr>
          <p:cNvPicPr>
            <a:picLocks noChangeAspect="1"/>
          </p:cNvPicPr>
          <p:nvPr/>
        </p:nvPicPr>
        <p:blipFill>
          <a:blip r:embed="rId4"/>
          <a:stretch>
            <a:fillRect/>
          </a:stretch>
        </p:blipFill>
        <p:spPr>
          <a:xfrm>
            <a:off x="9505476" y="862291"/>
            <a:ext cx="2534124" cy="2310017"/>
          </a:xfrm>
          <a:prstGeom prst="rect">
            <a:avLst/>
          </a:prstGeom>
        </p:spPr>
      </p:pic>
      <p:sp>
        <p:nvSpPr>
          <p:cNvPr id="14" name="Rectángulo: esquinas redondeadas 13">
            <a:extLst>
              <a:ext uri="{FF2B5EF4-FFF2-40B4-BE49-F238E27FC236}">
                <a16:creationId xmlns:a16="http://schemas.microsoft.com/office/drawing/2014/main" id="{64834D8B-07FB-4067-BBC8-0E450AF50BBA}"/>
              </a:ext>
            </a:extLst>
          </p:cNvPr>
          <p:cNvSpPr/>
          <p:nvPr/>
        </p:nvSpPr>
        <p:spPr>
          <a:xfrm>
            <a:off x="9584915" y="3440887"/>
            <a:ext cx="2375245" cy="1348253"/>
          </a:xfrm>
          <a:prstGeom prst="roundRect">
            <a:avLst>
              <a:gd name="adj" fmla="val 0"/>
            </a:avLst>
          </a:prstGeom>
          <a:solidFill>
            <a:srgbClr val="3C4A5E"/>
          </a:solidFill>
          <a:ln>
            <a:solidFill>
              <a:schemeClr val="accent4">
                <a:lumMod val="20000"/>
                <a:lumOff val="8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just"/>
            <a:r>
              <a:rPr lang="en-US" sz="1200" dirty="0">
                <a:solidFill>
                  <a:srgbClr val="F9FFFD"/>
                </a:solidFill>
              </a:rPr>
              <a:t>CG – ZIJI: Proyecto </a:t>
            </a:r>
            <a:r>
              <a:rPr lang="en-US" sz="1200" dirty="0" err="1">
                <a:solidFill>
                  <a:srgbClr val="F9FFFD"/>
                </a:solidFill>
              </a:rPr>
              <a:t>Buriticá</a:t>
            </a:r>
            <a:endParaRPr lang="en-US" sz="1200" dirty="0">
              <a:solidFill>
                <a:srgbClr val="F9FFFD"/>
              </a:solidFill>
            </a:endParaRPr>
          </a:p>
          <a:p>
            <a:pPr algn="just"/>
            <a:r>
              <a:rPr lang="en-US" sz="1200" dirty="0">
                <a:solidFill>
                  <a:srgbClr val="F9FFFD"/>
                </a:solidFill>
              </a:rPr>
              <a:t>M &amp; I:	 </a:t>
            </a:r>
          </a:p>
          <a:p>
            <a:pPr algn="just"/>
            <a:r>
              <a:rPr lang="en-US" sz="1200" dirty="0">
                <a:solidFill>
                  <a:srgbClr val="F9FFFD"/>
                </a:solidFill>
              </a:rPr>
              <a:t>4.41 </a:t>
            </a:r>
            <a:r>
              <a:rPr lang="en-US" sz="1200" dirty="0" err="1">
                <a:solidFill>
                  <a:srgbClr val="F9FFFD"/>
                </a:solidFill>
              </a:rPr>
              <a:t>millones</a:t>
            </a:r>
            <a:r>
              <a:rPr lang="en-US" sz="1200" dirty="0">
                <a:solidFill>
                  <a:srgbClr val="F9FFFD"/>
                </a:solidFill>
              </a:rPr>
              <a:t> de </a:t>
            </a:r>
            <a:r>
              <a:rPr lang="en-US" sz="1200" dirty="0" err="1">
                <a:solidFill>
                  <a:srgbClr val="F9FFFD"/>
                </a:solidFill>
              </a:rPr>
              <a:t>onzas</a:t>
            </a:r>
            <a:r>
              <a:rPr lang="en-US" sz="1200" dirty="0">
                <a:solidFill>
                  <a:srgbClr val="F9FFFD"/>
                </a:solidFill>
              </a:rPr>
              <a:t> de </a:t>
            </a:r>
            <a:r>
              <a:rPr lang="en-US" sz="1200" dirty="0" err="1">
                <a:solidFill>
                  <a:srgbClr val="F9FFFD"/>
                </a:solidFill>
              </a:rPr>
              <a:t>oro</a:t>
            </a:r>
            <a:endParaRPr lang="en-US" sz="1200" dirty="0">
              <a:solidFill>
                <a:srgbClr val="F9FFFD"/>
              </a:solidFill>
            </a:endParaRPr>
          </a:p>
          <a:p>
            <a:pPr algn="just"/>
            <a:endParaRPr lang="en-US" sz="1200" dirty="0">
              <a:solidFill>
                <a:srgbClr val="F9FFFD"/>
              </a:solidFill>
            </a:endParaRPr>
          </a:p>
          <a:p>
            <a:pPr algn="just"/>
            <a:r>
              <a:rPr lang="en-US" sz="1200" dirty="0" err="1">
                <a:solidFill>
                  <a:srgbClr val="F9FFFD"/>
                </a:solidFill>
              </a:rPr>
              <a:t>Inferidas</a:t>
            </a:r>
            <a:r>
              <a:rPr lang="en-US" sz="1200" dirty="0">
                <a:solidFill>
                  <a:srgbClr val="F9FFFD"/>
                </a:solidFill>
              </a:rPr>
              <a:t>:  	 </a:t>
            </a:r>
          </a:p>
          <a:p>
            <a:pPr algn="just"/>
            <a:r>
              <a:rPr lang="en-US" sz="1200" dirty="0">
                <a:solidFill>
                  <a:srgbClr val="F9FFFD"/>
                </a:solidFill>
              </a:rPr>
              <a:t>5.10 </a:t>
            </a:r>
            <a:r>
              <a:rPr lang="en-US" sz="1200" dirty="0" err="1">
                <a:solidFill>
                  <a:srgbClr val="F9FFFD"/>
                </a:solidFill>
              </a:rPr>
              <a:t>millones</a:t>
            </a:r>
            <a:r>
              <a:rPr lang="en-US" sz="1200" dirty="0">
                <a:solidFill>
                  <a:srgbClr val="F9FFFD"/>
                </a:solidFill>
              </a:rPr>
              <a:t> de </a:t>
            </a:r>
            <a:r>
              <a:rPr lang="en-US" sz="1200" dirty="0" err="1">
                <a:solidFill>
                  <a:srgbClr val="F9FFFD"/>
                </a:solidFill>
              </a:rPr>
              <a:t>onzas</a:t>
            </a:r>
            <a:r>
              <a:rPr lang="en-US" sz="1200" dirty="0">
                <a:solidFill>
                  <a:srgbClr val="F9FFFD"/>
                </a:solidFill>
              </a:rPr>
              <a:t> de </a:t>
            </a:r>
            <a:r>
              <a:rPr lang="en-US" sz="1200" dirty="0" err="1">
                <a:solidFill>
                  <a:srgbClr val="F9FFFD"/>
                </a:solidFill>
              </a:rPr>
              <a:t>oro</a:t>
            </a:r>
            <a:r>
              <a:rPr lang="en-US" sz="1200" dirty="0">
                <a:solidFill>
                  <a:srgbClr val="F9FFFD"/>
                </a:solidFill>
              </a:rPr>
              <a:t>	</a:t>
            </a:r>
          </a:p>
        </p:txBody>
      </p:sp>
    </p:spTree>
    <p:extLst>
      <p:ext uri="{BB962C8B-B14F-4D97-AF65-F5344CB8AC3E}">
        <p14:creationId xmlns:p14="http://schemas.microsoft.com/office/powerpoint/2010/main" val="22939068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Rectángulo: esquinas redondeadas 60">
            <a:extLst>
              <a:ext uri="{FF2B5EF4-FFF2-40B4-BE49-F238E27FC236}">
                <a16:creationId xmlns:a16="http://schemas.microsoft.com/office/drawing/2014/main" id="{0267F8CF-80EB-4022-A88B-6FD6631789F1}"/>
              </a:ext>
            </a:extLst>
          </p:cNvPr>
          <p:cNvSpPr/>
          <p:nvPr/>
        </p:nvSpPr>
        <p:spPr>
          <a:xfrm>
            <a:off x="-1" y="963675"/>
            <a:ext cx="4505740" cy="5055708"/>
          </a:xfrm>
          <a:prstGeom prst="roundRect">
            <a:avLst>
              <a:gd name="adj" fmla="val 0"/>
            </a:avLst>
          </a:prstGeom>
          <a:solidFill>
            <a:srgbClr val="3C4A5E"/>
          </a:solidFill>
          <a:ln>
            <a:solidFill>
              <a:schemeClr val="accent4">
                <a:lumMod val="20000"/>
                <a:lumOff val="8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just"/>
            <a:endParaRPr lang="en-US" sz="1400" dirty="0">
              <a:solidFill>
                <a:srgbClr val="F9FFFD"/>
              </a:solidFill>
            </a:endParaRPr>
          </a:p>
          <a:p>
            <a:pPr algn="just"/>
            <a:r>
              <a:rPr lang="es-ES" sz="1400" dirty="0">
                <a:solidFill>
                  <a:srgbClr val="F9FFFD"/>
                </a:solidFill>
              </a:rPr>
              <a:t>El distrito de oro completo tiene una reserva potencial de aproximadamente 5 millones de onzas de oro en una de sus vetas y reservas estimadas a los precios actuales de más de 9 mil millones de dólares.</a:t>
            </a:r>
          </a:p>
          <a:p>
            <a:pPr algn="just"/>
            <a:endParaRPr lang="es-ES" sz="1400" dirty="0">
              <a:solidFill>
                <a:srgbClr val="F9FFFD"/>
              </a:solidFill>
            </a:endParaRPr>
          </a:p>
          <a:p>
            <a:pPr algn="just"/>
            <a:r>
              <a:rPr lang="es-ES" sz="1400" dirty="0">
                <a:solidFill>
                  <a:srgbClr val="F9FFFD"/>
                </a:solidFill>
              </a:rPr>
              <a:t>Nuestras propiedades mineras tienen una extensión de 1,530 hectáreas, con 11 vetas mineralizadas y múltiples venillas tensionales con valores de oro.</a:t>
            </a:r>
          </a:p>
          <a:p>
            <a:pPr algn="just"/>
            <a:endParaRPr lang="es-ES" sz="1400" dirty="0">
              <a:solidFill>
                <a:srgbClr val="F9FFFD"/>
              </a:solidFill>
            </a:endParaRPr>
          </a:p>
          <a:p>
            <a:pPr algn="just"/>
            <a:endParaRPr lang="es-ES" sz="1400" dirty="0">
              <a:solidFill>
                <a:srgbClr val="F9FFFD"/>
              </a:solidFill>
            </a:endParaRPr>
          </a:p>
          <a:p>
            <a:pPr algn="just"/>
            <a:endParaRPr lang="es-ES" sz="1400" dirty="0">
              <a:solidFill>
                <a:srgbClr val="F9FFFD"/>
              </a:solidFill>
            </a:endParaRPr>
          </a:p>
          <a:p>
            <a:pPr algn="just"/>
            <a:endParaRPr lang="es-ES" sz="1400" dirty="0">
              <a:solidFill>
                <a:srgbClr val="F9FFFD"/>
              </a:solidFill>
            </a:endParaRPr>
          </a:p>
          <a:p>
            <a:pPr algn="just"/>
            <a:endParaRPr lang="es-ES" sz="1400" dirty="0">
              <a:solidFill>
                <a:srgbClr val="F9FFFD"/>
              </a:solidFill>
            </a:endParaRPr>
          </a:p>
          <a:p>
            <a:pPr algn="just"/>
            <a:endParaRPr lang="es-ES" sz="1400" dirty="0">
              <a:solidFill>
                <a:srgbClr val="F9FFFD"/>
              </a:solidFill>
            </a:endParaRPr>
          </a:p>
          <a:p>
            <a:pPr algn="just"/>
            <a:endParaRPr lang="en-US" sz="1400" dirty="0">
              <a:solidFill>
                <a:srgbClr val="F9FFFD"/>
              </a:solidFill>
            </a:endParaRPr>
          </a:p>
          <a:p>
            <a:pPr algn="just"/>
            <a:endParaRPr lang="en-US" sz="1400" dirty="0">
              <a:solidFill>
                <a:srgbClr val="F9FFFD"/>
              </a:solidFill>
            </a:endParaRPr>
          </a:p>
          <a:p>
            <a:pPr algn="just"/>
            <a:endParaRPr lang="en-US" sz="1400" dirty="0">
              <a:solidFill>
                <a:srgbClr val="F9FFFD"/>
              </a:solidFill>
            </a:endParaRPr>
          </a:p>
        </p:txBody>
      </p:sp>
      <p:pic>
        <p:nvPicPr>
          <p:cNvPr id="2" name="Imagen 1">
            <a:extLst>
              <a:ext uri="{FF2B5EF4-FFF2-40B4-BE49-F238E27FC236}">
                <a16:creationId xmlns:a16="http://schemas.microsoft.com/office/drawing/2014/main" id="{E9899199-CC36-3C8A-9C61-4F09B2FA7102}"/>
              </a:ext>
            </a:extLst>
          </p:cNvPr>
          <p:cNvPicPr>
            <a:picLocks noChangeAspect="1"/>
          </p:cNvPicPr>
          <p:nvPr/>
        </p:nvPicPr>
        <p:blipFill rotWithShape="1">
          <a:blip r:embed="rId2">
            <a:extLst>
              <a:ext uri="{28A0092B-C50C-407E-A947-70E740481C1C}">
                <a14:useLocalDpi xmlns:a14="http://schemas.microsoft.com/office/drawing/2010/main" val="0"/>
              </a:ext>
            </a:extLst>
          </a:blip>
          <a:srcRect l="11130" t="6860" r="27916" b="6708"/>
          <a:stretch/>
        </p:blipFill>
        <p:spPr bwMode="auto">
          <a:xfrm>
            <a:off x="5540992" y="765172"/>
            <a:ext cx="5443518" cy="5462366"/>
          </a:xfrm>
          <a:prstGeom prst="rect">
            <a:avLst/>
          </a:prstGeom>
          <a:ln>
            <a:noFill/>
          </a:ln>
          <a:effectLst>
            <a:outerShdw blurRad="190500" algn="tl" rotWithShape="0">
              <a:srgbClr val="000000">
                <a:alpha val="70000"/>
              </a:srgbClr>
            </a:outerShdw>
          </a:effectLst>
        </p:spPr>
      </p:pic>
      <p:pic>
        <p:nvPicPr>
          <p:cNvPr id="3" name="Imagen 2">
            <a:extLst>
              <a:ext uri="{FF2B5EF4-FFF2-40B4-BE49-F238E27FC236}">
                <a16:creationId xmlns:a16="http://schemas.microsoft.com/office/drawing/2014/main" id="{2C1999C2-1E40-FE08-C90D-4BAEB9674972}"/>
              </a:ext>
            </a:extLst>
          </p:cNvPr>
          <p:cNvPicPr>
            <a:picLocks noChangeAspect="1"/>
          </p:cNvPicPr>
          <p:nvPr/>
        </p:nvPicPr>
        <p:blipFill rotWithShape="1">
          <a:blip r:embed="rId2">
            <a:extLst>
              <a:ext uri="{28A0092B-C50C-407E-A947-70E740481C1C}">
                <a14:useLocalDpi xmlns:a14="http://schemas.microsoft.com/office/drawing/2010/main" val="0"/>
              </a:ext>
            </a:extLst>
          </a:blip>
          <a:srcRect l="78932" t="53196" r="5238" b="24635"/>
          <a:stretch/>
        </p:blipFill>
        <p:spPr bwMode="auto">
          <a:xfrm>
            <a:off x="9439161" y="758511"/>
            <a:ext cx="1546915" cy="1533078"/>
          </a:xfrm>
          <a:prstGeom prst="rect">
            <a:avLst/>
          </a:prstGeom>
          <a:noFill/>
          <a:ln w="6350">
            <a:solidFill>
              <a:schemeClr val="bg1">
                <a:lumMod val="75000"/>
              </a:schemeClr>
            </a:solidFill>
          </a:ln>
        </p:spPr>
      </p:pic>
      <p:pic>
        <p:nvPicPr>
          <p:cNvPr id="10" name="Imagen 9">
            <a:extLst>
              <a:ext uri="{FF2B5EF4-FFF2-40B4-BE49-F238E27FC236}">
                <a16:creationId xmlns:a16="http://schemas.microsoft.com/office/drawing/2014/main" id="{DA6E6146-5828-437F-8EC9-02A62999D863}"/>
              </a:ext>
            </a:extLst>
          </p:cNvPr>
          <p:cNvPicPr>
            <a:picLocks noChangeAspect="1"/>
          </p:cNvPicPr>
          <p:nvPr/>
        </p:nvPicPr>
        <p:blipFill rotWithShape="1">
          <a:blip r:embed="rId3" cstate="hqprint">
            <a:clrChange>
              <a:clrFrom>
                <a:srgbClr val="FFFFFF"/>
              </a:clrFrom>
              <a:clrTo>
                <a:srgbClr val="FFFFFF">
                  <a:alpha val="0"/>
                </a:srgbClr>
              </a:clrTo>
            </a:clrChange>
            <a:extLst>
              <a:ext uri="{28A0092B-C50C-407E-A947-70E740481C1C}">
                <a14:useLocalDpi xmlns:a14="http://schemas.microsoft.com/office/drawing/2010/main" val="0"/>
              </a:ext>
            </a:extLst>
          </a:blip>
          <a:srcRect t="18812" b="24432"/>
          <a:stretch/>
        </p:blipFill>
        <p:spPr>
          <a:xfrm>
            <a:off x="10231888" y="6330996"/>
            <a:ext cx="1626487" cy="403961"/>
          </a:xfrm>
          <a:prstGeom prst="rect">
            <a:avLst/>
          </a:prstGeom>
        </p:spPr>
      </p:pic>
      <p:cxnSp>
        <p:nvCxnSpPr>
          <p:cNvPr id="11" name="Conector recto 10">
            <a:extLst>
              <a:ext uri="{FF2B5EF4-FFF2-40B4-BE49-F238E27FC236}">
                <a16:creationId xmlns:a16="http://schemas.microsoft.com/office/drawing/2014/main" id="{AA00752B-BB39-4C34-AC07-1D87D49736D1}"/>
              </a:ext>
            </a:extLst>
          </p:cNvPr>
          <p:cNvCxnSpPr>
            <a:cxnSpLocks/>
          </p:cNvCxnSpPr>
          <p:nvPr/>
        </p:nvCxnSpPr>
        <p:spPr>
          <a:xfrm>
            <a:off x="-29961" y="6286708"/>
            <a:ext cx="1222196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DED401AB-3088-4F24-96AA-679798F44F7B}"/>
              </a:ext>
            </a:extLst>
          </p:cNvPr>
          <p:cNvCxnSpPr>
            <a:cxnSpLocks/>
          </p:cNvCxnSpPr>
          <p:nvPr/>
        </p:nvCxnSpPr>
        <p:spPr>
          <a:xfrm>
            <a:off x="95362" y="714223"/>
            <a:ext cx="11944238"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Rectangle 4">
            <a:extLst>
              <a:ext uri="{FF2B5EF4-FFF2-40B4-BE49-F238E27FC236}">
                <a16:creationId xmlns:a16="http://schemas.microsoft.com/office/drawing/2014/main" id="{8DF8AE5C-CC09-466A-BB81-CA064807E179}"/>
              </a:ext>
            </a:extLst>
          </p:cNvPr>
          <p:cNvSpPr/>
          <p:nvPr/>
        </p:nvSpPr>
        <p:spPr>
          <a:xfrm>
            <a:off x="361330" y="216531"/>
            <a:ext cx="10496938" cy="40192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300"/>
              </a:spcAft>
            </a:pPr>
            <a:r>
              <a:rPr lang="en-US" sz="2000" b="1" dirty="0" err="1">
                <a:solidFill>
                  <a:schemeClr val="tx1">
                    <a:lumMod val="75000"/>
                    <a:lumOff val="25000"/>
                  </a:schemeClr>
                </a:solidFill>
                <a:latin typeface="Century Gothic" panose="020B0502020202020204" pitchFamily="34" charset="0"/>
                <a:cs typeface="Arial" panose="020B0604020202020204" pitchFamily="34" charset="0"/>
              </a:rPr>
              <a:t>Títulos</a:t>
            </a:r>
            <a:r>
              <a:rPr lang="en-US" sz="2000" b="1" dirty="0">
                <a:solidFill>
                  <a:schemeClr val="tx1">
                    <a:lumMod val="75000"/>
                    <a:lumOff val="25000"/>
                  </a:schemeClr>
                </a:solidFill>
                <a:latin typeface="Century Gothic" panose="020B0502020202020204" pitchFamily="34" charset="0"/>
                <a:cs typeface="Arial" panose="020B0604020202020204" pitchFamily="34" charset="0"/>
              </a:rPr>
              <a:t> </a:t>
            </a:r>
            <a:r>
              <a:rPr lang="en-US" sz="2000" b="1" dirty="0" err="1">
                <a:solidFill>
                  <a:schemeClr val="tx1">
                    <a:lumMod val="75000"/>
                    <a:lumOff val="25000"/>
                  </a:schemeClr>
                </a:solidFill>
                <a:latin typeface="Century Gothic" panose="020B0502020202020204" pitchFamily="34" charset="0"/>
                <a:cs typeface="Arial" panose="020B0604020202020204" pitchFamily="34" charset="0"/>
              </a:rPr>
              <a:t>mineros</a:t>
            </a:r>
            <a:endParaRPr lang="en-US" sz="2000" b="1" dirty="0">
              <a:solidFill>
                <a:schemeClr val="tx1">
                  <a:lumMod val="75000"/>
                  <a:lumOff val="25000"/>
                </a:schemeClr>
              </a:solidFill>
              <a:latin typeface="Century Gothic" panose="020B0502020202020204" pitchFamily="34" charset="0"/>
              <a:cs typeface="Arial" panose="020B0604020202020204" pitchFamily="34" charset="0"/>
            </a:endParaRPr>
          </a:p>
        </p:txBody>
      </p:sp>
    </p:spTree>
    <p:extLst>
      <p:ext uri="{BB962C8B-B14F-4D97-AF65-F5344CB8AC3E}">
        <p14:creationId xmlns:p14="http://schemas.microsoft.com/office/powerpoint/2010/main" val="33483006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43508AE-5E9E-4B96-A474-1C3FC1316AC8}"/>
              </a:ext>
            </a:extLst>
          </p:cNvPr>
          <p:cNvSpPr/>
          <p:nvPr/>
        </p:nvSpPr>
        <p:spPr>
          <a:xfrm>
            <a:off x="286870" y="-2158"/>
            <a:ext cx="10210067" cy="7744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300"/>
              </a:spcAft>
            </a:pPr>
            <a:r>
              <a:rPr lang="en-US" sz="2000" b="1" dirty="0" err="1">
                <a:solidFill>
                  <a:schemeClr val="tx1">
                    <a:lumMod val="75000"/>
                    <a:lumOff val="25000"/>
                  </a:schemeClr>
                </a:solidFill>
                <a:latin typeface="Century Gothic" panose="020B0502020202020204" pitchFamily="34" charset="0"/>
                <a:cs typeface="Arial" panose="020B0604020202020204" pitchFamily="34" charset="0"/>
              </a:rPr>
              <a:t>Experiencia</a:t>
            </a:r>
            <a:r>
              <a:rPr lang="en-US" sz="2000" b="1" dirty="0">
                <a:solidFill>
                  <a:schemeClr val="tx1">
                    <a:lumMod val="75000"/>
                    <a:lumOff val="25000"/>
                  </a:schemeClr>
                </a:solidFill>
                <a:latin typeface="Century Gothic" panose="020B0502020202020204" pitchFamily="34" charset="0"/>
                <a:cs typeface="Arial" panose="020B0604020202020204" pitchFamily="34" charset="0"/>
              </a:rPr>
              <a:t> del Equipo </a:t>
            </a:r>
            <a:r>
              <a:rPr lang="en-US" sz="2000" b="1" dirty="0" err="1">
                <a:solidFill>
                  <a:schemeClr val="tx1">
                    <a:lumMod val="75000"/>
                    <a:lumOff val="25000"/>
                  </a:schemeClr>
                </a:solidFill>
                <a:latin typeface="Century Gothic" panose="020B0502020202020204" pitchFamily="34" charset="0"/>
                <a:cs typeface="Arial" panose="020B0604020202020204" pitchFamily="34" charset="0"/>
              </a:rPr>
              <a:t>Gerencial</a:t>
            </a:r>
            <a:r>
              <a:rPr lang="en-US" sz="2000" b="1" dirty="0">
                <a:solidFill>
                  <a:schemeClr val="tx1">
                    <a:lumMod val="75000"/>
                    <a:lumOff val="25000"/>
                  </a:schemeClr>
                </a:solidFill>
                <a:latin typeface="Century Gothic" panose="020B0502020202020204" pitchFamily="34" charset="0"/>
                <a:cs typeface="Arial" panose="020B0604020202020204" pitchFamily="34" charset="0"/>
              </a:rPr>
              <a:t> </a:t>
            </a:r>
          </a:p>
        </p:txBody>
      </p:sp>
      <p:cxnSp>
        <p:nvCxnSpPr>
          <p:cNvPr id="6" name="Conector recto 5">
            <a:extLst>
              <a:ext uri="{FF2B5EF4-FFF2-40B4-BE49-F238E27FC236}">
                <a16:creationId xmlns:a16="http://schemas.microsoft.com/office/drawing/2014/main" id="{91146245-9714-44AE-AB56-949C673BCB9B}"/>
              </a:ext>
            </a:extLst>
          </p:cNvPr>
          <p:cNvCxnSpPr>
            <a:cxnSpLocks/>
          </p:cNvCxnSpPr>
          <p:nvPr/>
        </p:nvCxnSpPr>
        <p:spPr>
          <a:xfrm>
            <a:off x="95362" y="714223"/>
            <a:ext cx="11944238" cy="0"/>
          </a:xfrm>
          <a:prstGeom prst="line">
            <a:avLst/>
          </a:prstGeom>
        </p:spPr>
        <p:style>
          <a:lnRef idx="1">
            <a:schemeClr val="accent1"/>
          </a:lnRef>
          <a:fillRef idx="0">
            <a:schemeClr val="accent1"/>
          </a:fillRef>
          <a:effectRef idx="0">
            <a:schemeClr val="accent1"/>
          </a:effectRef>
          <a:fontRef idx="minor">
            <a:schemeClr val="tx1"/>
          </a:fontRef>
        </p:style>
      </p:cxnSp>
      <p:pic>
        <p:nvPicPr>
          <p:cNvPr id="7" name="Imagen 6">
            <a:extLst>
              <a:ext uri="{FF2B5EF4-FFF2-40B4-BE49-F238E27FC236}">
                <a16:creationId xmlns:a16="http://schemas.microsoft.com/office/drawing/2014/main" id="{4CC5519F-FF62-487D-B424-231610651165}"/>
              </a:ext>
            </a:extLst>
          </p:cNvPr>
          <p:cNvPicPr>
            <a:picLocks noChangeAspect="1"/>
          </p:cNvPicPr>
          <p:nvPr/>
        </p:nvPicPr>
        <p:blipFill rotWithShape="1">
          <a:blip r:embed="rId2" cstate="hqprint">
            <a:clrChange>
              <a:clrFrom>
                <a:srgbClr val="FFFFFF"/>
              </a:clrFrom>
              <a:clrTo>
                <a:srgbClr val="FFFFFF">
                  <a:alpha val="0"/>
                </a:srgbClr>
              </a:clrTo>
            </a:clrChange>
            <a:extLst>
              <a:ext uri="{28A0092B-C50C-407E-A947-70E740481C1C}">
                <a14:useLocalDpi xmlns:a14="http://schemas.microsoft.com/office/drawing/2010/main" val="0"/>
              </a:ext>
            </a:extLst>
          </a:blip>
          <a:srcRect t="18812" b="24432"/>
          <a:stretch/>
        </p:blipFill>
        <p:spPr>
          <a:xfrm>
            <a:off x="10287790" y="6356636"/>
            <a:ext cx="1626487" cy="403961"/>
          </a:xfrm>
          <a:prstGeom prst="rect">
            <a:avLst/>
          </a:prstGeom>
        </p:spPr>
      </p:pic>
      <p:cxnSp>
        <p:nvCxnSpPr>
          <p:cNvPr id="8" name="Conector recto 7">
            <a:extLst>
              <a:ext uri="{FF2B5EF4-FFF2-40B4-BE49-F238E27FC236}">
                <a16:creationId xmlns:a16="http://schemas.microsoft.com/office/drawing/2014/main" id="{94F94C0B-4A4A-4070-AD2D-6705F6B2E60D}"/>
              </a:ext>
            </a:extLst>
          </p:cNvPr>
          <p:cNvCxnSpPr>
            <a:cxnSpLocks/>
          </p:cNvCxnSpPr>
          <p:nvPr/>
        </p:nvCxnSpPr>
        <p:spPr>
          <a:xfrm>
            <a:off x="-29961" y="6286708"/>
            <a:ext cx="12221961"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CuadroTexto 9">
            <a:extLst>
              <a:ext uri="{FF2B5EF4-FFF2-40B4-BE49-F238E27FC236}">
                <a16:creationId xmlns:a16="http://schemas.microsoft.com/office/drawing/2014/main" id="{F33BAB18-FCFF-4B08-B6EE-91FEF1AB9233}"/>
              </a:ext>
            </a:extLst>
          </p:cNvPr>
          <p:cNvSpPr txBox="1"/>
          <p:nvPr/>
        </p:nvSpPr>
        <p:spPr>
          <a:xfrm>
            <a:off x="2383840" y="2503620"/>
            <a:ext cx="3728067" cy="3754874"/>
          </a:xfrm>
          <a:prstGeom prst="rect">
            <a:avLst/>
          </a:prstGeom>
          <a:solidFill>
            <a:srgbClr val="3C4A5E"/>
          </a:solidFill>
        </p:spPr>
        <p:txBody>
          <a:bodyPr wrap="square">
            <a:spAutoFit/>
          </a:bodyPr>
          <a:lstStyle/>
          <a:p>
            <a:pPr algn="just"/>
            <a:r>
              <a:rPr lang="es-ES" sz="1400" b="1" dirty="0" err="1">
                <a:solidFill>
                  <a:srgbClr val="F9FFFD"/>
                </a:solidFill>
                <a:latin typeface="-apple-system"/>
              </a:rPr>
              <a:t>Jose</a:t>
            </a:r>
            <a:r>
              <a:rPr lang="es-ES" sz="1400" b="1" dirty="0">
                <a:solidFill>
                  <a:srgbClr val="F9FFFD"/>
                </a:solidFill>
                <a:latin typeface="-apple-system"/>
              </a:rPr>
              <a:t> Ignacio Noguera</a:t>
            </a:r>
          </a:p>
          <a:p>
            <a:pPr algn="just"/>
            <a:r>
              <a:rPr lang="es-ES" sz="1400" b="1" dirty="0">
                <a:solidFill>
                  <a:srgbClr val="F9FFFD"/>
                </a:solidFill>
                <a:latin typeface="-apple-system"/>
              </a:rPr>
              <a:t>CEO</a:t>
            </a:r>
          </a:p>
          <a:p>
            <a:pPr algn="just"/>
            <a:endParaRPr lang="es-ES" sz="1400" b="1" i="0" dirty="0">
              <a:solidFill>
                <a:srgbClr val="F9FFFD"/>
              </a:solidFill>
              <a:effectLst/>
              <a:latin typeface="-apple-system"/>
            </a:endParaRPr>
          </a:p>
          <a:p>
            <a:pPr algn="just"/>
            <a:r>
              <a:rPr lang="es-ES" sz="1400" dirty="0">
                <a:solidFill>
                  <a:srgbClr val="F9FFFD"/>
                </a:solidFill>
                <a:latin typeface="Maven Pro"/>
              </a:rPr>
              <a:t>Ex Presidente y Vicepresidente Corporativo de Gran Colombia Gold. Experto en estrategia de sostenibilidad, asuntos públicos, y asuntos externos y gubernamentales de Gran Colombia Gold, el principal productor de oro y plata de minería subterránea en Colombia en 2021. Su carrera comenzó en 1993 cuando trabajó con ExxonMobil, siendo responsable de la gestión de la estrategia de asuntos gubernamentales y públicos de la compañía, convirtiéndose en un vínculo efectivo con las ramas judicial y legislativa del gobierno. Noguera es abogado con una Maestría en Derecho de Seguros y un MBA de INALDE.</a:t>
            </a:r>
            <a:endParaRPr lang="en-US" sz="1400" dirty="0">
              <a:solidFill>
                <a:srgbClr val="F9FFFD"/>
              </a:solidFill>
            </a:endParaRPr>
          </a:p>
        </p:txBody>
      </p:sp>
      <p:pic>
        <p:nvPicPr>
          <p:cNvPr id="14" name="Imagen 13">
            <a:extLst>
              <a:ext uri="{FF2B5EF4-FFF2-40B4-BE49-F238E27FC236}">
                <a16:creationId xmlns:a16="http://schemas.microsoft.com/office/drawing/2014/main" id="{6A5955E4-058B-47E2-97F4-C64DF3AC46DD}"/>
              </a:ext>
            </a:extLst>
          </p:cNvPr>
          <p:cNvPicPr>
            <a:picLocks noChangeAspect="1"/>
          </p:cNvPicPr>
          <p:nvPr/>
        </p:nvPicPr>
        <p:blipFill>
          <a:blip r:embed="rId3"/>
          <a:stretch>
            <a:fillRect/>
          </a:stretch>
        </p:blipFill>
        <p:spPr>
          <a:xfrm>
            <a:off x="3247789" y="772283"/>
            <a:ext cx="1755836" cy="1608904"/>
          </a:xfrm>
          <a:prstGeom prst="rect">
            <a:avLst/>
          </a:prstGeom>
        </p:spPr>
      </p:pic>
      <p:sp>
        <p:nvSpPr>
          <p:cNvPr id="19" name="CuadroTexto 18">
            <a:extLst>
              <a:ext uri="{FF2B5EF4-FFF2-40B4-BE49-F238E27FC236}">
                <a16:creationId xmlns:a16="http://schemas.microsoft.com/office/drawing/2014/main" id="{41EB5EB0-6B7E-4047-B60D-A419EAF2F84C}"/>
              </a:ext>
            </a:extLst>
          </p:cNvPr>
          <p:cNvSpPr txBox="1"/>
          <p:nvPr/>
        </p:nvSpPr>
        <p:spPr>
          <a:xfrm>
            <a:off x="6531422" y="2503620"/>
            <a:ext cx="3467098" cy="3754874"/>
          </a:xfrm>
          <a:prstGeom prst="rect">
            <a:avLst/>
          </a:prstGeom>
          <a:solidFill>
            <a:srgbClr val="3C4A5E"/>
          </a:solidFill>
        </p:spPr>
        <p:txBody>
          <a:bodyPr wrap="square">
            <a:spAutoFit/>
          </a:bodyPr>
          <a:lstStyle>
            <a:defPPr>
              <a:defRPr lang="es-CO"/>
            </a:defPPr>
            <a:lvl1pPr algn="just">
              <a:defRPr sz="1400" b="1">
                <a:solidFill>
                  <a:srgbClr val="F9FFFD"/>
                </a:solidFill>
                <a:latin typeface="-apple-system"/>
              </a:defRPr>
            </a:lvl1pPr>
          </a:lstStyle>
          <a:p>
            <a:r>
              <a:rPr lang="es-ES" dirty="0"/>
              <a:t>Wilfredo Meza </a:t>
            </a:r>
            <a:r>
              <a:rPr lang="es-ES" dirty="0" err="1"/>
              <a:t>Cajahuaman</a:t>
            </a:r>
            <a:endParaRPr lang="es-ES" dirty="0"/>
          </a:p>
          <a:p>
            <a:r>
              <a:rPr lang="es-ES" dirty="0"/>
              <a:t>Gerente de Geología y Exploración</a:t>
            </a:r>
          </a:p>
          <a:p>
            <a:endParaRPr lang="es-ES" dirty="0"/>
          </a:p>
          <a:p>
            <a:r>
              <a:rPr lang="es-ES" b="0" dirty="0"/>
              <a:t>Ingeniero Geológico. Más de 18 años de experiencia. Experto en </a:t>
            </a:r>
            <a:r>
              <a:rPr lang="es-ES" b="0" dirty="0" err="1"/>
              <a:t>Geometalurgia</a:t>
            </a:r>
            <a:r>
              <a:rPr lang="es-ES" b="0" dirty="0"/>
              <a:t> y Recursos Mineros, Geología de Minas, Gestión de Exploración y Desarrollo. Ex Jefe de Geología en Gran Colombia Gold.</a:t>
            </a:r>
          </a:p>
          <a:p>
            <a:endParaRPr lang="es-ES" b="0" dirty="0"/>
          </a:p>
          <a:p>
            <a:r>
              <a:rPr lang="es-ES" b="0" dirty="0"/>
              <a:t>Posee un sólido conocimiento de depósitos de pórfidos de Cu y Au, Au epitermal de alta sulfuración, con yacimientos tipo IOCG, MVT, VMS, </a:t>
            </a:r>
            <a:r>
              <a:rPr lang="es-ES" b="0" dirty="0" err="1"/>
              <a:t>Skarn</a:t>
            </a:r>
            <a:r>
              <a:rPr lang="es-ES" b="0" dirty="0"/>
              <a:t> y tipo cordillerano polimetálico Zn - Pb - Ag. Ha evaluado proyectos en América Latina y ha logrado descubrir vetas de oro con más de 3 millones de onzas de Au.</a:t>
            </a:r>
            <a:endParaRPr lang="en-US" b="0" dirty="0"/>
          </a:p>
        </p:txBody>
      </p:sp>
      <p:pic>
        <p:nvPicPr>
          <p:cNvPr id="20" name="Picture 2" descr="Profile photo of Wilfredo Meza Cajahuaman">
            <a:extLst>
              <a:ext uri="{FF2B5EF4-FFF2-40B4-BE49-F238E27FC236}">
                <a16:creationId xmlns:a16="http://schemas.microsoft.com/office/drawing/2014/main" id="{165652AF-0FA9-4CCD-A098-50C50BC5995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95260" y="779829"/>
            <a:ext cx="1602264" cy="16022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15289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43508AE-5E9E-4B96-A474-1C3FC1316AC8}"/>
              </a:ext>
            </a:extLst>
          </p:cNvPr>
          <p:cNvSpPr/>
          <p:nvPr/>
        </p:nvSpPr>
        <p:spPr>
          <a:xfrm>
            <a:off x="286870" y="-2158"/>
            <a:ext cx="10210067" cy="7744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300"/>
              </a:spcAft>
            </a:pPr>
            <a:r>
              <a:rPr lang="en-US" sz="2000" b="1" dirty="0" err="1">
                <a:solidFill>
                  <a:schemeClr val="tx1">
                    <a:lumMod val="75000"/>
                    <a:lumOff val="25000"/>
                  </a:schemeClr>
                </a:solidFill>
                <a:latin typeface="Century Gothic" panose="020B0502020202020204" pitchFamily="34" charset="0"/>
                <a:cs typeface="Arial" panose="020B0604020202020204" pitchFamily="34" charset="0"/>
              </a:rPr>
              <a:t>Experiencia</a:t>
            </a:r>
            <a:r>
              <a:rPr lang="en-US" sz="2000" b="1" dirty="0">
                <a:solidFill>
                  <a:schemeClr val="tx1">
                    <a:lumMod val="75000"/>
                    <a:lumOff val="25000"/>
                  </a:schemeClr>
                </a:solidFill>
                <a:latin typeface="Century Gothic" panose="020B0502020202020204" pitchFamily="34" charset="0"/>
                <a:cs typeface="Arial" panose="020B0604020202020204" pitchFamily="34" charset="0"/>
              </a:rPr>
              <a:t> del Equipo </a:t>
            </a:r>
            <a:r>
              <a:rPr lang="en-US" sz="2000" b="1" dirty="0" err="1">
                <a:solidFill>
                  <a:schemeClr val="tx1">
                    <a:lumMod val="75000"/>
                    <a:lumOff val="25000"/>
                  </a:schemeClr>
                </a:solidFill>
                <a:latin typeface="Century Gothic" panose="020B0502020202020204" pitchFamily="34" charset="0"/>
                <a:cs typeface="Arial" panose="020B0604020202020204" pitchFamily="34" charset="0"/>
              </a:rPr>
              <a:t>Gerencial</a:t>
            </a:r>
            <a:r>
              <a:rPr lang="en-US" sz="2000" b="1" dirty="0">
                <a:solidFill>
                  <a:schemeClr val="tx1">
                    <a:lumMod val="75000"/>
                    <a:lumOff val="25000"/>
                  </a:schemeClr>
                </a:solidFill>
                <a:latin typeface="Century Gothic" panose="020B0502020202020204" pitchFamily="34" charset="0"/>
                <a:cs typeface="Arial" panose="020B0604020202020204" pitchFamily="34" charset="0"/>
              </a:rPr>
              <a:t> </a:t>
            </a:r>
          </a:p>
        </p:txBody>
      </p:sp>
      <p:cxnSp>
        <p:nvCxnSpPr>
          <p:cNvPr id="6" name="Conector recto 5">
            <a:extLst>
              <a:ext uri="{FF2B5EF4-FFF2-40B4-BE49-F238E27FC236}">
                <a16:creationId xmlns:a16="http://schemas.microsoft.com/office/drawing/2014/main" id="{91146245-9714-44AE-AB56-949C673BCB9B}"/>
              </a:ext>
            </a:extLst>
          </p:cNvPr>
          <p:cNvCxnSpPr>
            <a:cxnSpLocks/>
          </p:cNvCxnSpPr>
          <p:nvPr/>
        </p:nvCxnSpPr>
        <p:spPr>
          <a:xfrm>
            <a:off x="95362" y="714223"/>
            <a:ext cx="11944238" cy="0"/>
          </a:xfrm>
          <a:prstGeom prst="line">
            <a:avLst/>
          </a:prstGeom>
        </p:spPr>
        <p:style>
          <a:lnRef idx="1">
            <a:schemeClr val="accent1"/>
          </a:lnRef>
          <a:fillRef idx="0">
            <a:schemeClr val="accent1"/>
          </a:fillRef>
          <a:effectRef idx="0">
            <a:schemeClr val="accent1"/>
          </a:effectRef>
          <a:fontRef idx="minor">
            <a:schemeClr val="tx1"/>
          </a:fontRef>
        </p:style>
      </p:cxnSp>
      <p:pic>
        <p:nvPicPr>
          <p:cNvPr id="7" name="Imagen 6">
            <a:extLst>
              <a:ext uri="{FF2B5EF4-FFF2-40B4-BE49-F238E27FC236}">
                <a16:creationId xmlns:a16="http://schemas.microsoft.com/office/drawing/2014/main" id="{4CC5519F-FF62-487D-B424-231610651165}"/>
              </a:ext>
            </a:extLst>
          </p:cNvPr>
          <p:cNvPicPr>
            <a:picLocks noChangeAspect="1"/>
          </p:cNvPicPr>
          <p:nvPr/>
        </p:nvPicPr>
        <p:blipFill rotWithShape="1">
          <a:blip r:embed="rId2" cstate="hqprint">
            <a:clrChange>
              <a:clrFrom>
                <a:srgbClr val="FFFFFF"/>
              </a:clrFrom>
              <a:clrTo>
                <a:srgbClr val="FFFFFF">
                  <a:alpha val="0"/>
                </a:srgbClr>
              </a:clrTo>
            </a:clrChange>
            <a:extLst>
              <a:ext uri="{28A0092B-C50C-407E-A947-70E740481C1C}">
                <a14:useLocalDpi xmlns:a14="http://schemas.microsoft.com/office/drawing/2010/main" val="0"/>
              </a:ext>
            </a:extLst>
          </a:blip>
          <a:srcRect t="18812" b="24432"/>
          <a:stretch/>
        </p:blipFill>
        <p:spPr>
          <a:xfrm>
            <a:off x="10287790" y="6356636"/>
            <a:ext cx="1626487" cy="403961"/>
          </a:xfrm>
          <a:prstGeom prst="rect">
            <a:avLst/>
          </a:prstGeom>
        </p:spPr>
      </p:pic>
      <p:cxnSp>
        <p:nvCxnSpPr>
          <p:cNvPr id="8" name="Conector recto 7">
            <a:extLst>
              <a:ext uri="{FF2B5EF4-FFF2-40B4-BE49-F238E27FC236}">
                <a16:creationId xmlns:a16="http://schemas.microsoft.com/office/drawing/2014/main" id="{94F94C0B-4A4A-4070-AD2D-6705F6B2E60D}"/>
              </a:ext>
            </a:extLst>
          </p:cNvPr>
          <p:cNvCxnSpPr>
            <a:cxnSpLocks/>
          </p:cNvCxnSpPr>
          <p:nvPr/>
        </p:nvCxnSpPr>
        <p:spPr>
          <a:xfrm>
            <a:off x="-29961" y="6286708"/>
            <a:ext cx="12221961" cy="0"/>
          </a:xfrm>
          <a:prstGeom prst="line">
            <a:avLst/>
          </a:prstGeom>
        </p:spPr>
        <p:style>
          <a:lnRef idx="1">
            <a:schemeClr val="accent1"/>
          </a:lnRef>
          <a:fillRef idx="0">
            <a:schemeClr val="accent1"/>
          </a:fillRef>
          <a:effectRef idx="0">
            <a:schemeClr val="accent1"/>
          </a:effectRef>
          <a:fontRef idx="minor">
            <a:schemeClr val="tx1"/>
          </a:fontRef>
        </p:style>
      </p:cxnSp>
      <p:pic>
        <p:nvPicPr>
          <p:cNvPr id="2050" name="Picture 2" descr="Profile photo of Ana Karinna Morales Ramirez">
            <a:extLst>
              <a:ext uri="{FF2B5EF4-FFF2-40B4-BE49-F238E27FC236}">
                <a16:creationId xmlns:a16="http://schemas.microsoft.com/office/drawing/2014/main" id="{8C963BED-5BF6-41ED-ACD3-DBA851AF0E0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9011" t="2227" r="25119" b="41707"/>
          <a:stretch/>
        </p:blipFill>
        <p:spPr bwMode="auto">
          <a:xfrm>
            <a:off x="7168291" y="872091"/>
            <a:ext cx="1746091" cy="1752250"/>
          </a:xfrm>
          <a:prstGeom prst="rect">
            <a:avLst/>
          </a:prstGeom>
          <a:noFill/>
          <a:extLst>
            <a:ext uri="{909E8E84-426E-40DD-AFC4-6F175D3DCCD1}">
              <a14:hiddenFill xmlns:a14="http://schemas.microsoft.com/office/drawing/2010/main">
                <a:solidFill>
                  <a:srgbClr val="FFFFFF"/>
                </a:solidFill>
              </a14:hiddenFill>
            </a:ext>
          </a:extLst>
        </p:spPr>
      </p:pic>
      <p:sp>
        <p:nvSpPr>
          <p:cNvPr id="12" name="CuadroTexto 11">
            <a:extLst>
              <a:ext uri="{FF2B5EF4-FFF2-40B4-BE49-F238E27FC236}">
                <a16:creationId xmlns:a16="http://schemas.microsoft.com/office/drawing/2014/main" id="{73333D95-8397-4BA2-8DDB-7B9E144AFF66}"/>
              </a:ext>
            </a:extLst>
          </p:cNvPr>
          <p:cNvSpPr txBox="1"/>
          <p:nvPr/>
        </p:nvSpPr>
        <p:spPr>
          <a:xfrm>
            <a:off x="6307787" y="2879794"/>
            <a:ext cx="3467098" cy="3323987"/>
          </a:xfrm>
          <a:prstGeom prst="rect">
            <a:avLst/>
          </a:prstGeom>
          <a:solidFill>
            <a:srgbClr val="3C4A5E"/>
          </a:solidFill>
        </p:spPr>
        <p:txBody>
          <a:bodyPr wrap="square">
            <a:spAutoFit/>
          </a:bodyPr>
          <a:lstStyle>
            <a:defPPr>
              <a:defRPr lang="es-CO"/>
            </a:defPPr>
            <a:lvl1pPr algn="just">
              <a:defRPr sz="1400" b="1">
                <a:solidFill>
                  <a:srgbClr val="F9FFFD"/>
                </a:solidFill>
                <a:latin typeface="-apple-system"/>
              </a:defRPr>
            </a:lvl1pPr>
          </a:lstStyle>
          <a:p>
            <a:r>
              <a:rPr lang="en-US" dirty="0"/>
              <a:t>Ana Karina Morales Ramirez</a:t>
            </a:r>
          </a:p>
          <a:p>
            <a:r>
              <a:rPr lang="en-US" dirty="0" err="1"/>
              <a:t>Gerente</a:t>
            </a:r>
            <a:r>
              <a:rPr lang="en-US" dirty="0"/>
              <a:t> </a:t>
            </a:r>
            <a:r>
              <a:rPr lang="en-US" dirty="0" err="1"/>
              <a:t>Administrativa</a:t>
            </a:r>
            <a:r>
              <a:rPr lang="en-US" dirty="0"/>
              <a:t> y </a:t>
            </a:r>
            <a:r>
              <a:rPr lang="en-US" dirty="0" err="1"/>
              <a:t>Financiera</a:t>
            </a:r>
            <a:endParaRPr lang="en-US" dirty="0"/>
          </a:p>
          <a:p>
            <a:endParaRPr lang="en-US" dirty="0"/>
          </a:p>
          <a:p>
            <a:r>
              <a:rPr lang="es-ES" b="0" dirty="0"/>
              <a:t>Administradora y contador público. Master en Economía de la Empresa. Experiencia en Recursos Humanos. Ex Vicepresidente de Recursos Humanos de Gran Colombia Gold. Especializado en Asuntos Corporativos. Más de 5 años de experiencia en el sector minero.</a:t>
            </a:r>
            <a:endParaRPr lang="en-US" b="0" dirty="0"/>
          </a:p>
          <a:p>
            <a:endParaRPr lang="en-US" b="0" dirty="0"/>
          </a:p>
          <a:p>
            <a:endParaRPr lang="en-US" b="0" dirty="0"/>
          </a:p>
          <a:p>
            <a:endParaRPr lang="en-US" b="0" dirty="0"/>
          </a:p>
          <a:p>
            <a:endParaRPr lang="en-US" b="0" dirty="0"/>
          </a:p>
          <a:p>
            <a:endParaRPr lang="en-US" b="0" dirty="0"/>
          </a:p>
          <a:p>
            <a:endParaRPr lang="en-US" b="0" dirty="0"/>
          </a:p>
        </p:txBody>
      </p:sp>
      <p:sp>
        <p:nvSpPr>
          <p:cNvPr id="14" name="CuadroTexto 13">
            <a:extLst>
              <a:ext uri="{FF2B5EF4-FFF2-40B4-BE49-F238E27FC236}">
                <a16:creationId xmlns:a16="http://schemas.microsoft.com/office/drawing/2014/main" id="{837AA5D1-5416-4107-878B-93F6ADA47052}"/>
              </a:ext>
            </a:extLst>
          </p:cNvPr>
          <p:cNvSpPr txBox="1"/>
          <p:nvPr/>
        </p:nvSpPr>
        <p:spPr>
          <a:xfrm>
            <a:off x="2537195" y="2879794"/>
            <a:ext cx="3539709" cy="3323987"/>
          </a:xfrm>
          <a:prstGeom prst="rect">
            <a:avLst/>
          </a:prstGeom>
          <a:solidFill>
            <a:srgbClr val="3C4A5E"/>
          </a:solidFill>
        </p:spPr>
        <p:txBody>
          <a:bodyPr wrap="square">
            <a:spAutoFit/>
          </a:bodyPr>
          <a:lstStyle>
            <a:defPPr>
              <a:defRPr lang="es-CO"/>
            </a:defPPr>
            <a:lvl1pPr algn="just">
              <a:defRPr sz="1400" b="1">
                <a:solidFill>
                  <a:srgbClr val="F9FFFD"/>
                </a:solidFill>
                <a:latin typeface="-apple-system"/>
              </a:defRPr>
            </a:lvl1pPr>
          </a:lstStyle>
          <a:p>
            <a:r>
              <a:rPr lang="es-ES" dirty="0"/>
              <a:t>Luis Eduardo </a:t>
            </a:r>
            <a:r>
              <a:rPr lang="es-ES" dirty="0" err="1"/>
              <a:t>Perez</a:t>
            </a:r>
            <a:r>
              <a:rPr lang="es-ES" dirty="0"/>
              <a:t> Piñeres</a:t>
            </a:r>
          </a:p>
          <a:p>
            <a:r>
              <a:rPr lang="es-ES" dirty="0"/>
              <a:t>Gerente de </a:t>
            </a:r>
            <a:r>
              <a:rPr lang="es-ES" dirty="0" err="1"/>
              <a:t>Produccion</a:t>
            </a:r>
            <a:r>
              <a:rPr lang="es-ES" dirty="0"/>
              <a:t> y Operaciones</a:t>
            </a:r>
          </a:p>
          <a:p>
            <a:endParaRPr lang="es-ES" dirty="0"/>
          </a:p>
          <a:p>
            <a:r>
              <a:rPr lang="es-ES" b="0" dirty="0"/>
              <a:t>Ingeniero Metalúrgico con 16 años de experiencia en empresas mineras, siderúrgicas y petroquímicas. Antiguo Gerente de Proyectos en </a:t>
            </a:r>
            <a:r>
              <a:rPr lang="es-ES" b="0" dirty="0" err="1"/>
              <a:t>Airis</a:t>
            </a:r>
            <a:r>
              <a:rPr lang="es-ES" b="0" dirty="0"/>
              <a:t> </a:t>
            </a:r>
            <a:r>
              <a:rPr lang="es-ES" b="0" dirty="0" err="1"/>
              <a:t>Mining</a:t>
            </a:r>
            <a:r>
              <a:rPr lang="es-ES" b="0" dirty="0"/>
              <a:t> y Ex Consultor en Gran Colombia Gold. Ha ocupado cargos directivos en proyectos que involucran minas, plantas y procesos en las áreas de producción, seguridad industrial, gestión de proyectos, gestión de mantenimiento, control de calidad/aseguramiento de calidad (QA/QC) y laboratorios de control de calidad.</a:t>
            </a:r>
          </a:p>
          <a:p>
            <a:endParaRPr lang="es-ES" b="0" dirty="0"/>
          </a:p>
        </p:txBody>
      </p:sp>
      <p:pic>
        <p:nvPicPr>
          <p:cNvPr id="15" name="Picture 4" descr="Luis Eduardo Pérez Piñeres">
            <a:extLst>
              <a:ext uri="{FF2B5EF4-FFF2-40B4-BE49-F238E27FC236}">
                <a16:creationId xmlns:a16="http://schemas.microsoft.com/office/drawing/2014/main" id="{73183319-2B32-4EC1-BAC0-E4CBF7E527D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8156" b="15543"/>
          <a:stretch/>
        </p:blipFill>
        <p:spPr bwMode="auto">
          <a:xfrm>
            <a:off x="3354282" y="829173"/>
            <a:ext cx="1905534" cy="1752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60700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43508AE-5E9E-4B96-A474-1C3FC1316AC8}"/>
              </a:ext>
            </a:extLst>
          </p:cNvPr>
          <p:cNvSpPr/>
          <p:nvPr/>
        </p:nvSpPr>
        <p:spPr>
          <a:xfrm>
            <a:off x="286870" y="-2158"/>
            <a:ext cx="10210067" cy="7744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300"/>
              </a:spcAft>
            </a:pPr>
            <a:r>
              <a:rPr lang="en-US" sz="2000" b="1" dirty="0">
                <a:solidFill>
                  <a:schemeClr val="tx1">
                    <a:lumMod val="75000"/>
                    <a:lumOff val="25000"/>
                  </a:schemeClr>
                </a:solidFill>
                <a:latin typeface="Century Gothic" panose="020B0502020202020204" pitchFamily="34" charset="0"/>
                <a:cs typeface="Arial" panose="020B0604020202020204" pitchFamily="34" charset="0"/>
              </a:rPr>
              <a:t>Persona </a:t>
            </a:r>
            <a:r>
              <a:rPr lang="en-US" sz="2000" b="1" dirty="0" err="1">
                <a:solidFill>
                  <a:schemeClr val="tx1">
                    <a:lumMod val="75000"/>
                    <a:lumOff val="25000"/>
                  </a:schemeClr>
                </a:solidFill>
                <a:latin typeface="Century Gothic" panose="020B0502020202020204" pitchFamily="34" charset="0"/>
                <a:cs typeface="Arial" panose="020B0604020202020204" pitchFamily="34" charset="0"/>
              </a:rPr>
              <a:t>Cualificada</a:t>
            </a:r>
            <a:r>
              <a:rPr lang="en-US" sz="2000" b="1" dirty="0">
                <a:solidFill>
                  <a:schemeClr val="tx1">
                    <a:lumMod val="75000"/>
                    <a:lumOff val="25000"/>
                  </a:schemeClr>
                </a:solidFill>
                <a:latin typeface="Century Gothic" panose="020B0502020202020204" pitchFamily="34" charset="0"/>
                <a:cs typeface="Arial" panose="020B0604020202020204" pitchFamily="34" charset="0"/>
              </a:rPr>
              <a:t> para </a:t>
            </a:r>
            <a:r>
              <a:rPr lang="en-US" sz="2000" b="1" dirty="0" err="1">
                <a:solidFill>
                  <a:schemeClr val="tx1">
                    <a:lumMod val="75000"/>
                    <a:lumOff val="25000"/>
                  </a:schemeClr>
                </a:solidFill>
                <a:latin typeface="Century Gothic" panose="020B0502020202020204" pitchFamily="34" charset="0"/>
                <a:cs typeface="Arial" panose="020B0604020202020204" pitchFamily="34" charset="0"/>
              </a:rPr>
              <a:t>certificación</a:t>
            </a:r>
            <a:r>
              <a:rPr lang="en-US" sz="2000" b="1" dirty="0">
                <a:solidFill>
                  <a:schemeClr val="tx1">
                    <a:lumMod val="75000"/>
                    <a:lumOff val="25000"/>
                  </a:schemeClr>
                </a:solidFill>
                <a:latin typeface="Century Gothic" panose="020B0502020202020204" pitchFamily="34" charset="0"/>
                <a:cs typeface="Arial" panose="020B0604020202020204" pitchFamily="34" charset="0"/>
              </a:rPr>
              <a:t> de </a:t>
            </a:r>
            <a:r>
              <a:rPr lang="en-US" sz="2000" b="1" dirty="0" err="1">
                <a:solidFill>
                  <a:schemeClr val="tx1">
                    <a:lumMod val="75000"/>
                    <a:lumOff val="25000"/>
                  </a:schemeClr>
                </a:solidFill>
                <a:latin typeface="Century Gothic" panose="020B0502020202020204" pitchFamily="34" charset="0"/>
                <a:cs typeface="Arial" panose="020B0604020202020204" pitchFamily="34" charset="0"/>
              </a:rPr>
              <a:t>reservas</a:t>
            </a:r>
            <a:endParaRPr lang="en-US" sz="2000" b="1" dirty="0">
              <a:solidFill>
                <a:schemeClr val="tx1">
                  <a:lumMod val="75000"/>
                  <a:lumOff val="25000"/>
                </a:schemeClr>
              </a:solidFill>
              <a:latin typeface="Century Gothic" panose="020B0502020202020204" pitchFamily="34" charset="0"/>
              <a:cs typeface="Arial" panose="020B0604020202020204" pitchFamily="34" charset="0"/>
            </a:endParaRPr>
          </a:p>
        </p:txBody>
      </p:sp>
      <p:cxnSp>
        <p:nvCxnSpPr>
          <p:cNvPr id="6" name="Conector recto 5">
            <a:extLst>
              <a:ext uri="{FF2B5EF4-FFF2-40B4-BE49-F238E27FC236}">
                <a16:creationId xmlns:a16="http://schemas.microsoft.com/office/drawing/2014/main" id="{91146245-9714-44AE-AB56-949C673BCB9B}"/>
              </a:ext>
            </a:extLst>
          </p:cNvPr>
          <p:cNvCxnSpPr>
            <a:cxnSpLocks/>
          </p:cNvCxnSpPr>
          <p:nvPr/>
        </p:nvCxnSpPr>
        <p:spPr>
          <a:xfrm>
            <a:off x="95362" y="714223"/>
            <a:ext cx="11944238" cy="0"/>
          </a:xfrm>
          <a:prstGeom prst="line">
            <a:avLst/>
          </a:prstGeom>
        </p:spPr>
        <p:style>
          <a:lnRef idx="1">
            <a:schemeClr val="accent1"/>
          </a:lnRef>
          <a:fillRef idx="0">
            <a:schemeClr val="accent1"/>
          </a:fillRef>
          <a:effectRef idx="0">
            <a:schemeClr val="accent1"/>
          </a:effectRef>
          <a:fontRef idx="minor">
            <a:schemeClr val="tx1"/>
          </a:fontRef>
        </p:style>
      </p:cxnSp>
      <p:pic>
        <p:nvPicPr>
          <p:cNvPr id="7" name="Imagen 6">
            <a:extLst>
              <a:ext uri="{FF2B5EF4-FFF2-40B4-BE49-F238E27FC236}">
                <a16:creationId xmlns:a16="http://schemas.microsoft.com/office/drawing/2014/main" id="{4CC5519F-FF62-487D-B424-231610651165}"/>
              </a:ext>
            </a:extLst>
          </p:cNvPr>
          <p:cNvPicPr>
            <a:picLocks noChangeAspect="1"/>
          </p:cNvPicPr>
          <p:nvPr/>
        </p:nvPicPr>
        <p:blipFill rotWithShape="1">
          <a:blip r:embed="rId2" cstate="hqprint">
            <a:clrChange>
              <a:clrFrom>
                <a:srgbClr val="FFFFFF"/>
              </a:clrFrom>
              <a:clrTo>
                <a:srgbClr val="FFFFFF">
                  <a:alpha val="0"/>
                </a:srgbClr>
              </a:clrTo>
            </a:clrChange>
            <a:extLst>
              <a:ext uri="{28A0092B-C50C-407E-A947-70E740481C1C}">
                <a14:useLocalDpi xmlns:a14="http://schemas.microsoft.com/office/drawing/2010/main" val="0"/>
              </a:ext>
            </a:extLst>
          </a:blip>
          <a:srcRect t="18812" b="24432"/>
          <a:stretch/>
        </p:blipFill>
        <p:spPr>
          <a:xfrm>
            <a:off x="10287790" y="6356636"/>
            <a:ext cx="1626487" cy="403961"/>
          </a:xfrm>
          <a:prstGeom prst="rect">
            <a:avLst/>
          </a:prstGeom>
        </p:spPr>
      </p:pic>
      <p:cxnSp>
        <p:nvCxnSpPr>
          <p:cNvPr id="8" name="Conector recto 7">
            <a:extLst>
              <a:ext uri="{FF2B5EF4-FFF2-40B4-BE49-F238E27FC236}">
                <a16:creationId xmlns:a16="http://schemas.microsoft.com/office/drawing/2014/main" id="{94F94C0B-4A4A-4070-AD2D-6705F6B2E60D}"/>
              </a:ext>
            </a:extLst>
          </p:cNvPr>
          <p:cNvCxnSpPr>
            <a:cxnSpLocks/>
          </p:cNvCxnSpPr>
          <p:nvPr/>
        </p:nvCxnSpPr>
        <p:spPr>
          <a:xfrm>
            <a:off x="-29961" y="6286708"/>
            <a:ext cx="12221961" cy="0"/>
          </a:xfrm>
          <a:prstGeom prst="line">
            <a:avLst/>
          </a:prstGeom>
        </p:spPr>
        <p:style>
          <a:lnRef idx="1">
            <a:schemeClr val="accent1"/>
          </a:lnRef>
          <a:fillRef idx="0">
            <a:schemeClr val="accent1"/>
          </a:fillRef>
          <a:effectRef idx="0">
            <a:schemeClr val="accent1"/>
          </a:effectRef>
          <a:fontRef idx="minor">
            <a:schemeClr val="tx1"/>
          </a:fontRef>
        </p:style>
      </p:cxnSp>
      <p:sp>
        <p:nvSpPr>
          <p:cNvPr id="14" name="CuadroTexto 13">
            <a:extLst>
              <a:ext uri="{FF2B5EF4-FFF2-40B4-BE49-F238E27FC236}">
                <a16:creationId xmlns:a16="http://schemas.microsoft.com/office/drawing/2014/main" id="{837AA5D1-5416-4107-878B-93F6ADA47052}"/>
              </a:ext>
            </a:extLst>
          </p:cNvPr>
          <p:cNvSpPr txBox="1"/>
          <p:nvPr/>
        </p:nvSpPr>
        <p:spPr>
          <a:xfrm>
            <a:off x="6507709" y="1361419"/>
            <a:ext cx="4191790" cy="4278094"/>
          </a:xfrm>
          <a:prstGeom prst="rect">
            <a:avLst/>
          </a:prstGeom>
          <a:solidFill>
            <a:srgbClr val="3C4A5E"/>
          </a:solidFill>
        </p:spPr>
        <p:txBody>
          <a:bodyPr wrap="square">
            <a:spAutoFit/>
          </a:bodyPr>
          <a:lstStyle>
            <a:defPPr>
              <a:defRPr lang="es-CO"/>
            </a:defPPr>
            <a:lvl1pPr algn="just">
              <a:defRPr sz="1400" b="1">
                <a:solidFill>
                  <a:srgbClr val="F9FFFD"/>
                </a:solidFill>
                <a:latin typeface="-apple-system"/>
              </a:defRPr>
            </a:lvl1pPr>
          </a:lstStyle>
          <a:p>
            <a:r>
              <a:rPr lang="es-ES" sz="1600" dirty="0"/>
              <a:t>Nicolas </a:t>
            </a:r>
            <a:r>
              <a:rPr lang="es-ES" sz="1600" dirty="0" err="1"/>
              <a:t>Lopez</a:t>
            </a:r>
            <a:r>
              <a:rPr lang="es-ES" sz="1600" dirty="0"/>
              <a:t> Villegas</a:t>
            </a:r>
          </a:p>
          <a:p>
            <a:r>
              <a:rPr lang="es-ES" sz="1600" dirty="0" err="1"/>
              <a:t>Geologist</a:t>
            </a:r>
            <a:endParaRPr lang="es-ES" sz="1600" dirty="0"/>
          </a:p>
          <a:p>
            <a:r>
              <a:rPr lang="es-ES" sz="1600" dirty="0"/>
              <a:t>CEO MINING BRAIN SAS</a:t>
            </a:r>
          </a:p>
          <a:p>
            <a:endParaRPr lang="es-ES" sz="1600" dirty="0"/>
          </a:p>
          <a:p>
            <a:r>
              <a:rPr lang="es-ES" sz="1600" b="0" dirty="0"/>
              <a:t>Gobernanza en Petróleo y Minería - Universidad de Oxford.</a:t>
            </a:r>
          </a:p>
          <a:p>
            <a:endParaRPr lang="es-ES" sz="1600" b="0" dirty="0"/>
          </a:p>
          <a:p>
            <a:r>
              <a:rPr lang="es-ES" sz="1600" b="0" dirty="0"/>
              <a:t>Antiguo Jefe de Planificación y Geología en Mineros SAS. El Sr. López trabajó para varias empresas mineras como IAMGOLD y otras. Actualmente es el CEO de la empresa MINING BRAING SAS, que ofrece servicios de certificación de reservas, entre otros.</a:t>
            </a:r>
          </a:p>
          <a:p>
            <a:endParaRPr lang="es-ES" sz="1600" b="0" dirty="0"/>
          </a:p>
          <a:p>
            <a:r>
              <a:rPr lang="es-ES" sz="1600" b="0" dirty="0"/>
              <a:t>Es miembro de la Cámara de Recursos de Colombia y es un QP reconocido en los mercados canadienses y otros países.</a:t>
            </a:r>
            <a:endParaRPr lang="en-US" sz="1600" b="0" dirty="0"/>
          </a:p>
        </p:txBody>
      </p:sp>
      <p:pic>
        <p:nvPicPr>
          <p:cNvPr id="10" name="Picture 2" descr="Nicolas Lopez Villegas">
            <a:extLst>
              <a:ext uri="{FF2B5EF4-FFF2-40B4-BE49-F238E27FC236}">
                <a16:creationId xmlns:a16="http://schemas.microsoft.com/office/drawing/2014/main" id="{771B58E7-DBC4-4A65-A156-EDA3A66F2DE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23515" y="1952036"/>
            <a:ext cx="2953928" cy="29539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8726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 name="CuadroTexto 128">
            <a:extLst>
              <a:ext uri="{FF2B5EF4-FFF2-40B4-BE49-F238E27FC236}">
                <a16:creationId xmlns:a16="http://schemas.microsoft.com/office/drawing/2014/main" id="{CCDFABE0-A0ED-A3BA-7A93-224BC049ABCD}"/>
              </a:ext>
            </a:extLst>
          </p:cNvPr>
          <p:cNvSpPr txBox="1"/>
          <p:nvPr/>
        </p:nvSpPr>
        <p:spPr>
          <a:xfrm>
            <a:off x="171669" y="160955"/>
            <a:ext cx="9327932"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CO" sz="2800" b="1" dirty="0">
                <a:solidFill>
                  <a:schemeClr val="tx2"/>
                </a:solidFill>
                <a:ea typeface="+mj-ea"/>
                <a:cs typeface="+mj-cs"/>
              </a:rPr>
              <a:t>SITUACIÓN ACTUAL </a:t>
            </a:r>
          </a:p>
        </p:txBody>
      </p:sp>
      <p:sp>
        <p:nvSpPr>
          <p:cNvPr id="3" name="Google Shape;341;p34">
            <a:extLst>
              <a:ext uri="{FF2B5EF4-FFF2-40B4-BE49-F238E27FC236}">
                <a16:creationId xmlns:a16="http://schemas.microsoft.com/office/drawing/2014/main" id="{AA6E4D00-D06B-5060-8F71-A0E0046F29CC}"/>
              </a:ext>
            </a:extLst>
          </p:cNvPr>
          <p:cNvSpPr/>
          <p:nvPr/>
        </p:nvSpPr>
        <p:spPr>
          <a:xfrm flipH="1">
            <a:off x="7549527" y="4674632"/>
            <a:ext cx="886566" cy="1038900"/>
          </a:xfrm>
          <a:prstGeom prst="can">
            <a:avLst>
              <a:gd name="adj" fmla="val 25000"/>
            </a:avLst>
          </a:pr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s-ES" sz="1050" b="1" dirty="0">
                <a:solidFill>
                  <a:schemeClr val="bg1"/>
                </a:solidFill>
                <a:latin typeface="Roboto" panose="02000000000000000000" pitchFamily="2" charset="0"/>
                <a:ea typeface="Roboto" panose="02000000000000000000" pitchFamily="2" charset="0"/>
                <a:cs typeface="Roboto" panose="02000000000000000000" pitchFamily="2" charset="0"/>
                <a:sym typeface="Bebas Neue"/>
              </a:rPr>
              <a:t>Listado equipos planta nueva</a:t>
            </a:r>
            <a:endParaRPr sz="1050" b="1" dirty="0">
              <a:solidFill>
                <a:schemeClr val="bg1"/>
              </a:solidFill>
              <a:latin typeface="Roboto" panose="02000000000000000000" pitchFamily="2" charset="0"/>
              <a:ea typeface="Roboto" panose="02000000000000000000" pitchFamily="2" charset="0"/>
              <a:cs typeface="Roboto" panose="02000000000000000000" pitchFamily="2" charset="0"/>
              <a:sym typeface="Bebas Neue"/>
            </a:endParaRPr>
          </a:p>
        </p:txBody>
      </p:sp>
      <p:sp>
        <p:nvSpPr>
          <p:cNvPr id="4" name="Google Shape;342;p34">
            <a:extLst>
              <a:ext uri="{FF2B5EF4-FFF2-40B4-BE49-F238E27FC236}">
                <a16:creationId xmlns:a16="http://schemas.microsoft.com/office/drawing/2014/main" id="{25C7BE76-0C57-190D-1A73-5422B745B533}"/>
              </a:ext>
            </a:extLst>
          </p:cNvPr>
          <p:cNvSpPr txBox="1"/>
          <p:nvPr/>
        </p:nvSpPr>
        <p:spPr>
          <a:xfrm flipH="1">
            <a:off x="7694481" y="4427846"/>
            <a:ext cx="614700" cy="274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000" dirty="0">
                <a:solidFill>
                  <a:schemeClr val="dk1"/>
                </a:solidFill>
                <a:latin typeface="Bebas Neue"/>
                <a:ea typeface="Bebas Neue"/>
                <a:cs typeface="Bebas Neue"/>
                <a:sym typeface="Bebas Neue"/>
              </a:rPr>
              <a:t>80%</a:t>
            </a:r>
            <a:endParaRPr sz="2000" dirty="0">
              <a:solidFill>
                <a:schemeClr val="dk1"/>
              </a:solidFill>
              <a:latin typeface="Bebas Neue"/>
              <a:ea typeface="Bebas Neue"/>
              <a:cs typeface="Bebas Neue"/>
              <a:sym typeface="Bebas Neue"/>
            </a:endParaRPr>
          </a:p>
        </p:txBody>
      </p:sp>
      <p:sp>
        <p:nvSpPr>
          <p:cNvPr id="9" name="Google Shape;348;p34">
            <a:extLst>
              <a:ext uri="{FF2B5EF4-FFF2-40B4-BE49-F238E27FC236}">
                <a16:creationId xmlns:a16="http://schemas.microsoft.com/office/drawing/2014/main" id="{C378E266-18EE-0FEA-DFDE-07BE45E53751}"/>
              </a:ext>
            </a:extLst>
          </p:cNvPr>
          <p:cNvSpPr/>
          <p:nvPr/>
        </p:nvSpPr>
        <p:spPr>
          <a:xfrm>
            <a:off x="1230748" y="1374344"/>
            <a:ext cx="1489395" cy="1410943"/>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a:solidFill>
                <a:srgbClr val="FFFFFF"/>
              </a:solidFill>
              <a:latin typeface="Lato Light"/>
              <a:ea typeface="Lato Light"/>
              <a:cs typeface="Lato Light"/>
              <a:sym typeface="Lato Light"/>
            </a:endParaRPr>
          </a:p>
        </p:txBody>
      </p:sp>
      <p:sp>
        <p:nvSpPr>
          <p:cNvPr id="10" name="Google Shape;349;p34">
            <a:extLst>
              <a:ext uri="{FF2B5EF4-FFF2-40B4-BE49-F238E27FC236}">
                <a16:creationId xmlns:a16="http://schemas.microsoft.com/office/drawing/2014/main" id="{8F42C173-13F2-82A9-6FFA-032725414628}"/>
              </a:ext>
            </a:extLst>
          </p:cNvPr>
          <p:cNvSpPr/>
          <p:nvPr/>
        </p:nvSpPr>
        <p:spPr>
          <a:xfrm>
            <a:off x="2527252" y="1443877"/>
            <a:ext cx="1299453" cy="1239990"/>
          </a:xfrm>
          <a:prstGeom prst="ellipse">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a:solidFill>
                <a:srgbClr val="FFFFFF"/>
              </a:solidFill>
              <a:latin typeface="Lato Light"/>
              <a:ea typeface="Lato Light"/>
              <a:cs typeface="Lato Light"/>
              <a:sym typeface="Lato Light"/>
            </a:endParaRPr>
          </a:p>
        </p:txBody>
      </p:sp>
      <p:sp>
        <p:nvSpPr>
          <p:cNvPr id="11" name="Google Shape;350;p34">
            <a:extLst>
              <a:ext uri="{FF2B5EF4-FFF2-40B4-BE49-F238E27FC236}">
                <a16:creationId xmlns:a16="http://schemas.microsoft.com/office/drawing/2014/main" id="{A346DC2C-1B5C-DDA2-4F8A-A001F37F0A4F}"/>
              </a:ext>
            </a:extLst>
          </p:cNvPr>
          <p:cNvSpPr/>
          <p:nvPr/>
        </p:nvSpPr>
        <p:spPr>
          <a:xfrm>
            <a:off x="3760703" y="1490694"/>
            <a:ext cx="1162578" cy="1081428"/>
          </a:xfrm>
          <a:prstGeom prst="ellipse">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a:solidFill>
                <a:srgbClr val="FFFFFF"/>
              </a:solidFill>
              <a:latin typeface="Lato Light"/>
              <a:ea typeface="Lato Light"/>
              <a:cs typeface="Lato Light"/>
              <a:sym typeface="Lato Light"/>
            </a:endParaRPr>
          </a:p>
        </p:txBody>
      </p:sp>
      <p:sp>
        <p:nvSpPr>
          <p:cNvPr id="12" name="Google Shape;351;p34">
            <a:extLst>
              <a:ext uri="{FF2B5EF4-FFF2-40B4-BE49-F238E27FC236}">
                <a16:creationId xmlns:a16="http://schemas.microsoft.com/office/drawing/2014/main" id="{8699CCE4-5FCC-A890-8BC6-3F090F5AF3FB}"/>
              </a:ext>
            </a:extLst>
          </p:cNvPr>
          <p:cNvSpPr/>
          <p:nvPr/>
        </p:nvSpPr>
        <p:spPr>
          <a:xfrm>
            <a:off x="4852693" y="1316572"/>
            <a:ext cx="1489395" cy="1410943"/>
          </a:xfrm>
          <a:prstGeom prst="ellipse">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a:solidFill>
                <a:srgbClr val="FFFFFF"/>
              </a:solidFill>
              <a:latin typeface="Lato Light"/>
              <a:ea typeface="Lato Light"/>
              <a:cs typeface="Lato Light"/>
              <a:sym typeface="Lato Light"/>
            </a:endParaRPr>
          </a:p>
        </p:txBody>
      </p:sp>
      <p:sp>
        <p:nvSpPr>
          <p:cNvPr id="13" name="Google Shape;352;p34">
            <a:extLst>
              <a:ext uri="{FF2B5EF4-FFF2-40B4-BE49-F238E27FC236}">
                <a16:creationId xmlns:a16="http://schemas.microsoft.com/office/drawing/2014/main" id="{C56897AE-B205-55F9-F4D2-6A35E1B80C3A}"/>
              </a:ext>
            </a:extLst>
          </p:cNvPr>
          <p:cNvSpPr txBox="1"/>
          <p:nvPr/>
        </p:nvSpPr>
        <p:spPr>
          <a:xfrm>
            <a:off x="1500090" y="1614186"/>
            <a:ext cx="925259" cy="407858"/>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 sz="2400" dirty="0">
                <a:solidFill>
                  <a:srgbClr val="FFFFFF"/>
                </a:solidFill>
                <a:latin typeface="Bebas Neue"/>
                <a:ea typeface="Bebas Neue"/>
                <a:cs typeface="Bebas Neue"/>
                <a:sym typeface="Bebas Neue"/>
              </a:rPr>
              <a:t>80.997</a:t>
            </a:r>
            <a:endParaRPr sz="2400" dirty="0">
              <a:latin typeface="Bebas Neue"/>
              <a:ea typeface="Bebas Neue"/>
              <a:cs typeface="Bebas Neue"/>
              <a:sym typeface="Bebas Neue"/>
            </a:endParaRPr>
          </a:p>
        </p:txBody>
      </p:sp>
      <p:sp>
        <p:nvSpPr>
          <p:cNvPr id="14" name="Google Shape;353;p34">
            <a:extLst>
              <a:ext uri="{FF2B5EF4-FFF2-40B4-BE49-F238E27FC236}">
                <a16:creationId xmlns:a16="http://schemas.microsoft.com/office/drawing/2014/main" id="{A13833B8-482E-B273-55DA-572F7320598C}"/>
              </a:ext>
            </a:extLst>
          </p:cNvPr>
          <p:cNvSpPr txBox="1"/>
          <p:nvPr/>
        </p:nvSpPr>
        <p:spPr>
          <a:xfrm>
            <a:off x="2764667" y="1701472"/>
            <a:ext cx="803100" cy="2592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 sz="2200" dirty="0">
                <a:solidFill>
                  <a:srgbClr val="FFFFFF"/>
                </a:solidFill>
                <a:latin typeface="Bebas Neue"/>
                <a:ea typeface="Bebas Neue"/>
                <a:cs typeface="Bebas Neue"/>
                <a:sym typeface="Bebas Neue"/>
              </a:rPr>
              <a:t>44,36</a:t>
            </a:r>
            <a:endParaRPr sz="2200" dirty="0">
              <a:latin typeface="Bebas Neue"/>
              <a:ea typeface="Bebas Neue"/>
              <a:cs typeface="Bebas Neue"/>
              <a:sym typeface="Bebas Neue"/>
            </a:endParaRPr>
          </a:p>
        </p:txBody>
      </p:sp>
      <p:sp>
        <p:nvSpPr>
          <p:cNvPr id="15" name="Google Shape;354;p34">
            <a:extLst>
              <a:ext uri="{FF2B5EF4-FFF2-40B4-BE49-F238E27FC236}">
                <a16:creationId xmlns:a16="http://schemas.microsoft.com/office/drawing/2014/main" id="{5DB6FA96-602C-C3B4-4EDA-8838F48B4982}"/>
              </a:ext>
            </a:extLst>
          </p:cNvPr>
          <p:cNvSpPr txBox="1"/>
          <p:nvPr/>
        </p:nvSpPr>
        <p:spPr>
          <a:xfrm>
            <a:off x="4895571" y="1743300"/>
            <a:ext cx="1320845" cy="320572"/>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 sz="2200" dirty="0">
                <a:solidFill>
                  <a:srgbClr val="FFFFFF"/>
                </a:solidFill>
                <a:latin typeface="Bebas Neue"/>
                <a:ea typeface="Bebas Neue"/>
                <a:cs typeface="Bebas Neue"/>
                <a:sym typeface="Bebas Neue"/>
              </a:rPr>
              <a:t>$72.439.291</a:t>
            </a:r>
            <a:endParaRPr sz="2200" dirty="0">
              <a:latin typeface="Bebas Neue"/>
              <a:ea typeface="Bebas Neue"/>
              <a:cs typeface="Bebas Neue"/>
              <a:sym typeface="Bebas Neue"/>
            </a:endParaRPr>
          </a:p>
        </p:txBody>
      </p:sp>
      <p:sp>
        <p:nvSpPr>
          <p:cNvPr id="16" name="Google Shape;355;p34">
            <a:extLst>
              <a:ext uri="{FF2B5EF4-FFF2-40B4-BE49-F238E27FC236}">
                <a16:creationId xmlns:a16="http://schemas.microsoft.com/office/drawing/2014/main" id="{586D10DE-53CC-AEAB-C13C-9083386DDE36}"/>
              </a:ext>
            </a:extLst>
          </p:cNvPr>
          <p:cNvSpPr txBox="1"/>
          <p:nvPr/>
        </p:nvSpPr>
        <p:spPr>
          <a:xfrm>
            <a:off x="3957950" y="1701472"/>
            <a:ext cx="803100" cy="2592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 sz="2200" dirty="0">
                <a:solidFill>
                  <a:srgbClr val="FFFFFF"/>
                </a:solidFill>
                <a:latin typeface="Bebas Neue"/>
                <a:ea typeface="Bebas Neue"/>
                <a:cs typeface="Bebas Neue"/>
                <a:sym typeface="Bebas Neue"/>
              </a:rPr>
              <a:t>9,41</a:t>
            </a:r>
            <a:endParaRPr sz="2200" dirty="0">
              <a:latin typeface="Bebas Neue"/>
              <a:ea typeface="Bebas Neue"/>
              <a:cs typeface="Bebas Neue"/>
              <a:sym typeface="Bebas Neue"/>
            </a:endParaRPr>
          </a:p>
        </p:txBody>
      </p:sp>
      <p:grpSp>
        <p:nvGrpSpPr>
          <p:cNvPr id="17" name="Google Shape;356;p34">
            <a:extLst>
              <a:ext uri="{FF2B5EF4-FFF2-40B4-BE49-F238E27FC236}">
                <a16:creationId xmlns:a16="http://schemas.microsoft.com/office/drawing/2014/main" id="{5FB02FF5-740C-5509-4C5D-65B03A86F57B}"/>
              </a:ext>
            </a:extLst>
          </p:cNvPr>
          <p:cNvGrpSpPr/>
          <p:nvPr/>
        </p:nvGrpSpPr>
        <p:grpSpPr>
          <a:xfrm>
            <a:off x="1183389" y="5519108"/>
            <a:ext cx="1765501" cy="894569"/>
            <a:chOff x="447992" y="4015149"/>
            <a:chExt cx="1765501" cy="894569"/>
          </a:xfrm>
        </p:grpSpPr>
        <p:sp>
          <p:nvSpPr>
            <p:cNvPr id="18" name="Google Shape;357;p34">
              <a:extLst>
                <a:ext uri="{FF2B5EF4-FFF2-40B4-BE49-F238E27FC236}">
                  <a16:creationId xmlns:a16="http://schemas.microsoft.com/office/drawing/2014/main" id="{1759CC0F-4DE6-E73F-AC1B-7F19F289C3FF}"/>
                </a:ext>
              </a:extLst>
            </p:cNvPr>
            <p:cNvSpPr txBox="1"/>
            <p:nvPr/>
          </p:nvSpPr>
          <p:spPr>
            <a:xfrm>
              <a:off x="447992" y="4543118"/>
              <a:ext cx="1765501" cy="3666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600" dirty="0">
                  <a:solidFill>
                    <a:schemeClr val="dk1"/>
                  </a:solidFill>
                  <a:latin typeface="Roboto"/>
                  <a:ea typeface="Roboto"/>
                  <a:cs typeface="Roboto"/>
                  <a:sym typeface="Roboto"/>
                </a:rPr>
                <a:t>Implementación del SST en un 47% de avance</a:t>
              </a:r>
              <a:endParaRPr sz="1600" dirty="0">
                <a:solidFill>
                  <a:schemeClr val="dk1"/>
                </a:solidFill>
                <a:latin typeface="Roboto"/>
                <a:ea typeface="Roboto"/>
                <a:cs typeface="Roboto"/>
                <a:sym typeface="Roboto"/>
              </a:endParaRPr>
            </a:p>
          </p:txBody>
        </p:sp>
        <p:sp>
          <p:nvSpPr>
            <p:cNvPr id="19" name="Google Shape;358;p34">
              <a:extLst>
                <a:ext uri="{FF2B5EF4-FFF2-40B4-BE49-F238E27FC236}">
                  <a16:creationId xmlns:a16="http://schemas.microsoft.com/office/drawing/2014/main" id="{3CCC1DC9-261D-504C-033D-53CAE0197AF2}"/>
                </a:ext>
              </a:extLst>
            </p:cNvPr>
            <p:cNvSpPr txBox="1"/>
            <p:nvPr/>
          </p:nvSpPr>
          <p:spPr>
            <a:xfrm>
              <a:off x="447993" y="4015149"/>
              <a:ext cx="807900" cy="27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000" dirty="0">
                  <a:solidFill>
                    <a:schemeClr val="accent2"/>
                  </a:solidFill>
                  <a:latin typeface="Bebas Neue"/>
                  <a:ea typeface="Bebas Neue"/>
                  <a:cs typeface="Bebas Neue"/>
                  <a:sym typeface="Bebas Neue"/>
                </a:rPr>
                <a:t>SISO</a:t>
              </a:r>
              <a:endParaRPr sz="2000" dirty="0">
                <a:solidFill>
                  <a:schemeClr val="accent2"/>
                </a:solidFill>
                <a:latin typeface="Bebas Neue"/>
                <a:ea typeface="Bebas Neue"/>
                <a:cs typeface="Bebas Neue"/>
                <a:sym typeface="Bebas Neue"/>
              </a:endParaRPr>
            </a:p>
          </p:txBody>
        </p:sp>
      </p:grpSp>
      <p:grpSp>
        <p:nvGrpSpPr>
          <p:cNvPr id="20" name="Google Shape;359;p34">
            <a:extLst>
              <a:ext uri="{FF2B5EF4-FFF2-40B4-BE49-F238E27FC236}">
                <a16:creationId xmlns:a16="http://schemas.microsoft.com/office/drawing/2014/main" id="{C0D0447C-C84C-6D78-09F6-8237C27EC811}"/>
              </a:ext>
            </a:extLst>
          </p:cNvPr>
          <p:cNvGrpSpPr/>
          <p:nvPr/>
        </p:nvGrpSpPr>
        <p:grpSpPr>
          <a:xfrm>
            <a:off x="1090545" y="3485344"/>
            <a:ext cx="1773090" cy="1194287"/>
            <a:chOff x="450899" y="2867970"/>
            <a:chExt cx="1773090" cy="1194287"/>
          </a:xfrm>
        </p:grpSpPr>
        <p:sp>
          <p:nvSpPr>
            <p:cNvPr id="21" name="Google Shape;360;p34">
              <a:extLst>
                <a:ext uri="{FF2B5EF4-FFF2-40B4-BE49-F238E27FC236}">
                  <a16:creationId xmlns:a16="http://schemas.microsoft.com/office/drawing/2014/main" id="{4E85DF07-055B-B6C4-7455-6EE8891CCC09}"/>
                </a:ext>
              </a:extLst>
            </p:cNvPr>
            <p:cNvSpPr txBox="1"/>
            <p:nvPr/>
          </p:nvSpPr>
          <p:spPr>
            <a:xfrm>
              <a:off x="458489" y="3695657"/>
              <a:ext cx="1765500" cy="3666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Clr>
                  <a:srgbClr val="000000"/>
                </a:buClr>
                <a:buSzPts val="1100"/>
                <a:buFont typeface="Arial"/>
                <a:buNone/>
              </a:pPr>
              <a:r>
                <a:rPr lang="en" sz="1600" dirty="0">
                  <a:solidFill>
                    <a:schemeClr val="dk1"/>
                  </a:solidFill>
                  <a:latin typeface="Roboto"/>
                  <a:ea typeface="Roboto"/>
                  <a:cs typeface="Roboto"/>
                  <a:sym typeface="Roboto"/>
                </a:rPr>
                <a:t>Negociación de 62,4 Ton de mineral</a:t>
              </a:r>
              <a:endParaRPr sz="1600" dirty="0">
                <a:solidFill>
                  <a:schemeClr val="dk1"/>
                </a:solidFill>
                <a:latin typeface="Roboto"/>
                <a:ea typeface="Roboto"/>
                <a:cs typeface="Roboto"/>
                <a:sym typeface="Roboto"/>
              </a:endParaRPr>
            </a:p>
          </p:txBody>
        </p:sp>
        <p:sp>
          <p:nvSpPr>
            <p:cNvPr id="22" name="Google Shape;361;p34">
              <a:extLst>
                <a:ext uri="{FF2B5EF4-FFF2-40B4-BE49-F238E27FC236}">
                  <a16:creationId xmlns:a16="http://schemas.microsoft.com/office/drawing/2014/main" id="{646E2780-F74C-5972-B065-7F1437F5D758}"/>
                </a:ext>
              </a:extLst>
            </p:cNvPr>
            <p:cNvSpPr txBox="1"/>
            <p:nvPr/>
          </p:nvSpPr>
          <p:spPr>
            <a:xfrm>
              <a:off x="450899" y="2867970"/>
              <a:ext cx="1756604" cy="257076"/>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000" dirty="0">
                  <a:solidFill>
                    <a:schemeClr val="accent1"/>
                  </a:solidFill>
                  <a:latin typeface="Bebas Neue"/>
                  <a:ea typeface="Bebas Neue"/>
                  <a:cs typeface="Bebas Neue"/>
                  <a:sym typeface="Bebas Neue"/>
                </a:rPr>
                <a:t>Encadenamiento produtivo PEQUEÑA MINERÍA</a:t>
              </a:r>
              <a:endParaRPr sz="2000" dirty="0">
                <a:solidFill>
                  <a:schemeClr val="accent1"/>
                </a:solidFill>
                <a:latin typeface="Bebas Neue"/>
                <a:ea typeface="Bebas Neue"/>
                <a:cs typeface="Bebas Neue"/>
                <a:sym typeface="Bebas Neue"/>
              </a:endParaRPr>
            </a:p>
          </p:txBody>
        </p:sp>
      </p:grpSp>
      <p:grpSp>
        <p:nvGrpSpPr>
          <p:cNvPr id="23" name="Google Shape;362;p34">
            <a:extLst>
              <a:ext uri="{FF2B5EF4-FFF2-40B4-BE49-F238E27FC236}">
                <a16:creationId xmlns:a16="http://schemas.microsoft.com/office/drawing/2014/main" id="{87E5CDE1-0A05-F667-35B4-0BFD61795FCC}"/>
              </a:ext>
            </a:extLst>
          </p:cNvPr>
          <p:cNvGrpSpPr/>
          <p:nvPr/>
        </p:nvGrpSpPr>
        <p:grpSpPr>
          <a:xfrm>
            <a:off x="4289742" y="5523299"/>
            <a:ext cx="2590743" cy="867234"/>
            <a:chOff x="2751960" y="4021016"/>
            <a:chExt cx="2590743" cy="867234"/>
          </a:xfrm>
        </p:grpSpPr>
        <p:sp>
          <p:nvSpPr>
            <p:cNvPr id="24" name="Google Shape;363;p34">
              <a:extLst>
                <a:ext uri="{FF2B5EF4-FFF2-40B4-BE49-F238E27FC236}">
                  <a16:creationId xmlns:a16="http://schemas.microsoft.com/office/drawing/2014/main" id="{313DF243-E8BE-73D1-CD3B-CC4B52CD901D}"/>
                </a:ext>
              </a:extLst>
            </p:cNvPr>
            <p:cNvSpPr txBox="1"/>
            <p:nvPr/>
          </p:nvSpPr>
          <p:spPr>
            <a:xfrm>
              <a:off x="2751960" y="4521650"/>
              <a:ext cx="2590743" cy="3666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600" dirty="0">
                  <a:solidFill>
                    <a:schemeClr val="dk1"/>
                  </a:solidFill>
                  <a:latin typeface="Roboto"/>
                  <a:ea typeface="Roboto"/>
                  <a:cs typeface="Roboto"/>
                  <a:sym typeface="Roboto"/>
                </a:rPr>
                <a:t>Reactivación ensayos de cianuración y ejecución de ensayos granulometricos</a:t>
              </a:r>
              <a:endParaRPr sz="1600" dirty="0">
                <a:solidFill>
                  <a:schemeClr val="dk1"/>
                </a:solidFill>
                <a:latin typeface="Roboto"/>
                <a:ea typeface="Roboto"/>
                <a:cs typeface="Roboto"/>
                <a:sym typeface="Roboto"/>
              </a:endParaRPr>
            </a:p>
          </p:txBody>
        </p:sp>
        <p:sp>
          <p:nvSpPr>
            <p:cNvPr id="25" name="Google Shape;364;p34">
              <a:extLst>
                <a:ext uri="{FF2B5EF4-FFF2-40B4-BE49-F238E27FC236}">
                  <a16:creationId xmlns:a16="http://schemas.microsoft.com/office/drawing/2014/main" id="{B87D5CF6-F56C-0891-56A6-5A50B25FE80C}"/>
                </a:ext>
              </a:extLst>
            </p:cNvPr>
            <p:cNvSpPr txBox="1"/>
            <p:nvPr/>
          </p:nvSpPr>
          <p:spPr>
            <a:xfrm>
              <a:off x="2806725" y="4021016"/>
              <a:ext cx="1434170" cy="263114"/>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000" dirty="0">
                  <a:solidFill>
                    <a:schemeClr val="accent4"/>
                  </a:solidFill>
                  <a:latin typeface="Bebas Neue"/>
                  <a:ea typeface="Bebas Neue"/>
                  <a:cs typeface="Bebas Neue"/>
                  <a:sym typeface="Bebas Neue"/>
                </a:rPr>
                <a:t>LABORATORIO </a:t>
              </a:r>
              <a:endParaRPr sz="2000" dirty="0">
                <a:solidFill>
                  <a:schemeClr val="accent4"/>
                </a:solidFill>
                <a:latin typeface="Bebas Neue"/>
                <a:ea typeface="Bebas Neue"/>
                <a:cs typeface="Bebas Neue"/>
                <a:sym typeface="Bebas Neue"/>
              </a:endParaRPr>
            </a:p>
          </p:txBody>
        </p:sp>
      </p:grpSp>
      <p:grpSp>
        <p:nvGrpSpPr>
          <p:cNvPr id="26" name="Google Shape;365;p34">
            <a:extLst>
              <a:ext uri="{FF2B5EF4-FFF2-40B4-BE49-F238E27FC236}">
                <a16:creationId xmlns:a16="http://schemas.microsoft.com/office/drawing/2014/main" id="{C238610C-D502-D0F9-AE06-B2BBFE9A168F}"/>
              </a:ext>
            </a:extLst>
          </p:cNvPr>
          <p:cNvGrpSpPr/>
          <p:nvPr/>
        </p:nvGrpSpPr>
        <p:grpSpPr>
          <a:xfrm>
            <a:off x="4248997" y="3811016"/>
            <a:ext cx="2590743" cy="891030"/>
            <a:chOff x="2798057" y="3130061"/>
            <a:chExt cx="2590743" cy="891030"/>
          </a:xfrm>
        </p:grpSpPr>
        <p:sp>
          <p:nvSpPr>
            <p:cNvPr id="27" name="Google Shape;366;p34">
              <a:extLst>
                <a:ext uri="{FF2B5EF4-FFF2-40B4-BE49-F238E27FC236}">
                  <a16:creationId xmlns:a16="http://schemas.microsoft.com/office/drawing/2014/main" id="{D54F8E61-20C9-FE3A-BD59-CBD0EE6E62D7}"/>
                </a:ext>
              </a:extLst>
            </p:cNvPr>
            <p:cNvSpPr txBox="1"/>
            <p:nvPr/>
          </p:nvSpPr>
          <p:spPr>
            <a:xfrm>
              <a:off x="2798057" y="3654491"/>
              <a:ext cx="2590743" cy="3666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Clr>
                  <a:srgbClr val="000000"/>
                </a:buClr>
                <a:buSzPts val="1100"/>
                <a:buFont typeface="Arial"/>
                <a:buNone/>
              </a:pPr>
              <a:r>
                <a:rPr lang="en" sz="1600" dirty="0">
                  <a:solidFill>
                    <a:schemeClr val="dk1"/>
                  </a:solidFill>
                  <a:latin typeface="Roboto"/>
                  <a:ea typeface="Roboto"/>
                  <a:cs typeface="Roboto"/>
                  <a:sym typeface="Roboto"/>
                </a:rPr>
                <a:t>Respuesta a obligaciones ambientales y consolidación PMA</a:t>
              </a:r>
              <a:endParaRPr sz="1600" dirty="0">
                <a:solidFill>
                  <a:schemeClr val="dk1"/>
                </a:solidFill>
                <a:latin typeface="Roboto"/>
                <a:ea typeface="Roboto"/>
                <a:cs typeface="Roboto"/>
                <a:sym typeface="Roboto"/>
              </a:endParaRPr>
            </a:p>
          </p:txBody>
        </p:sp>
        <p:sp>
          <p:nvSpPr>
            <p:cNvPr id="28" name="Google Shape;367;p34">
              <a:extLst>
                <a:ext uri="{FF2B5EF4-FFF2-40B4-BE49-F238E27FC236}">
                  <a16:creationId xmlns:a16="http://schemas.microsoft.com/office/drawing/2014/main" id="{718C5052-08D8-99DC-93C4-06D78D347F7E}"/>
                </a:ext>
              </a:extLst>
            </p:cNvPr>
            <p:cNvSpPr txBox="1"/>
            <p:nvPr/>
          </p:nvSpPr>
          <p:spPr>
            <a:xfrm>
              <a:off x="2806724" y="3130061"/>
              <a:ext cx="1240461" cy="245025"/>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000" dirty="0">
                  <a:solidFill>
                    <a:schemeClr val="accent3"/>
                  </a:solidFill>
                  <a:latin typeface="Bebas Neue"/>
                  <a:ea typeface="Bebas Neue"/>
                  <a:cs typeface="Bebas Neue"/>
                  <a:sym typeface="Bebas Neue"/>
                </a:rPr>
                <a:t>AMBIENTAL</a:t>
              </a:r>
              <a:endParaRPr sz="2000" dirty="0">
                <a:solidFill>
                  <a:schemeClr val="accent3"/>
                </a:solidFill>
                <a:latin typeface="Bebas Neue"/>
                <a:ea typeface="Bebas Neue"/>
                <a:cs typeface="Bebas Neue"/>
                <a:sym typeface="Bebas Neue"/>
              </a:endParaRPr>
            </a:p>
          </p:txBody>
        </p:sp>
      </p:grpSp>
      <p:grpSp>
        <p:nvGrpSpPr>
          <p:cNvPr id="29" name="Google Shape;368;p34">
            <a:extLst>
              <a:ext uri="{FF2B5EF4-FFF2-40B4-BE49-F238E27FC236}">
                <a16:creationId xmlns:a16="http://schemas.microsoft.com/office/drawing/2014/main" id="{F3EB6C8E-9984-0AC8-3F63-6C9B28760F61}"/>
              </a:ext>
            </a:extLst>
          </p:cNvPr>
          <p:cNvGrpSpPr/>
          <p:nvPr/>
        </p:nvGrpSpPr>
        <p:grpSpPr>
          <a:xfrm>
            <a:off x="7266058" y="1470234"/>
            <a:ext cx="3840022" cy="435634"/>
            <a:chOff x="5386898" y="1293891"/>
            <a:chExt cx="3840022" cy="435634"/>
          </a:xfrm>
        </p:grpSpPr>
        <p:sp>
          <p:nvSpPr>
            <p:cNvPr id="30" name="Google Shape;369;p34">
              <a:extLst>
                <a:ext uri="{FF2B5EF4-FFF2-40B4-BE49-F238E27FC236}">
                  <a16:creationId xmlns:a16="http://schemas.microsoft.com/office/drawing/2014/main" id="{0625BE54-4A30-8D89-EE85-1EF528773873}"/>
                </a:ext>
              </a:extLst>
            </p:cNvPr>
            <p:cNvSpPr/>
            <p:nvPr/>
          </p:nvSpPr>
          <p:spPr>
            <a:xfrm>
              <a:off x="5386898" y="1293891"/>
              <a:ext cx="182074" cy="435634"/>
            </a:xfrm>
            <a:custGeom>
              <a:avLst/>
              <a:gdLst/>
              <a:ahLst/>
              <a:cxnLst/>
              <a:rect l="l" t="t" r="r" b="b"/>
              <a:pathLst>
                <a:path w="466856" h="1117011" extrusionOk="0">
                  <a:moveTo>
                    <a:pt x="135322" y="217674"/>
                  </a:moveTo>
                  <a:cubicBezTo>
                    <a:pt x="135322" y="217674"/>
                    <a:pt x="135322" y="217674"/>
                    <a:pt x="189450" y="217674"/>
                  </a:cubicBezTo>
                  <a:cubicBezTo>
                    <a:pt x="189450" y="217674"/>
                    <a:pt x="189450" y="217674"/>
                    <a:pt x="202982" y="217674"/>
                  </a:cubicBezTo>
                  <a:cubicBezTo>
                    <a:pt x="202982" y="217674"/>
                    <a:pt x="202982" y="217674"/>
                    <a:pt x="338302" y="217674"/>
                  </a:cubicBezTo>
                  <a:cubicBezTo>
                    <a:pt x="405962" y="217674"/>
                    <a:pt x="466856" y="278993"/>
                    <a:pt x="466856" y="347124"/>
                  </a:cubicBezTo>
                  <a:cubicBezTo>
                    <a:pt x="466856" y="347124"/>
                    <a:pt x="466856" y="347124"/>
                    <a:pt x="466856" y="612837"/>
                  </a:cubicBezTo>
                  <a:cubicBezTo>
                    <a:pt x="466856" y="640090"/>
                    <a:pt x="446558" y="653716"/>
                    <a:pt x="426260" y="653716"/>
                  </a:cubicBezTo>
                  <a:cubicBezTo>
                    <a:pt x="399196" y="653716"/>
                    <a:pt x="385664" y="640090"/>
                    <a:pt x="385664" y="612837"/>
                  </a:cubicBezTo>
                  <a:cubicBezTo>
                    <a:pt x="385664" y="612837"/>
                    <a:pt x="385664" y="612837"/>
                    <a:pt x="385664" y="456135"/>
                  </a:cubicBezTo>
                  <a:cubicBezTo>
                    <a:pt x="385664" y="456135"/>
                    <a:pt x="385664" y="456135"/>
                    <a:pt x="385664" y="367564"/>
                  </a:cubicBezTo>
                  <a:cubicBezTo>
                    <a:pt x="385664" y="367564"/>
                    <a:pt x="385664" y="367564"/>
                    <a:pt x="358600" y="367564"/>
                  </a:cubicBezTo>
                  <a:cubicBezTo>
                    <a:pt x="358600" y="367564"/>
                    <a:pt x="358600" y="367564"/>
                    <a:pt x="358600" y="469761"/>
                  </a:cubicBezTo>
                  <a:cubicBezTo>
                    <a:pt x="358600" y="469761"/>
                    <a:pt x="358600" y="469761"/>
                    <a:pt x="358600" y="633277"/>
                  </a:cubicBezTo>
                  <a:cubicBezTo>
                    <a:pt x="358600" y="633277"/>
                    <a:pt x="358600" y="633277"/>
                    <a:pt x="358600" y="653716"/>
                  </a:cubicBezTo>
                  <a:cubicBezTo>
                    <a:pt x="358600" y="653716"/>
                    <a:pt x="358600" y="653716"/>
                    <a:pt x="358600" y="1062506"/>
                  </a:cubicBezTo>
                  <a:cubicBezTo>
                    <a:pt x="358600" y="1096572"/>
                    <a:pt x="338302" y="1117011"/>
                    <a:pt x="304472" y="1117011"/>
                  </a:cubicBezTo>
                  <a:cubicBezTo>
                    <a:pt x="270642" y="1117011"/>
                    <a:pt x="250344" y="1096572"/>
                    <a:pt x="250344" y="1062506"/>
                  </a:cubicBezTo>
                  <a:cubicBezTo>
                    <a:pt x="250344" y="1062506"/>
                    <a:pt x="250344" y="1062506"/>
                    <a:pt x="250344" y="653716"/>
                  </a:cubicBezTo>
                  <a:cubicBezTo>
                    <a:pt x="250344" y="653716"/>
                    <a:pt x="250344" y="653716"/>
                    <a:pt x="223280" y="653716"/>
                  </a:cubicBezTo>
                  <a:cubicBezTo>
                    <a:pt x="223280" y="653716"/>
                    <a:pt x="223280" y="653716"/>
                    <a:pt x="223280" y="1062506"/>
                  </a:cubicBezTo>
                  <a:cubicBezTo>
                    <a:pt x="223280" y="1096572"/>
                    <a:pt x="202982" y="1117011"/>
                    <a:pt x="169152" y="1117011"/>
                  </a:cubicBezTo>
                  <a:cubicBezTo>
                    <a:pt x="135322" y="1117011"/>
                    <a:pt x="108258" y="1096572"/>
                    <a:pt x="108258" y="1062506"/>
                  </a:cubicBezTo>
                  <a:cubicBezTo>
                    <a:pt x="108258" y="1062506"/>
                    <a:pt x="108258" y="1062506"/>
                    <a:pt x="108258" y="653716"/>
                  </a:cubicBezTo>
                  <a:cubicBezTo>
                    <a:pt x="108258" y="653716"/>
                    <a:pt x="108258" y="653716"/>
                    <a:pt x="108258" y="633277"/>
                  </a:cubicBezTo>
                  <a:cubicBezTo>
                    <a:pt x="108258" y="633277"/>
                    <a:pt x="108258" y="633277"/>
                    <a:pt x="108258" y="469761"/>
                  </a:cubicBezTo>
                  <a:cubicBezTo>
                    <a:pt x="108258" y="469761"/>
                    <a:pt x="108258" y="469761"/>
                    <a:pt x="108258" y="367564"/>
                  </a:cubicBezTo>
                  <a:cubicBezTo>
                    <a:pt x="108258" y="367564"/>
                    <a:pt x="108258" y="367564"/>
                    <a:pt x="87960" y="367564"/>
                  </a:cubicBezTo>
                  <a:cubicBezTo>
                    <a:pt x="87960" y="367564"/>
                    <a:pt x="87960" y="367564"/>
                    <a:pt x="87960" y="456135"/>
                  </a:cubicBezTo>
                  <a:cubicBezTo>
                    <a:pt x="87960" y="456135"/>
                    <a:pt x="87960" y="456135"/>
                    <a:pt x="87960" y="612837"/>
                  </a:cubicBezTo>
                  <a:cubicBezTo>
                    <a:pt x="87960" y="640090"/>
                    <a:pt x="74428" y="653716"/>
                    <a:pt x="47364" y="653716"/>
                  </a:cubicBezTo>
                  <a:cubicBezTo>
                    <a:pt x="20300" y="653716"/>
                    <a:pt x="0" y="640090"/>
                    <a:pt x="0" y="612837"/>
                  </a:cubicBezTo>
                  <a:cubicBezTo>
                    <a:pt x="0" y="612837"/>
                    <a:pt x="0" y="612837"/>
                    <a:pt x="0" y="347124"/>
                  </a:cubicBezTo>
                  <a:cubicBezTo>
                    <a:pt x="0" y="278993"/>
                    <a:pt x="67662" y="217674"/>
                    <a:pt x="135322" y="217674"/>
                  </a:cubicBezTo>
                  <a:close/>
                  <a:moveTo>
                    <a:pt x="236292" y="0"/>
                  </a:moveTo>
                  <a:cubicBezTo>
                    <a:pt x="292448" y="0"/>
                    <a:pt x="337968" y="45522"/>
                    <a:pt x="337968" y="101677"/>
                  </a:cubicBezTo>
                  <a:cubicBezTo>
                    <a:pt x="337968" y="157832"/>
                    <a:pt x="292448" y="203354"/>
                    <a:pt x="236292" y="203354"/>
                  </a:cubicBezTo>
                  <a:cubicBezTo>
                    <a:pt x="180136" y="203354"/>
                    <a:pt x="134616" y="157832"/>
                    <a:pt x="134616" y="101677"/>
                  </a:cubicBezTo>
                  <a:cubicBezTo>
                    <a:pt x="134616" y="45522"/>
                    <a:pt x="180136" y="0"/>
                    <a:pt x="236292" y="0"/>
                  </a:cubicBezTo>
                  <a:close/>
                </a:path>
              </a:pathLst>
            </a:custGeom>
            <a:solidFill>
              <a:schemeClr val="bg1">
                <a:lumMod val="75000"/>
              </a:schemeClr>
            </a:solidFill>
            <a:ln>
              <a:noFill/>
            </a:ln>
          </p:spPr>
          <p:txBody>
            <a:bodyPr spcFirstLastPara="1" wrap="square" lIns="182825" tIns="91400" rIns="182825" bIns="91400" anchor="t" anchorCtr="0">
              <a:noAutofit/>
            </a:bodyPr>
            <a:lstStyle/>
            <a:p>
              <a:pPr marL="0" marR="0" lvl="0" indent="0" algn="l" rtl="0">
                <a:spcBef>
                  <a:spcPts val="0"/>
                </a:spcBef>
                <a:spcAft>
                  <a:spcPts val="0"/>
                </a:spcAft>
                <a:buNone/>
              </a:pPr>
              <a:endParaRPr sz="7198">
                <a:solidFill>
                  <a:srgbClr val="737572"/>
                </a:solidFill>
                <a:latin typeface="Lato Light"/>
                <a:ea typeface="Lato Light"/>
                <a:cs typeface="Lato Light"/>
                <a:sym typeface="Lato Light"/>
              </a:endParaRPr>
            </a:p>
          </p:txBody>
        </p:sp>
        <p:sp>
          <p:nvSpPr>
            <p:cNvPr id="31" name="Google Shape;370;p34">
              <a:extLst>
                <a:ext uri="{FF2B5EF4-FFF2-40B4-BE49-F238E27FC236}">
                  <a16:creationId xmlns:a16="http://schemas.microsoft.com/office/drawing/2014/main" id="{03EC4176-D484-E10B-C00A-D8E4AC9A1567}"/>
                </a:ext>
              </a:extLst>
            </p:cNvPr>
            <p:cNvSpPr/>
            <p:nvPr/>
          </p:nvSpPr>
          <p:spPr>
            <a:xfrm>
              <a:off x="5618571" y="1293891"/>
              <a:ext cx="182074" cy="435634"/>
            </a:xfrm>
            <a:custGeom>
              <a:avLst/>
              <a:gdLst/>
              <a:ahLst/>
              <a:cxnLst/>
              <a:rect l="l" t="t" r="r" b="b"/>
              <a:pathLst>
                <a:path w="466856" h="1117011" extrusionOk="0">
                  <a:moveTo>
                    <a:pt x="135322" y="217674"/>
                  </a:moveTo>
                  <a:cubicBezTo>
                    <a:pt x="135322" y="217674"/>
                    <a:pt x="135322" y="217674"/>
                    <a:pt x="189450" y="217674"/>
                  </a:cubicBezTo>
                  <a:cubicBezTo>
                    <a:pt x="189450" y="217674"/>
                    <a:pt x="189450" y="217674"/>
                    <a:pt x="202982" y="217674"/>
                  </a:cubicBezTo>
                  <a:cubicBezTo>
                    <a:pt x="202982" y="217674"/>
                    <a:pt x="202982" y="217674"/>
                    <a:pt x="338302" y="217674"/>
                  </a:cubicBezTo>
                  <a:cubicBezTo>
                    <a:pt x="405962" y="217674"/>
                    <a:pt x="466856" y="278993"/>
                    <a:pt x="466856" y="347124"/>
                  </a:cubicBezTo>
                  <a:cubicBezTo>
                    <a:pt x="466856" y="347124"/>
                    <a:pt x="466856" y="347124"/>
                    <a:pt x="466856" y="612837"/>
                  </a:cubicBezTo>
                  <a:cubicBezTo>
                    <a:pt x="466856" y="640090"/>
                    <a:pt x="446558" y="653716"/>
                    <a:pt x="426260" y="653716"/>
                  </a:cubicBezTo>
                  <a:cubicBezTo>
                    <a:pt x="399196" y="653716"/>
                    <a:pt x="385664" y="640090"/>
                    <a:pt x="385664" y="612837"/>
                  </a:cubicBezTo>
                  <a:cubicBezTo>
                    <a:pt x="385664" y="612837"/>
                    <a:pt x="385664" y="612837"/>
                    <a:pt x="385664" y="456135"/>
                  </a:cubicBezTo>
                  <a:cubicBezTo>
                    <a:pt x="385664" y="456135"/>
                    <a:pt x="385664" y="456135"/>
                    <a:pt x="385664" y="367564"/>
                  </a:cubicBezTo>
                  <a:cubicBezTo>
                    <a:pt x="385664" y="367564"/>
                    <a:pt x="385664" y="367564"/>
                    <a:pt x="358600" y="367564"/>
                  </a:cubicBezTo>
                  <a:cubicBezTo>
                    <a:pt x="358600" y="367564"/>
                    <a:pt x="358600" y="367564"/>
                    <a:pt x="358600" y="469761"/>
                  </a:cubicBezTo>
                  <a:cubicBezTo>
                    <a:pt x="358600" y="469761"/>
                    <a:pt x="358600" y="469761"/>
                    <a:pt x="358600" y="633277"/>
                  </a:cubicBezTo>
                  <a:cubicBezTo>
                    <a:pt x="358600" y="633277"/>
                    <a:pt x="358600" y="633277"/>
                    <a:pt x="358600" y="653716"/>
                  </a:cubicBezTo>
                  <a:cubicBezTo>
                    <a:pt x="358600" y="653716"/>
                    <a:pt x="358600" y="653716"/>
                    <a:pt x="358600" y="1062506"/>
                  </a:cubicBezTo>
                  <a:cubicBezTo>
                    <a:pt x="358600" y="1096572"/>
                    <a:pt x="338302" y="1117011"/>
                    <a:pt x="304472" y="1117011"/>
                  </a:cubicBezTo>
                  <a:cubicBezTo>
                    <a:pt x="270642" y="1117011"/>
                    <a:pt x="250344" y="1096572"/>
                    <a:pt x="250344" y="1062506"/>
                  </a:cubicBezTo>
                  <a:cubicBezTo>
                    <a:pt x="250344" y="1062506"/>
                    <a:pt x="250344" y="1062506"/>
                    <a:pt x="250344" y="653716"/>
                  </a:cubicBezTo>
                  <a:cubicBezTo>
                    <a:pt x="250344" y="653716"/>
                    <a:pt x="250344" y="653716"/>
                    <a:pt x="223280" y="653716"/>
                  </a:cubicBezTo>
                  <a:cubicBezTo>
                    <a:pt x="223280" y="653716"/>
                    <a:pt x="223280" y="653716"/>
                    <a:pt x="223280" y="1062506"/>
                  </a:cubicBezTo>
                  <a:cubicBezTo>
                    <a:pt x="223280" y="1096572"/>
                    <a:pt x="202982" y="1117011"/>
                    <a:pt x="169152" y="1117011"/>
                  </a:cubicBezTo>
                  <a:cubicBezTo>
                    <a:pt x="135322" y="1117011"/>
                    <a:pt x="108258" y="1096572"/>
                    <a:pt x="108258" y="1062506"/>
                  </a:cubicBezTo>
                  <a:cubicBezTo>
                    <a:pt x="108258" y="1062506"/>
                    <a:pt x="108258" y="1062506"/>
                    <a:pt x="108258" y="653716"/>
                  </a:cubicBezTo>
                  <a:cubicBezTo>
                    <a:pt x="108258" y="653716"/>
                    <a:pt x="108258" y="653716"/>
                    <a:pt x="108258" y="633277"/>
                  </a:cubicBezTo>
                  <a:cubicBezTo>
                    <a:pt x="108258" y="633277"/>
                    <a:pt x="108258" y="633277"/>
                    <a:pt x="108258" y="469761"/>
                  </a:cubicBezTo>
                  <a:cubicBezTo>
                    <a:pt x="108258" y="469761"/>
                    <a:pt x="108258" y="469761"/>
                    <a:pt x="108258" y="367564"/>
                  </a:cubicBezTo>
                  <a:cubicBezTo>
                    <a:pt x="108258" y="367564"/>
                    <a:pt x="108258" y="367564"/>
                    <a:pt x="87960" y="367564"/>
                  </a:cubicBezTo>
                  <a:cubicBezTo>
                    <a:pt x="87960" y="367564"/>
                    <a:pt x="87960" y="367564"/>
                    <a:pt x="87960" y="456135"/>
                  </a:cubicBezTo>
                  <a:cubicBezTo>
                    <a:pt x="87960" y="456135"/>
                    <a:pt x="87960" y="456135"/>
                    <a:pt x="87960" y="612837"/>
                  </a:cubicBezTo>
                  <a:cubicBezTo>
                    <a:pt x="87960" y="640090"/>
                    <a:pt x="74428" y="653716"/>
                    <a:pt x="47364" y="653716"/>
                  </a:cubicBezTo>
                  <a:cubicBezTo>
                    <a:pt x="20300" y="653716"/>
                    <a:pt x="0" y="640090"/>
                    <a:pt x="0" y="612837"/>
                  </a:cubicBezTo>
                  <a:cubicBezTo>
                    <a:pt x="0" y="612837"/>
                    <a:pt x="0" y="612837"/>
                    <a:pt x="0" y="347124"/>
                  </a:cubicBezTo>
                  <a:cubicBezTo>
                    <a:pt x="0" y="278993"/>
                    <a:pt x="67662" y="217674"/>
                    <a:pt x="135322" y="217674"/>
                  </a:cubicBezTo>
                  <a:close/>
                  <a:moveTo>
                    <a:pt x="236292" y="0"/>
                  </a:moveTo>
                  <a:cubicBezTo>
                    <a:pt x="292448" y="0"/>
                    <a:pt x="337968" y="45522"/>
                    <a:pt x="337968" y="101677"/>
                  </a:cubicBezTo>
                  <a:cubicBezTo>
                    <a:pt x="337968" y="157832"/>
                    <a:pt x="292448" y="203354"/>
                    <a:pt x="236292" y="203354"/>
                  </a:cubicBezTo>
                  <a:cubicBezTo>
                    <a:pt x="180136" y="203354"/>
                    <a:pt x="134616" y="157832"/>
                    <a:pt x="134616" y="101677"/>
                  </a:cubicBezTo>
                  <a:cubicBezTo>
                    <a:pt x="134616" y="45522"/>
                    <a:pt x="180136" y="0"/>
                    <a:pt x="236292" y="0"/>
                  </a:cubicBezTo>
                  <a:close/>
                </a:path>
              </a:pathLst>
            </a:custGeom>
            <a:solidFill>
              <a:schemeClr val="bg1">
                <a:lumMod val="75000"/>
              </a:schemeClr>
            </a:solidFill>
            <a:ln>
              <a:noFill/>
            </a:ln>
          </p:spPr>
          <p:txBody>
            <a:bodyPr spcFirstLastPara="1" wrap="square" lIns="182825" tIns="91400" rIns="182825" bIns="91400" anchor="t" anchorCtr="0">
              <a:noAutofit/>
            </a:bodyPr>
            <a:lstStyle/>
            <a:p>
              <a:pPr marL="0" marR="0" lvl="0" indent="0" algn="l" rtl="0">
                <a:spcBef>
                  <a:spcPts val="0"/>
                </a:spcBef>
                <a:spcAft>
                  <a:spcPts val="0"/>
                </a:spcAft>
                <a:buNone/>
              </a:pPr>
              <a:endParaRPr sz="7198" dirty="0">
                <a:solidFill>
                  <a:srgbClr val="737572"/>
                </a:solidFill>
                <a:latin typeface="Lato Light"/>
                <a:ea typeface="Lato Light"/>
                <a:cs typeface="Lato Light"/>
                <a:sym typeface="Lato Light"/>
              </a:endParaRPr>
            </a:p>
          </p:txBody>
        </p:sp>
        <p:sp>
          <p:nvSpPr>
            <p:cNvPr id="32" name="Google Shape;371;p34">
              <a:extLst>
                <a:ext uri="{FF2B5EF4-FFF2-40B4-BE49-F238E27FC236}">
                  <a16:creationId xmlns:a16="http://schemas.microsoft.com/office/drawing/2014/main" id="{EDCF42AE-203A-BEDA-5433-D75A1AC4ACFF}"/>
                </a:ext>
              </a:extLst>
            </p:cNvPr>
            <p:cNvSpPr/>
            <p:nvPr/>
          </p:nvSpPr>
          <p:spPr>
            <a:xfrm>
              <a:off x="5850244" y="1293891"/>
              <a:ext cx="182074" cy="435634"/>
            </a:xfrm>
            <a:custGeom>
              <a:avLst/>
              <a:gdLst/>
              <a:ahLst/>
              <a:cxnLst/>
              <a:rect l="l" t="t" r="r" b="b"/>
              <a:pathLst>
                <a:path w="466856" h="1117011" extrusionOk="0">
                  <a:moveTo>
                    <a:pt x="135322" y="217674"/>
                  </a:moveTo>
                  <a:cubicBezTo>
                    <a:pt x="135322" y="217674"/>
                    <a:pt x="135322" y="217674"/>
                    <a:pt x="189450" y="217674"/>
                  </a:cubicBezTo>
                  <a:cubicBezTo>
                    <a:pt x="189450" y="217674"/>
                    <a:pt x="189450" y="217674"/>
                    <a:pt x="202982" y="217674"/>
                  </a:cubicBezTo>
                  <a:cubicBezTo>
                    <a:pt x="202982" y="217674"/>
                    <a:pt x="202982" y="217674"/>
                    <a:pt x="338302" y="217674"/>
                  </a:cubicBezTo>
                  <a:cubicBezTo>
                    <a:pt x="405962" y="217674"/>
                    <a:pt x="466856" y="278993"/>
                    <a:pt x="466856" y="347124"/>
                  </a:cubicBezTo>
                  <a:cubicBezTo>
                    <a:pt x="466856" y="347124"/>
                    <a:pt x="466856" y="347124"/>
                    <a:pt x="466856" y="612837"/>
                  </a:cubicBezTo>
                  <a:cubicBezTo>
                    <a:pt x="466856" y="640090"/>
                    <a:pt x="446558" y="653716"/>
                    <a:pt x="426260" y="653716"/>
                  </a:cubicBezTo>
                  <a:cubicBezTo>
                    <a:pt x="399196" y="653716"/>
                    <a:pt x="385664" y="640090"/>
                    <a:pt x="385664" y="612837"/>
                  </a:cubicBezTo>
                  <a:cubicBezTo>
                    <a:pt x="385664" y="612837"/>
                    <a:pt x="385664" y="612837"/>
                    <a:pt x="385664" y="456135"/>
                  </a:cubicBezTo>
                  <a:cubicBezTo>
                    <a:pt x="385664" y="456135"/>
                    <a:pt x="385664" y="456135"/>
                    <a:pt x="385664" y="367564"/>
                  </a:cubicBezTo>
                  <a:cubicBezTo>
                    <a:pt x="385664" y="367564"/>
                    <a:pt x="385664" y="367564"/>
                    <a:pt x="358600" y="367564"/>
                  </a:cubicBezTo>
                  <a:cubicBezTo>
                    <a:pt x="358600" y="367564"/>
                    <a:pt x="358600" y="367564"/>
                    <a:pt x="358600" y="469761"/>
                  </a:cubicBezTo>
                  <a:cubicBezTo>
                    <a:pt x="358600" y="469761"/>
                    <a:pt x="358600" y="469761"/>
                    <a:pt x="358600" y="633277"/>
                  </a:cubicBezTo>
                  <a:cubicBezTo>
                    <a:pt x="358600" y="633277"/>
                    <a:pt x="358600" y="633277"/>
                    <a:pt x="358600" y="653716"/>
                  </a:cubicBezTo>
                  <a:cubicBezTo>
                    <a:pt x="358600" y="653716"/>
                    <a:pt x="358600" y="653716"/>
                    <a:pt x="358600" y="1062506"/>
                  </a:cubicBezTo>
                  <a:cubicBezTo>
                    <a:pt x="358600" y="1096572"/>
                    <a:pt x="338302" y="1117011"/>
                    <a:pt x="304472" y="1117011"/>
                  </a:cubicBezTo>
                  <a:cubicBezTo>
                    <a:pt x="270642" y="1117011"/>
                    <a:pt x="250344" y="1096572"/>
                    <a:pt x="250344" y="1062506"/>
                  </a:cubicBezTo>
                  <a:cubicBezTo>
                    <a:pt x="250344" y="1062506"/>
                    <a:pt x="250344" y="1062506"/>
                    <a:pt x="250344" y="653716"/>
                  </a:cubicBezTo>
                  <a:cubicBezTo>
                    <a:pt x="250344" y="653716"/>
                    <a:pt x="250344" y="653716"/>
                    <a:pt x="223280" y="653716"/>
                  </a:cubicBezTo>
                  <a:cubicBezTo>
                    <a:pt x="223280" y="653716"/>
                    <a:pt x="223280" y="653716"/>
                    <a:pt x="223280" y="1062506"/>
                  </a:cubicBezTo>
                  <a:cubicBezTo>
                    <a:pt x="223280" y="1096572"/>
                    <a:pt x="202982" y="1117011"/>
                    <a:pt x="169152" y="1117011"/>
                  </a:cubicBezTo>
                  <a:cubicBezTo>
                    <a:pt x="135322" y="1117011"/>
                    <a:pt x="108258" y="1096572"/>
                    <a:pt x="108258" y="1062506"/>
                  </a:cubicBezTo>
                  <a:cubicBezTo>
                    <a:pt x="108258" y="1062506"/>
                    <a:pt x="108258" y="1062506"/>
                    <a:pt x="108258" y="653716"/>
                  </a:cubicBezTo>
                  <a:cubicBezTo>
                    <a:pt x="108258" y="653716"/>
                    <a:pt x="108258" y="653716"/>
                    <a:pt x="108258" y="633277"/>
                  </a:cubicBezTo>
                  <a:cubicBezTo>
                    <a:pt x="108258" y="633277"/>
                    <a:pt x="108258" y="633277"/>
                    <a:pt x="108258" y="469761"/>
                  </a:cubicBezTo>
                  <a:cubicBezTo>
                    <a:pt x="108258" y="469761"/>
                    <a:pt x="108258" y="469761"/>
                    <a:pt x="108258" y="367564"/>
                  </a:cubicBezTo>
                  <a:cubicBezTo>
                    <a:pt x="108258" y="367564"/>
                    <a:pt x="108258" y="367564"/>
                    <a:pt x="87960" y="367564"/>
                  </a:cubicBezTo>
                  <a:cubicBezTo>
                    <a:pt x="87960" y="367564"/>
                    <a:pt x="87960" y="367564"/>
                    <a:pt x="87960" y="456135"/>
                  </a:cubicBezTo>
                  <a:cubicBezTo>
                    <a:pt x="87960" y="456135"/>
                    <a:pt x="87960" y="456135"/>
                    <a:pt x="87960" y="612837"/>
                  </a:cubicBezTo>
                  <a:cubicBezTo>
                    <a:pt x="87960" y="640090"/>
                    <a:pt x="74428" y="653716"/>
                    <a:pt x="47364" y="653716"/>
                  </a:cubicBezTo>
                  <a:cubicBezTo>
                    <a:pt x="20300" y="653716"/>
                    <a:pt x="0" y="640090"/>
                    <a:pt x="0" y="612837"/>
                  </a:cubicBezTo>
                  <a:cubicBezTo>
                    <a:pt x="0" y="612837"/>
                    <a:pt x="0" y="612837"/>
                    <a:pt x="0" y="347124"/>
                  </a:cubicBezTo>
                  <a:cubicBezTo>
                    <a:pt x="0" y="278993"/>
                    <a:pt x="67662" y="217674"/>
                    <a:pt x="135322" y="217674"/>
                  </a:cubicBezTo>
                  <a:close/>
                  <a:moveTo>
                    <a:pt x="236292" y="0"/>
                  </a:moveTo>
                  <a:cubicBezTo>
                    <a:pt x="292448" y="0"/>
                    <a:pt x="337968" y="45522"/>
                    <a:pt x="337968" y="101677"/>
                  </a:cubicBezTo>
                  <a:cubicBezTo>
                    <a:pt x="337968" y="157832"/>
                    <a:pt x="292448" y="203354"/>
                    <a:pt x="236292" y="203354"/>
                  </a:cubicBezTo>
                  <a:cubicBezTo>
                    <a:pt x="180136" y="203354"/>
                    <a:pt x="134616" y="157832"/>
                    <a:pt x="134616" y="101677"/>
                  </a:cubicBezTo>
                  <a:cubicBezTo>
                    <a:pt x="134616" y="45522"/>
                    <a:pt x="180136" y="0"/>
                    <a:pt x="236292" y="0"/>
                  </a:cubicBezTo>
                  <a:close/>
                </a:path>
              </a:pathLst>
            </a:custGeom>
            <a:solidFill>
              <a:schemeClr val="accent3"/>
            </a:solidFill>
            <a:ln>
              <a:noFill/>
            </a:ln>
          </p:spPr>
          <p:txBody>
            <a:bodyPr spcFirstLastPara="1" wrap="square" lIns="182825" tIns="91400" rIns="182825" bIns="91400" anchor="t" anchorCtr="0">
              <a:noAutofit/>
            </a:bodyPr>
            <a:lstStyle/>
            <a:p>
              <a:pPr marL="0" marR="0" lvl="0" indent="0" algn="l" rtl="0">
                <a:spcBef>
                  <a:spcPts val="0"/>
                </a:spcBef>
                <a:spcAft>
                  <a:spcPts val="0"/>
                </a:spcAft>
                <a:buNone/>
              </a:pPr>
              <a:endParaRPr sz="7198">
                <a:solidFill>
                  <a:srgbClr val="737572"/>
                </a:solidFill>
                <a:latin typeface="Lato Light"/>
                <a:ea typeface="Lato Light"/>
                <a:cs typeface="Lato Light"/>
                <a:sym typeface="Lato Light"/>
              </a:endParaRPr>
            </a:p>
          </p:txBody>
        </p:sp>
        <p:sp>
          <p:nvSpPr>
            <p:cNvPr id="33" name="Google Shape;372;p34">
              <a:extLst>
                <a:ext uri="{FF2B5EF4-FFF2-40B4-BE49-F238E27FC236}">
                  <a16:creationId xmlns:a16="http://schemas.microsoft.com/office/drawing/2014/main" id="{A6BCBE29-C983-1AEB-E2FA-278D85C95609}"/>
                </a:ext>
              </a:extLst>
            </p:cNvPr>
            <p:cNvSpPr/>
            <p:nvPr/>
          </p:nvSpPr>
          <p:spPr>
            <a:xfrm>
              <a:off x="6078911" y="1293891"/>
              <a:ext cx="182074" cy="435634"/>
            </a:xfrm>
            <a:custGeom>
              <a:avLst/>
              <a:gdLst/>
              <a:ahLst/>
              <a:cxnLst/>
              <a:rect l="l" t="t" r="r" b="b"/>
              <a:pathLst>
                <a:path w="466856" h="1117011" extrusionOk="0">
                  <a:moveTo>
                    <a:pt x="135322" y="217674"/>
                  </a:moveTo>
                  <a:cubicBezTo>
                    <a:pt x="135322" y="217674"/>
                    <a:pt x="135322" y="217674"/>
                    <a:pt x="189450" y="217674"/>
                  </a:cubicBezTo>
                  <a:cubicBezTo>
                    <a:pt x="189450" y="217674"/>
                    <a:pt x="189450" y="217674"/>
                    <a:pt x="202982" y="217674"/>
                  </a:cubicBezTo>
                  <a:cubicBezTo>
                    <a:pt x="202982" y="217674"/>
                    <a:pt x="202982" y="217674"/>
                    <a:pt x="338302" y="217674"/>
                  </a:cubicBezTo>
                  <a:cubicBezTo>
                    <a:pt x="405962" y="217674"/>
                    <a:pt x="466856" y="278993"/>
                    <a:pt x="466856" y="347124"/>
                  </a:cubicBezTo>
                  <a:cubicBezTo>
                    <a:pt x="466856" y="347124"/>
                    <a:pt x="466856" y="347124"/>
                    <a:pt x="466856" y="612837"/>
                  </a:cubicBezTo>
                  <a:cubicBezTo>
                    <a:pt x="466856" y="640090"/>
                    <a:pt x="446558" y="653716"/>
                    <a:pt x="426260" y="653716"/>
                  </a:cubicBezTo>
                  <a:cubicBezTo>
                    <a:pt x="399196" y="653716"/>
                    <a:pt x="385664" y="640090"/>
                    <a:pt x="385664" y="612837"/>
                  </a:cubicBezTo>
                  <a:cubicBezTo>
                    <a:pt x="385664" y="612837"/>
                    <a:pt x="385664" y="612837"/>
                    <a:pt x="385664" y="456135"/>
                  </a:cubicBezTo>
                  <a:cubicBezTo>
                    <a:pt x="385664" y="456135"/>
                    <a:pt x="385664" y="456135"/>
                    <a:pt x="385664" y="367564"/>
                  </a:cubicBezTo>
                  <a:cubicBezTo>
                    <a:pt x="385664" y="367564"/>
                    <a:pt x="385664" y="367564"/>
                    <a:pt x="358600" y="367564"/>
                  </a:cubicBezTo>
                  <a:cubicBezTo>
                    <a:pt x="358600" y="367564"/>
                    <a:pt x="358600" y="367564"/>
                    <a:pt x="358600" y="469761"/>
                  </a:cubicBezTo>
                  <a:cubicBezTo>
                    <a:pt x="358600" y="469761"/>
                    <a:pt x="358600" y="469761"/>
                    <a:pt x="358600" y="633277"/>
                  </a:cubicBezTo>
                  <a:cubicBezTo>
                    <a:pt x="358600" y="633277"/>
                    <a:pt x="358600" y="633277"/>
                    <a:pt x="358600" y="653716"/>
                  </a:cubicBezTo>
                  <a:cubicBezTo>
                    <a:pt x="358600" y="653716"/>
                    <a:pt x="358600" y="653716"/>
                    <a:pt x="358600" y="1062506"/>
                  </a:cubicBezTo>
                  <a:cubicBezTo>
                    <a:pt x="358600" y="1096572"/>
                    <a:pt x="338302" y="1117011"/>
                    <a:pt x="304472" y="1117011"/>
                  </a:cubicBezTo>
                  <a:cubicBezTo>
                    <a:pt x="270642" y="1117011"/>
                    <a:pt x="250344" y="1096572"/>
                    <a:pt x="250344" y="1062506"/>
                  </a:cubicBezTo>
                  <a:cubicBezTo>
                    <a:pt x="250344" y="1062506"/>
                    <a:pt x="250344" y="1062506"/>
                    <a:pt x="250344" y="653716"/>
                  </a:cubicBezTo>
                  <a:cubicBezTo>
                    <a:pt x="250344" y="653716"/>
                    <a:pt x="250344" y="653716"/>
                    <a:pt x="223280" y="653716"/>
                  </a:cubicBezTo>
                  <a:cubicBezTo>
                    <a:pt x="223280" y="653716"/>
                    <a:pt x="223280" y="653716"/>
                    <a:pt x="223280" y="1062506"/>
                  </a:cubicBezTo>
                  <a:cubicBezTo>
                    <a:pt x="223280" y="1096572"/>
                    <a:pt x="202982" y="1117011"/>
                    <a:pt x="169152" y="1117011"/>
                  </a:cubicBezTo>
                  <a:cubicBezTo>
                    <a:pt x="135322" y="1117011"/>
                    <a:pt x="108258" y="1096572"/>
                    <a:pt x="108258" y="1062506"/>
                  </a:cubicBezTo>
                  <a:cubicBezTo>
                    <a:pt x="108258" y="1062506"/>
                    <a:pt x="108258" y="1062506"/>
                    <a:pt x="108258" y="653716"/>
                  </a:cubicBezTo>
                  <a:cubicBezTo>
                    <a:pt x="108258" y="653716"/>
                    <a:pt x="108258" y="653716"/>
                    <a:pt x="108258" y="633277"/>
                  </a:cubicBezTo>
                  <a:cubicBezTo>
                    <a:pt x="108258" y="633277"/>
                    <a:pt x="108258" y="633277"/>
                    <a:pt x="108258" y="469761"/>
                  </a:cubicBezTo>
                  <a:cubicBezTo>
                    <a:pt x="108258" y="469761"/>
                    <a:pt x="108258" y="469761"/>
                    <a:pt x="108258" y="367564"/>
                  </a:cubicBezTo>
                  <a:cubicBezTo>
                    <a:pt x="108258" y="367564"/>
                    <a:pt x="108258" y="367564"/>
                    <a:pt x="87960" y="367564"/>
                  </a:cubicBezTo>
                  <a:cubicBezTo>
                    <a:pt x="87960" y="367564"/>
                    <a:pt x="87960" y="367564"/>
                    <a:pt x="87960" y="456135"/>
                  </a:cubicBezTo>
                  <a:cubicBezTo>
                    <a:pt x="87960" y="456135"/>
                    <a:pt x="87960" y="456135"/>
                    <a:pt x="87960" y="612837"/>
                  </a:cubicBezTo>
                  <a:cubicBezTo>
                    <a:pt x="87960" y="640090"/>
                    <a:pt x="74428" y="653716"/>
                    <a:pt x="47364" y="653716"/>
                  </a:cubicBezTo>
                  <a:cubicBezTo>
                    <a:pt x="20300" y="653716"/>
                    <a:pt x="0" y="640090"/>
                    <a:pt x="0" y="612837"/>
                  </a:cubicBezTo>
                  <a:cubicBezTo>
                    <a:pt x="0" y="612837"/>
                    <a:pt x="0" y="612837"/>
                    <a:pt x="0" y="347124"/>
                  </a:cubicBezTo>
                  <a:cubicBezTo>
                    <a:pt x="0" y="278993"/>
                    <a:pt x="67662" y="217674"/>
                    <a:pt x="135322" y="217674"/>
                  </a:cubicBezTo>
                  <a:close/>
                  <a:moveTo>
                    <a:pt x="236292" y="0"/>
                  </a:moveTo>
                  <a:cubicBezTo>
                    <a:pt x="292448" y="0"/>
                    <a:pt x="337968" y="45522"/>
                    <a:pt x="337968" y="101677"/>
                  </a:cubicBezTo>
                  <a:cubicBezTo>
                    <a:pt x="337968" y="157832"/>
                    <a:pt x="292448" y="203354"/>
                    <a:pt x="236292" y="203354"/>
                  </a:cubicBezTo>
                  <a:cubicBezTo>
                    <a:pt x="180136" y="203354"/>
                    <a:pt x="134616" y="157832"/>
                    <a:pt x="134616" y="101677"/>
                  </a:cubicBezTo>
                  <a:cubicBezTo>
                    <a:pt x="134616" y="45522"/>
                    <a:pt x="180136" y="0"/>
                    <a:pt x="236292" y="0"/>
                  </a:cubicBezTo>
                  <a:close/>
                </a:path>
              </a:pathLst>
            </a:custGeom>
            <a:solidFill>
              <a:schemeClr val="accent3"/>
            </a:solidFill>
            <a:ln>
              <a:noFill/>
            </a:ln>
          </p:spPr>
          <p:txBody>
            <a:bodyPr spcFirstLastPara="1" wrap="square" lIns="182825" tIns="91400" rIns="182825" bIns="91400" anchor="t" anchorCtr="0">
              <a:noAutofit/>
            </a:bodyPr>
            <a:lstStyle/>
            <a:p>
              <a:pPr marL="0" marR="0" lvl="0" indent="0" algn="l" rtl="0">
                <a:spcBef>
                  <a:spcPts val="0"/>
                </a:spcBef>
                <a:spcAft>
                  <a:spcPts val="0"/>
                </a:spcAft>
                <a:buNone/>
              </a:pPr>
              <a:endParaRPr sz="7198">
                <a:solidFill>
                  <a:srgbClr val="737572"/>
                </a:solidFill>
                <a:latin typeface="Lato Light"/>
                <a:ea typeface="Lato Light"/>
                <a:cs typeface="Lato Light"/>
                <a:sym typeface="Lato Light"/>
              </a:endParaRPr>
            </a:p>
          </p:txBody>
        </p:sp>
        <p:sp>
          <p:nvSpPr>
            <p:cNvPr id="34" name="Google Shape;373;p34">
              <a:extLst>
                <a:ext uri="{FF2B5EF4-FFF2-40B4-BE49-F238E27FC236}">
                  <a16:creationId xmlns:a16="http://schemas.microsoft.com/office/drawing/2014/main" id="{6D73C1FD-E8FE-950F-C5E2-46A698343985}"/>
                </a:ext>
              </a:extLst>
            </p:cNvPr>
            <p:cNvSpPr/>
            <p:nvPr/>
          </p:nvSpPr>
          <p:spPr>
            <a:xfrm>
              <a:off x="6310584" y="1293891"/>
              <a:ext cx="182074" cy="435634"/>
            </a:xfrm>
            <a:custGeom>
              <a:avLst/>
              <a:gdLst/>
              <a:ahLst/>
              <a:cxnLst/>
              <a:rect l="l" t="t" r="r" b="b"/>
              <a:pathLst>
                <a:path w="466856" h="1117011" extrusionOk="0">
                  <a:moveTo>
                    <a:pt x="135322" y="217674"/>
                  </a:moveTo>
                  <a:cubicBezTo>
                    <a:pt x="135322" y="217674"/>
                    <a:pt x="135322" y="217674"/>
                    <a:pt x="189450" y="217674"/>
                  </a:cubicBezTo>
                  <a:cubicBezTo>
                    <a:pt x="189450" y="217674"/>
                    <a:pt x="189450" y="217674"/>
                    <a:pt x="202982" y="217674"/>
                  </a:cubicBezTo>
                  <a:cubicBezTo>
                    <a:pt x="202982" y="217674"/>
                    <a:pt x="202982" y="217674"/>
                    <a:pt x="338302" y="217674"/>
                  </a:cubicBezTo>
                  <a:cubicBezTo>
                    <a:pt x="405962" y="217674"/>
                    <a:pt x="466856" y="278993"/>
                    <a:pt x="466856" y="347124"/>
                  </a:cubicBezTo>
                  <a:cubicBezTo>
                    <a:pt x="466856" y="347124"/>
                    <a:pt x="466856" y="347124"/>
                    <a:pt x="466856" y="612837"/>
                  </a:cubicBezTo>
                  <a:cubicBezTo>
                    <a:pt x="466856" y="640090"/>
                    <a:pt x="446558" y="653716"/>
                    <a:pt x="426260" y="653716"/>
                  </a:cubicBezTo>
                  <a:cubicBezTo>
                    <a:pt x="399196" y="653716"/>
                    <a:pt x="385664" y="640090"/>
                    <a:pt x="385664" y="612837"/>
                  </a:cubicBezTo>
                  <a:cubicBezTo>
                    <a:pt x="385664" y="612837"/>
                    <a:pt x="385664" y="612837"/>
                    <a:pt x="385664" y="456135"/>
                  </a:cubicBezTo>
                  <a:cubicBezTo>
                    <a:pt x="385664" y="456135"/>
                    <a:pt x="385664" y="456135"/>
                    <a:pt x="385664" y="367564"/>
                  </a:cubicBezTo>
                  <a:cubicBezTo>
                    <a:pt x="385664" y="367564"/>
                    <a:pt x="385664" y="367564"/>
                    <a:pt x="358600" y="367564"/>
                  </a:cubicBezTo>
                  <a:cubicBezTo>
                    <a:pt x="358600" y="367564"/>
                    <a:pt x="358600" y="367564"/>
                    <a:pt x="358600" y="469761"/>
                  </a:cubicBezTo>
                  <a:cubicBezTo>
                    <a:pt x="358600" y="469761"/>
                    <a:pt x="358600" y="469761"/>
                    <a:pt x="358600" y="633277"/>
                  </a:cubicBezTo>
                  <a:cubicBezTo>
                    <a:pt x="358600" y="633277"/>
                    <a:pt x="358600" y="633277"/>
                    <a:pt x="358600" y="653716"/>
                  </a:cubicBezTo>
                  <a:cubicBezTo>
                    <a:pt x="358600" y="653716"/>
                    <a:pt x="358600" y="653716"/>
                    <a:pt x="358600" y="1062506"/>
                  </a:cubicBezTo>
                  <a:cubicBezTo>
                    <a:pt x="358600" y="1096572"/>
                    <a:pt x="338302" y="1117011"/>
                    <a:pt x="304472" y="1117011"/>
                  </a:cubicBezTo>
                  <a:cubicBezTo>
                    <a:pt x="270642" y="1117011"/>
                    <a:pt x="250344" y="1096572"/>
                    <a:pt x="250344" y="1062506"/>
                  </a:cubicBezTo>
                  <a:cubicBezTo>
                    <a:pt x="250344" y="1062506"/>
                    <a:pt x="250344" y="1062506"/>
                    <a:pt x="250344" y="653716"/>
                  </a:cubicBezTo>
                  <a:cubicBezTo>
                    <a:pt x="250344" y="653716"/>
                    <a:pt x="250344" y="653716"/>
                    <a:pt x="223280" y="653716"/>
                  </a:cubicBezTo>
                  <a:cubicBezTo>
                    <a:pt x="223280" y="653716"/>
                    <a:pt x="223280" y="653716"/>
                    <a:pt x="223280" y="1062506"/>
                  </a:cubicBezTo>
                  <a:cubicBezTo>
                    <a:pt x="223280" y="1096572"/>
                    <a:pt x="202982" y="1117011"/>
                    <a:pt x="169152" y="1117011"/>
                  </a:cubicBezTo>
                  <a:cubicBezTo>
                    <a:pt x="135322" y="1117011"/>
                    <a:pt x="108258" y="1096572"/>
                    <a:pt x="108258" y="1062506"/>
                  </a:cubicBezTo>
                  <a:cubicBezTo>
                    <a:pt x="108258" y="1062506"/>
                    <a:pt x="108258" y="1062506"/>
                    <a:pt x="108258" y="653716"/>
                  </a:cubicBezTo>
                  <a:cubicBezTo>
                    <a:pt x="108258" y="653716"/>
                    <a:pt x="108258" y="653716"/>
                    <a:pt x="108258" y="633277"/>
                  </a:cubicBezTo>
                  <a:cubicBezTo>
                    <a:pt x="108258" y="633277"/>
                    <a:pt x="108258" y="633277"/>
                    <a:pt x="108258" y="469761"/>
                  </a:cubicBezTo>
                  <a:cubicBezTo>
                    <a:pt x="108258" y="469761"/>
                    <a:pt x="108258" y="469761"/>
                    <a:pt x="108258" y="367564"/>
                  </a:cubicBezTo>
                  <a:cubicBezTo>
                    <a:pt x="108258" y="367564"/>
                    <a:pt x="108258" y="367564"/>
                    <a:pt x="87960" y="367564"/>
                  </a:cubicBezTo>
                  <a:cubicBezTo>
                    <a:pt x="87960" y="367564"/>
                    <a:pt x="87960" y="367564"/>
                    <a:pt x="87960" y="456135"/>
                  </a:cubicBezTo>
                  <a:cubicBezTo>
                    <a:pt x="87960" y="456135"/>
                    <a:pt x="87960" y="456135"/>
                    <a:pt x="87960" y="612837"/>
                  </a:cubicBezTo>
                  <a:cubicBezTo>
                    <a:pt x="87960" y="640090"/>
                    <a:pt x="74428" y="653716"/>
                    <a:pt x="47364" y="653716"/>
                  </a:cubicBezTo>
                  <a:cubicBezTo>
                    <a:pt x="20300" y="653716"/>
                    <a:pt x="0" y="640090"/>
                    <a:pt x="0" y="612837"/>
                  </a:cubicBezTo>
                  <a:cubicBezTo>
                    <a:pt x="0" y="612837"/>
                    <a:pt x="0" y="612837"/>
                    <a:pt x="0" y="347124"/>
                  </a:cubicBezTo>
                  <a:cubicBezTo>
                    <a:pt x="0" y="278993"/>
                    <a:pt x="67662" y="217674"/>
                    <a:pt x="135322" y="217674"/>
                  </a:cubicBezTo>
                  <a:close/>
                  <a:moveTo>
                    <a:pt x="236292" y="0"/>
                  </a:moveTo>
                  <a:cubicBezTo>
                    <a:pt x="292448" y="0"/>
                    <a:pt x="337968" y="45522"/>
                    <a:pt x="337968" y="101677"/>
                  </a:cubicBezTo>
                  <a:cubicBezTo>
                    <a:pt x="337968" y="157832"/>
                    <a:pt x="292448" y="203354"/>
                    <a:pt x="236292" y="203354"/>
                  </a:cubicBezTo>
                  <a:cubicBezTo>
                    <a:pt x="180136" y="203354"/>
                    <a:pt x="134616" y="157832"/>
                    <a:pt x="134616" y="101677"/>
                  </a:cubicBezTo>
                  <a:cubicBezTo>
                    <a:pt x="134616" y="45522"/>
                    <a:pt x="180136" y="0"/>
                    <a:pt x="236292" y="0"/>
                  </a:cubicBezTo>
                  <a:close/>
                </a:path>
              </a:pathLst>
            </a:custGeom>
            <a:solidFill>
              <a:schemeClr val="accent3"/>
            </a:solidFill>
            <a:ln>
              <a:noFill/>
            </a:ln>
          </p:spPr>
          <p:txBody>
            <a:bodyPr spcFirstLastPara="1" wrap="square" lIns="182825" tIns="91400" rIns="182825" bIns="91400" anchor="t" anchorCtr="0">
              <a:noAutofit/>
            </a:bodyPr>
            <a:lstStyle/>
            <a:p>
              <a:pPr marL="0" marR="0" lvl="0" indent="0" algn="l" rtl="0">
                <a:spcBef>
                  <a:spcPts val="0"/>
                </a:spcBef>
                <a:spcAft>
                  <a:spcPts val="0"/>
                </a:spcAft>
                <a:buNone/>
              </a:pPr>
              <a:endParaRPr sz="7198">
                <a:solidFill>
                  <a:srgbClr val="737572"/>
                </a:solidFill>
                <a:latin typeface="Lato Light"/>
                <a:ea typeface="Lato Light"/>
                <a:cs typeface="Lato Light"/>
                <a:sym typeface="Lato Light"/>
              </a:endParaRPr>
            </a:p>
          </p:txBody>
        </p:sp>
        <p:sp>
          <p:nvSpPr>
            <p:cNvPr id="35" name="Google Shape;374;p34">
              <a:extLst>
                <a:ext uri="{FF2B5EF4-FFF2-40B4-BE49-F238E27FC236}">
                  <a16:creationId xmlns:a16="http://schemas.microsoft.com/office/drawing/2014/main" id="{7936B951-8A91-735C-620A-4607F1CA778A}"/>
                </a:ext>
              </a:extLst>
            </p:cNvPr>
            <p:cNvSpPr/>
            <p:nvPr/>
          </p:nvSpPr>
          <p:spPr>
            <a:xfrm>
              <a:off x="6542257" y="1293891"/>
              <a:ext cx="182074" cy="435634"/>
            </a:xfrm>
            <a:custGeom>
              <a:avLst/>
              <a:gdLst/>
              <a:ahLst/>
              <a:cxnLst/>
              <a:rect l="l" t="t" r="r" b="b"/>
              <a:pathLst>
                <a:path w="466856" h="1117011" extrusionOk="0">
                  <a:moveTo>
                    <a:pt x="135322" y="217674"/>
                  </a:moveTo>
                  <a:cubicBezTo>
                    <a:pt x="135322" y="217674"/>
                    <a:pt x="135322" y="217674"/>
                    <a:pt x="189450" y="217674"/>
                  </a:cubicBezTo>
                  <a:cubicBezTo>
                    <a:pt x="189450" y="217674"/>
                    <a:pt x="189450" y="217674"/>
                    <a:pt x="202982" y="217674"/>
                  </a:cubicBezTo>
                  <a:cubicBezTo>
                    <a:pt x="202982" y="217674"/>
                    <a:pt x="202982" y="217674"/>
                    <a:pt x="338302" y="217674"/>
                  </a:cubicBezTo>
                  <a:cubicBezTo>
                    <a:pt x="405962" y="217674"/>
                    <a:pt x="466856" y="278993"/>
                    <a:pt x="466856" y="347124"/>
                  </a:cubicBezTo>
                  <a:cubicBezTo>
                    <a:pt x="466856" y="347124"/>
                    <a:pt x="466856" y="347124"/>
                    <a:pt x="466856" y="612837"/>
                  </a:cubicBezTo>
                  <a:cubicBezTo>
                    <a:pt x="466856" y="640090"/>
                    <a:pt x="446558" y="653716"/>
                    <a:pt x="426260" y="653716"/>
                  </a:cubicBezTo>
                  <a:cubicBezTo>
                    <a:pt x="399196" y="653716"/>
                    <a:pt x="385664" y="640090"/>
                    <a:pt x="385664" y="612837"/>
                  </a:cubicBezTo>
                  <a:cubicBezTo>
                    <a:pt x="385664" y="612837"/>
                    <a:pt x="385664" y="612837"/>
                    <a:pt x="385664" y="456135"/>
                  </a:cubicBezTo>
                  <a:cubicBezTo>
                    <a:pt x="385664" y="456135"/>
                    <a:pt x="385664" y="456135"/>
                    <a:pt x="385664" y="367564"/>
                  </a:cubicBezTo>
                  <a:cubicBezTo>
                    <a:pt x="385664" y="367564"/>
                    <a:pt x="385664" y="367564"/>
                    <a:pt x="358600" y="367564"/>
                  </a:cubicBezTo>
                  <a:cubicBezTo>
                    <a:pt x="358600" y="367564"/>
                    <a:pt x="358600" y="367564"/>
                    <a:pt x="358600" y="469761"/>
                  </a:cubicBezTo>
                  <a:cubicBezTo>
                    <a:pt x="358600" y="469761"/>
                    <a:pt x="358600" y="469761"/>
                    <a:pt x="358600" y="633277"/>
                  </a:cubicBezTo>
                  <a:cubicBezTo>
                    <a:pt x="358600" y="633277"/>
                    <a:pt x="358600" y="633277"/>
                    <a:pt x="358600" y="653716"/>
                  </a:cubicBezTo>
                  <a:cubicBezTo>
                    <a:pt x="358600" y="653716"/>
                    <a:pt x="358600" y="653716"/>
                    <a:pt x="358600" y="1062506"/>
                  </a:cubicBezTo>
                  <a:cubicBezTo>
                    <a:pt x="358600" y="1096572"/>
                    <a:pt x="338302" y="1117011"/>
                    <a:pt x="304472" y="1117011"/>
                  </a:cubicBezTo>
                  <a:cubicBezTo>
                    <a:pt x="270642" y="1117011"/>
                    <a:pt x="250344" y="1096572"/>
                    <a:pt x="250344" y="1062506"/>
                  </a:cubicBezTo>
                  <a:cubicBezTo>
                    <a:pt x="250344" y="1062506"/>
                    <a:pt x="250344" y="1062506"/>
                    <a:pt x="250344" y="653716"/>
                  </a:cubicBezTo>
                  <a:cubicBezTo>
                    <a:pt x="250344" y="653716"/>
                    <a:pt x="250344" y="653716"/>
                    <a:pt x="223280" y="653716"/>
                  </a:cubicBezTo>
                  <a:cubicBezTo>
                    <a:pt x="223280" y="653716"/>
                    <a:pt x="223280" y="653716"/>
                    <a:pt x="223280" y="1062506"/>
                  </a:cubicBezTo>
                  <a:cubicBezTo>
                    <a:pt x="223280" y="1096572"/>
                    <a:pt x="202982" y="1117011"/>
                    <a:pt x="169152" y="1117011"/>
                  </a:cubicBezTo>
                  <a:cubicBezTo>
                    <a:pt x="135322" y="1117011"/>
                    <a:pt x="108258" y="1096572"/>
                    <a:pt x="108258" y="1062506"/>
                  </a:cubicBezTo>
                  <a:cubicBezTo>
                    <a:pt x="108258" y="1062506"/>
                    <a:pt x="108258" y="1062506"/>
                    <a:pt x="108258" y="653716"/>
                  </a:cubicBezTo>
                  <a:cubicBezTo>
                    <a:pt x="108258" y="653716"/>
                    <a:pt x="108258" y="653716"/>
                    <a:pt x="108258" y="633277"/>
                  </a:cubicBezTo>
                  <a:cubicBezTo>
                    <a:pt x="108258" y="633277"/>
                    <a:pt x="108258" y="633277"/>
                    <a:pt x="108258" y="469761"/>
                  </a:cubicBezTo>
                  <a:cubicBezTo>
                    <a:pt x="108258" y="469761"/>
                    <a:pt x="108258" y="469761"/>
                    <a:pt x="108258" y="367564"/>
                  </a:cubicBezTo>
                  <a:cubicBezTo>
                    <a:pt x="108258" y="367564"/>
                    <a:pt x="108258" y="367564"/>
                    <a:pt x="87960" y="367564"/>
                  </a:cubicBezTo>
                  <a:cubicBezTo>
                    <a:pt x="87960" y="367564"/>
                    <a:pt x="87960" y="367564"/>
                    <a:pt x="87960" y="456135"/>
                  </a:cubicBezTo>
                  <a:cubicBezTo>
                    <a:pt x="87960" y="456135"/>
                    <a:pt x="87960" y="456135"/>
                    <a:pt x="87960" y="612837"/>
                  </a:cubicBezTo>
                  <a:cubicBezTo>
                    <a:pt x="87960" y="640090"/>
                    <a:pt x="74428" y="653716"/>
                    <a:pt x="47364" y="653716"/>
                  </a:cubicBezTo>
                  <a:cubicBezTo>
                    <a:pt x="20300" y="653716"/>
                    <a:pt x="0" y="640090"/>
                    <a:pt x="0" y="612837"/>
                  </a:cubicBezTo>
                  <a:cubicBezTo>
                    <a:pt x="0" y="612837"/>
                    <a:pt x="0" y="612837"/>
                    <a:pt x="0" y="347124"/>
                  </a:cubicBezTo>
                  <a:cubicBezTo>
                    <a:pt x="0" y="278993"/>
                    <a:pt x="67662" y="217674"/>
                    <a:pt x="135322" y="217674"/>
                  </a:cubicBezTo>
                  <a:close/>
                  <a:moveTo>
                    <a:pt x="236292" y="0"/>
                  </a:moveTo>
                  <a:cubicBezTo>
                    <a:pt x="292448" y="0"/>
                    <a:pt x="337968" y="45522"/>
                    <a:pt x="337968" y="101677"/>
                  </a:cubicBezTo>
                  <a:cubicBezTo>
                    <a:pt x="337968" y="157832"/>
                    <a:pt x="292448" y="203354"/>
                    <a:pt x="236292" y="203354"/>
                  </a:cubicBezTo>
                  <a:cubicBezTo>
                    <a:pt x="180136" y="203354"/>
                    <a:pt x="134616" y="157832"/>
                    <a:pt x="134616" y="101677"/>
                  </a:cubicBezTo>
                  <a:cubicBezTo>
                    <a:pt x="134616" y="45522"/>
                    <a:pt x="180136" y="0"/>
                    <a:pt x="236292" y="0"/>
                  </a:cubicBezTo>
                  <a:close/>
                </a:path>
              </a:pathLst>
            </a:custGeom>
            <a:solidFill>
              <a:schemeClr val="accent3"/>
            </a:solidFill>
            <a:ln>
              <a:noFill/>
            </a:ln>
          </p:spPr>
          <p:txBody>
            <a:bodyPr spcFirstLastPara="1" wrap="square" lIns="182825" tIns="91400" rIns="182825" bIns="91400" anchor="t" anchorCtr="0">
              <a:noAutofit/>
            </a:bodyPr>
            <a:lstStyle/>
            <a:p>
              <a:pPr marL="0" marR="0" lvl="0" indent="0" algn="l" rtl="0">
                <a:spcBef>
                  <a:spcPts val="0"/>
                </a:spcBef>
                <a:spcAft>
                  <a:spcPts val="0"/>
                </a:spcAft>
                <a:buNone/>
              </a:pPr>
              <a:endParaRPr sz="7198">
                <a:solidFill>
                  <a:srgbClr val="737572"/>
                </a:solidFill>
                <a:latin typeface="Lato Light"/>
                <a:ea typeface="Lato Light"/>
                <a:cs typeface="Lato Light"/>
                <a:sym typeface="Lato Light"/>
              </a:endParaRPr>
            </a:p>
          </p:txBody>
        </p:sp>
        <p:sp>
          <p:nvSpPr>
            <p:cNvPr id="36" name="Google Shape;375;p34">
              <a:extLst>
                <a:ext uri="{FF2B5EF4-FFF2-40B4-BE49-F238E27FC236}">
                  <a16:creationId xmlns:a16="http://schemas.microsoft.com/office/drawing/2014/main" id="{D75BC067-5070-46CA-1188-A8A9537718E1}"/>
                </a:ext>
              </a:extLst>
            </p:cNvPr>
            <p:cNvSpPr/>
            <p:nvPr/>
          </p:nvSpPr>
          <p:spPr>
            <a:xfrm>
              <a:off x="6773930" y="1293891"/>
              <a:ext cx="182074" cy="435634"/>
            </a:xfrm>
            <a:custGeom>
              <a:avLst/>
              <a:gdLst/>
              <a:ahLst/>
              <a:cxnLst/>
              <a:rect l="l" t="t" r="r" b="b"/>
              <a:pathLst>
                <a:path w="466856" h="1117011" extrusionOk="0">
                  <a:moveTo>
                    <a:pt x="135322" y="217674"/>
                  </a:moveTo>
                  <a:cubicBezTo>
                    <a:pt x="135322" y="217674"/>
                    <a:pt x="135322" y="217674"/>
                    <a:pt x="189450" y="217674"/>
                  </a:cubicBezTo>
                  <a:cubicBezTo>
                    <a:pt x="189450" y="217674"/>
                    <a:pt x="189450" y="217674"/>
                    <a:pt x="202982" y="217674"/>
                  </a:cubicBezTo>
                  <a:cubicBezTo>
                    <a:pt x="202982" y="217674"/>
                    <a:pt x="202982" y="217674"/>
                    <a:pt x="338302" y="217674"/>
                  </a:cubicBezTo>
                  <a:cubicBezTo>
                    <a:pt x="405962" y="217674"/>
                    <a:pt x="466856" y="278993"/>
                    <a:pt x="466856" y="347124"/>
                  </a:cubicBezTo>
                  <a:cubicBezTo>
                    <a:pt x="466856" y="347124"/>
                    <a:pt x="466856" y="347124"/>
                    <a:pt x="466856" y="612837"/>
                  </a:cubicBezTo>
                  <a:cubicBezTo>
                    <a:pt x="466856" y="640090"/>
                    <a:pt x="446558" y="653716"/>
                    <a:pt x="426260" y="653716"/>
                  </a:cubicBezTo>
                  <a:cubicBezTo>
                    <a:pt x="399196" y="653716"/>
                    <a:pt x="385664" y="640090"/>
                    <a:pt x="385664" y="612837"/>
                  </a:cubicBezTo>
                  <a:cubicBezTo>
                    <a:pt x="385664" y="612837"/>
                    <a:pt x="385664" y="612837"/>
                    <a:pt x="385664" y="456135"/>
                  </a:cubicBezTo>
                  <a:cubicBezTo>
                    <a:pt x="385664" y="456135"/>
                    <a:pt x="385664" y="456135"/>
                    <a:pt x="385664" y="367564"/>
                  </a:cubicBezTo>
                  <a:cubicBezTo>
                    <a:pt x="385664" y="367564"/>
                    <a:pt x="385664" y="367564"/>
                    <a:pt x="358600" y="367564"/>
                  </a:cubicBezTo>
                  <a:cubicBezTo>
                    <a:pt x="358600" y="367564"/>
                    <a:pt x="358600" y="367564"/>
                    <a:pt x="358600" y="469761"/>
                  </a:cubicBezTo>
                  <a:cubicBezTo>
                    <a:pt x="358600" y="469761"/>
                    <a:pt x="358600" y="469761"/>
                    <a:pt x="358600" y="633277"/>
                  </a:cubicBezTo>
                  <a:cubicBezTo>
                    <a:pt x="358600" y="633277"/>
                    <a:pt x="358600" y="633277"/>
                    <a:pt x="358600" y="653716"/>
                  </a:cubicBezTo>
                  <a:cubicBezTo>
                    <a:pt x="358600" y="653716"/>
                    <a:pt x="358600" y="653716"/>
                    <a:pt x="358600" y="1062506"/>
                  </a:cubicBezTo>
                  <a:cubicBezTo>
                    <a:pt x="358600" y="1096572"/>
                    <a:pt x="338302" y="1117011"/>
                    <a:pt x="304472" y="1117011"/>
                  </a:cubicBezTo>
                  <a:cubicBezTo>
                    <a:pt x="270642" y="1117011"/>
                    <a:pt x="250344" y="1096572"/>
                    <a:pt x="250344" y="1062506"/>
                  </a:cubicBezTo>
                  <a:cubicBezTo>
                    <a:pt x="250344" y="1062506"/>
                    <a:pt x="250344" y="1062506"/>
                    <a:pt x="250344" y="653716"/>
                  </a:cubicBezTo>
                  <a:cubicBezTo>
                    <a:pt x="250344" y="653716"/>
                    <a:pt x="250344" y="653716"/>
                    <a:pt x="223280" y="653716"/>
                  </a:cubicBezTo>
                  <a:cubicBezTo>
                    <a:pt x="223280" y="653716"/>
                    <a:pt x="223280" y="653716"/>
                    <a:pt x="223280" y="1062506"/>
                  </a:cubicBezTo>
                  <a:cubicBezTo>
                    <a:pt x="223280" y="1096572"/>
                    <a:pt x="202982" y="1117011"/>
                    <a:pt x="169152" y="1117011"/>
                  </a:cubicBezTo>
                  <a:cubicBezTo>
                    <a:pt x="135322" y="1117011"/>
                    <a:pt x="108258" y="1096572"/>
                    <a:pt x="108258" y="1062506"/>
                  </a:cubicBezTo>
                  <a:cubicBezTo>
                    <a:pt x="108258" y="1062506"/>
                    <a:pt x="108258" y="1062506"/>
                    <a:pt x="108258" y="653716"/>
                  </a:cubicBezTo>
                  <a:cubicBezTo>
                    <a:pt x="108258" y="653716"/>
                    <a:pt x="108258" y="653716"/>
                    <a:pt x="108258" y="633277"/>
                  </a:cubicBezTo>
                  <a:cubicBezTo>
                    <a:pt x="108258" y="633277"/>
                    <a:pt x="108258" y="633277"/>
                    <a:pt x="108258" y="469761"/>
                  </a:cubicBezTo>
                  <a:cubicBezTo>
                    <a:pt x="108258" y="469761"/>
                    <a:pt x="108258" y="469761"/>
                    <a:pt x="108258" y="367564"/>
                  </a:cubicBezTo>
                  <a:cubicBezTo>
                    <a:pt x="108258" y="367564"/>
                    <a:pt x="108258" y="367564"/>
                    <a:pt x="87960" y="367564"/>
                  </a:cubicBezTo>
                  <a:cubicBezTo>
                    <a:pt x="87960" y="367564"/>
                    <a:pt x="87960" y="367564"/>
                    <a:pt x="87960" y="456135"/>
                  </a:cubicBezTo>
                  <a:cubicBezTo>
                    <a:pt x="87960" y="456135"/>
                    <a:pt x="87960" y="456135"/>
                    <a:pt x="87960" y="612837"/>
                  </a:cubicBezTo>
                  <a:cubicBezTo>
                    <a:pt x="87960" y="640090"/>
                    <a:pt x="74428" y="653716"/>
                    <a:pt x="47364" y="653716"/>
                  </a:cubicBezTo>
                  <a:cubicBezTo>
                    <a:pt x="20300" y="653716"/>
                    <a:pt x="0" y="640090"/>
                    <a:pt x="0" y="612837"/>
                  </a:cubicBezTo>
                  <a:cubicBezTo>
                    <a:pt x="0" y="612837"/>
                    <a:pt x="0" y="612837"/>
                    <a:pt x="0" y="347124"/>
                  </a:cubicBezTo>
                  <a:cubicBezTo>
                    <a:pt x="0" y="278993"/>
                    <a:pt x="67662" y="217674"/>
                    <a:pt x="135322" y="217674"/>
                  </a:cubicBezTo>
                  <a:close/>
                  <a:moveTo>
                    <a:pt x="236292" y="0"/>
                  </a:moveTo>
                  <a:cubicBezTo>
                    <a:pt x="292448" y="0"/>
                    <a:pt x="337968" y="45522"/>
                    <a:pt x="337968" y="101677"/>
                  </a:cubicBezTo>
                  <a:cubicBezTo>
                    <a:pt x="337968" y="157832"/>
                    <a:pt x="292448" y="203354"/>
                    <a:pt x="236292" y="203354"/>
                  </a:cubicBezTo>
                  <a:cubicBezTo>
                    <a:pt x="180136" y="203354"/>
                    <a:pt x="134616" y="157832"/>
                    <a:pt x="134616" y="101677"/>
                  </a:cubicBezTo>
                  <a:cubicBezTo>
                    <a:pt x="134616" y="45522"/>
                    <a:pt x="180136" y="0"/>
                    <a:pt x="236292" y="0"/>
                  </a:cubicBezTo>
                  <a:close/>
                </a:path>
              </a:pathLst>
            </a:custGeom>
            <a:solidFill>
              <a:schemeClr val="accent3"/>
            </a:solidFill>
            <a:ln>
              <a:noFill/>
            </a:ln>
          </p:spPr>
          <p:txBody>
            <a:bodyPr spcFirstLastPara="1" wrap="square" lIns="182825" tIns="91400" rIns="182825" bIns="91400" anchor="t" anchorCtr="0">
              <a:noAutofit/>
            </a:bodyPr>
            <a:lstStyle/>
            <a:p>
              <a:pPr marL="0" marR="0" lvl="0" indent="0" algn="l" rtl="0">
                <a:spcBef>
                  <a:spcPts val="0"/>
                </a:spcBef>
                <a:spcAft>
                  <a:spcPts val="0"/>
                </a:spcAft>
                <a:buNone/>
              </a:pPr>
              <a:endParaRPr sz="7198">
                <a:solidFill>
                  <a:srgbClr val="737572"/>
                </a:solidFill>
                <a:latin typeface="Lato Light"/>
                <a:ea typeface="Lato Light"/>
                <a:cs typeface="Lato Light"/>
                <a:sym typeface="Lato Light"/>
              </a:endParaRPr>
            </a:p>
          </p:txBody>
        </p:sp>
        <p:sp>
          <p:nvSpPr>
            <p:cNvPr id="37" name="Google Shape;376;p34">
              <a:extLst>
                <a:ext uri="{FF2B5EF4-FFF2-40B4-BE49-F238E27FC236}">
                  <a16:creationId xmlns:a16="http://schemas.microsoft.com/office/drawing/2014/main" id="{C9CB1A40-53D4-E394-87D6-A51DA976FAAA}"/>
                </a:ext>
              </a:extLst>
            </p:cNvPr>
            <p:cNvSpPr/>
            <p:nvPr/>
          </p:nvSpPr>
          <p:spPr>
            <a:xfrm>
              <a:off x="7005603" y="1293891"/>
              <a:ext cx="182074" cy="435634"/>
            </a:xfrm>
            <a:custGeom>
              <a:avLst/>
              <a:gdLst/>
              <a:ahLst/>
              <a:cxnLst/>
              <a:rect l="l" t="t" r="r" b="b"/>
              <a:pathLst>
                <a:path w="466856" h="1117011" extrusionOk="0">
                  <a:moveTo>
                    <a:pt x="135322" y="217674"/>
                  </a:moveTo>
                  <a:cubicBezTo>
                    <a:pt x="135322" y="217674"/>
                    <a:pt x="135322" y="217674"/>
                    <a:pt x="189450" y="217674"/>
                  </a:cubicBezTo>
                  <a:cubicBezTo>
                    <a:pt x="189450" y="217674"/>
                    <a:pt x="189450" y="217674"/>
                    <a:pt x="202982" y="217674"/>
                  </a:cubicBezTo>
                  <a:cubicBezTo>
                    <a:pt x="202982" y="217674"/>
                    <a:pt x="202982" y="217674"/>
                    <a:pt x="338302" y="217674"/>
                  </a:cubicBezTo>
                  <a:cubicBezTo>
                    <a:pt x="405962" y="217674"/>
                    <a:pt x="466856" y="278993"/>
                    <a:pt x="466856" y="347124"/>
                  </a:cubicBezTo>
                  <a:cubicBezTo>
                    <a:pt x="466856" y="347124"/>
                    <a:pt x="466856" y="347124"/>
                    <a:pt x="466856" y="612837"/>
                  </a:cubicBezTo>
                  <a:cubicBezTo>
                    <a:pt x="466856" y="640090"/>
                    <a:pt x="446558" y="653716"/>
                    <a:pt x="426260" y="653716"/>
                  </a:cubicBezTo>
                  <a:cubicBezTo>
                    <a:pt x="399196" y="653716"/>
                    <a:pt x="385664" y="640090"/>
                    <a:pt x="385664" y="612837"/>
                  </a:cubicBezTo>
                  <a:cubicBezTo>
                    <a:pt x="385664" y="612837"/>
                    <a:pt x="385664" y="612837"/>
                    <a:pt x="385664" y="456135"/>
                  </a:cubicBezTo>
                  <a:cubicBezTo>
                    <a:pt x="385664" y="456135"/>
                    <a:pt x="385664" y="456135"/>
                    <a:pt x="385664" y="367564"/>
                  </a:cubicBezTo>
                  <a:cubicBezTo>
                    <a:pt x="385664" y="367564"/>
                    <a:pt x="385664" y="367564"/>
                    <a:pt x="358600" y="367564"/>
                  </a:cubicBezTo>
                  <a:cubicBezTo>
                    <a:pt x="358600" y="367564"/>
                    <a:pt x="358600" y="367564"/>
                    <a:pt x="358600" y="469761"/>
                  </a:cubicBezTo>
                  <a:cubicBezTo>
                    <a:pt x="358600" y="469761"/>
                    <a:pt x="358600" y="469761"/>
                    <a:pt x="358600" y="633277"/>
                  </a:cubicBezTo>
                  <a:cubicBezTo>
                    <a:pt x="358600" y="633277"/>
                    <a:pt x="358600" y="633277"/>
                    <a:pt x="358600" y="653716"/>
                  </a:cubicBezTo>
                  <a:cubicBezTo>
                    <a:pt x="358600" y="653716"/>
                    <a:pt x="358600" y="653716"/>
                    <a:pt x="358600" y="1062506"/>
                  </a:cubicBezTo>
                  <a:cubicBezTo>
                    <a:pt x="358600" y="1096572"/>
                    <a:pt x="338302" y="1117011"/>
                    <a:pt x="304472" y="1117011"/>
                  </a:cubicBezTo>
                  <a:cubicBezTo>
                    <a:pt x="270642" y="1117011"/>
                    <a:pt x="250344" y="1096572"/>
                    <a:pt x="250344" y="1062506"/>
                  </a:cubicBezTo>
                  <a:cubicBezTo>
                    <a:pt x="250344" y="1062506"/>
                    <a:pt x="250344" y="1062506"/>
                    <a:pt x="250344" y="653716"/>
                  </a:cubicBezTo>
                  <a:cubicBezTo>
                    <a:pt x="250344" y="653716"/>
                    <a:pt x="250344" y="653716"/>
                    <a:pt x="223280" y="653716"/>
                  </a:cubicBezTo>
                  <a:cubicBezTo>
                    <a:pt x="223280" y="653716"/>
                    <a:pt x="223280" y="653716"/>
                    <a:pt x="223280" y="1062506"/>
                  </a:cubicBezTo>
                  <a:cubicBezTo>
                    <a:pt x="223280" y="1096572"/>
                    <a:pt x="202982" y="1117011"/>
                    <a:pt x="169152" y="1117011"/>
                  </a:cubicBezTo>
                  <a:cubicBezTo>
                    <a:pt x="135322" y="1117011"/>
                    <a:pt x="108258" y="1096572"/>
                    <a:pt x="108258" y="1062506"/>
                  </a:cubicBezTo>
                  <a:cubicBezTo>
                    <a:pt x="108258" y="1062506"/>
                    <a:pt x="108258" y="1062506"/>
                    <a:pt x="108258" y="653716"/>
                  </a:cubicBezTo>
                  <a:cubicBezTo>
                    <a:pt x="108258" y="653716"/>
                    <a:pt x="108258" y="653716"/>
                    <a:pt x="108258" y="633277"/>
                  </a:cubicBezTo>
                  <a:cubicBezTo>
                    <a:pt x="108258" y="633277"/>
                    <a:pt x="108258" y="633277"/>
                    <a:pt x="108258" y="469761"/>
                  </a:cubicBezTo>
                  <a:cubicBezTo>
                    <a:pt x="108258" y="469761"/>
                    <a:pt x="108258" y="469761"/>
                    <a:pt x="108258" y="367564"/>
                  </a:cubicBezTo>
                  <a:cubicBezTo>
                    <a:pt x="108258" y="367564"/>
                    <a:pt x="108258" y="367564"/>
                    <a:pt x="87960" y="367564"/>
                  </a:cubicBezTo>
                  <a:cubicBezTo>
                    <a:pt x="87960" y="367564"/>
                    <a:pt x="87960" y="367564"/>
                    <a:pt x="87960" y="456135"/>
                  </a:cubicBezTo>
                  <a:cubicBezTo>
                    <a:pt x="87960" y="456135"/>
                    <a:pt x="87960" y="456135"/>
                    <a:pt x="87960" y="612837"/>
                  </a:cubicBezTo>
                  <a:cubicBezTo>
                    <a:pt x="87960" y="640090"/>
                    <a:pt x="74428" y="653716"/>
                    <a:pt x="47364" y="653716"/>
                  </a:cubicBezTo>
                  <a:cubicBezTo>
                    <a:pt x="20300" y="653716"/>
                    <a:pt x="0" y="640090"/>
                    <a:pt x="0" y="612837"/>
                  </a:cubicBezTo>
                  <a:cubicBezTo>
                    <a:pt x="0" y="612837"/>
                    <a:pt x="0" y="612837"/>
                    <a:pt x="0" y="347124"/>
                  </a:cubicBezTo>
                  <a:cubicBezTo>
                    <a:pt x="0" y="278993"/>
                    <a:pt x="67662" y="217674"/>
                    <a:pt x="135322" y="217674"/>
                  </a:cubicBezTo>
                  <a:close/>
                  <a:moveTo>
                    <a:pt x="236292" y="0"/>
                  </a:moveTo>
                  <a:cubicBezTo>
                    <a:pt x="292448" y="0"/>
                    <a:pt x="337968" y="45522"/>
                    <a:pt x="337968" y="101677"/>
                  </a:cubicBezTo>
                  <a:cubicBezTo>
                    <a:pt x="337968" y="157832"/>
                    <a:pt x="292448" y="203354"/>
                    <a:pt x="236292" y="203354"/>
                  </a:cubicBezTo>
                  <a:cubicBezTo>
                    <a:pt x="180136" y="203354"/>
                    <a:pt x="134616" y="157832"/>
                    <a:pt x="134616" y="101677"/>
                  </a:cubicBezTo>
                  <a:cubicBezTo>
                    <a:pt x="134616" y="45522"/>
                    <a:pt x="180136" y="0"/>
                    <a:pt x="236292" y="0"/>
                  </a:cubicBezTo>
                  <a:close/>
                </a:path>
              </a:pathLst>
            </a:custGeom>
            <a:solidFill>
              <a:schemeClr val="accent3"/>
            </a:solidFill>
            <a:ln>
              <a:noFill/>
            </a:ln>
          </p:spPr>
          <p:txBody>
            <a:bodyPr spcFirstLastPara="1" wrap="square" lIns="182825" tIns="91400" rIns="182825" bIns="91400" anchor="t" anchorCtr="0">
              <a:noAutofit/>
            </a:bodyPr>
            <a:lstStyle/>
            <a:p>
              <a:pPr marL="0" marR="0" lvl="0" indent="0" algn="l" rtl="0">
                <a:spcBef>
                  <a:spcPts val="0"/>
                </a:spcBef>
                <a:spcAft>
                  <a:spcPts val="0"/>
                </a:spcAft>
                <a:buNone/>
              </a:pPr>
              <a:endParaRPr sz="7198">
                <a:solidFill>
                  <a:srgbClr val="737572"/>
                </a:solidFill>
                <a:latin typeface="Lato Light"/>
                <a:ea typeface="Lato Light"/>
                <a:cs typeface="Lato Light"/>
                <a:sym typeface="Lato Light"/>
              </a:endParaRPr>
            </a:p>
          </p:txBody>
        </p:sp>
        <p:sp>
          <p:nvSpPr>
            <p:cNvPr id="38" name="Google Shape;377;p34">
              <a:extLst>
                <a:ext uri="{FF2B5EF4-FFF2-40B4-BE49-F238E27FC236}">
                  <a16:creationId xmlns:a16="http://schemas.microsoft.com/office/drawing/2014/main" id="{62B98877-E85A-7B17-BF45-C42C5F3F8891}"/>
                </a:ext>
              </a:extLst>
            </p:cNvPr>
            <p:cNvSpPr/>
            <p:nvPr/>
          </p:nvSpPr>
          <p:spPr>
            <a:xfrm>
              <a:off x="7234270" y="1293891"/>
              <a:ext cx="182074" cy="435634"/>
            </a:xfrm>
            <a:custGeom>
              <a:avLst/>
              <a:gdLst/>
              <a:ahLst/>
              <a:cxnLst/>
              <a:rect l="l" t="t" r="r" b="b"/>
              <a:pathLst>
                <a:path w="466856" h="1117011" extrusionOk="0">
                  <a:moveTo>
                    <a:pt x="135322" y="217674"/>
                  </a:moveTo>
                  <a:cubicBezTo>
                    <a:pt x="135322" y="217674"/>
                    <a:pt x="135322" y="217674"/>
                    <a:pt x="189450" y="217674"/>
                  </a:cubicBezTo>
                  <a:cubicBezTo>
                    <a:pt x="189450" y="217674"/>
                    <a:pt x="189450" y="217674"/>
                    <a:pt x="202982" y="217674"/>
                  </a:cubicBezTo>
                  <a:cubicBezTo>
                    <a:pt x="202982" y="217674"/>
                    <a:pt x="202982" y="217674"/>
                    <a:pt x="338302" y="217674"/>
                  </a:cubicBezTo>
                  <a:cubicBezTo>
                    <a:pt x="405962" y="217674"/>
                    <a:pt x="466856" y="278993"/>
                    <a:pt x="466856" y="347124"/>
                  </a:cubicBezTo>
                  <a:cubicBezTo>
                    <a:pt x="466856" y="347124"/>
                    <a:pt x="466856" y="347124"/>
                    <a:pt x="466856" y="612837"/>
                  </a:cubicBezTo>
                  <a:cubicBezTo>
                    <a:pt x="466856" y="640090"/>
                    <a:pt x="446558" y="653716"/>
                    <a:pt x="426260" y="653716"/>
                  </a:cubicBezTo>
                  <a:cubicBezTo>
                    <a:pt x="399196" y="653716"/>
                    <a:pt x="385664" y="640090"/>
                    <a:pt x="385664" y="612837"/>
                  </a:cubicBezTo>
                  <a:cubicBezTo>
                    <a:pt x="385664" y="612837"/>
                    <a:pt x="385664" y="612837"/>
                    <a:pt x="385664" y="456135"/>
                  </a:cubicBezTo>
                  <a:cubicBezTo>
                    <a:pt x="385664" y="456135"/>
                    <a:pt x="385664" y="456135"/>
                    <a:pt x="385664" y="367564"/>
                  </a:cubicBezTo>
                  <a:cubicBezTo>
                    <a:pt x="385664" y="367564"/>
                    <a:pt x="385664" y="367564"/>
                    <a:pt x="358600" y="367564"/>
                  </a:cubicBezTo>
                  <a:cubicBezTo>
                    <a:pt x="358600" y="367564"/>
                    <a:pt x="358600" y="367564"/>
                    <a:pt x="358600" y="469761"/>
                  </a:cubicBezTo>
                  <a:cubicBezTo>
                    <a:pt x="358600" y="469761"/>
                    <a:pt x="358600" y="469761"/>
                    <a:pt x="358600" y="633277"/>
                  </a:cubicBezTo>
                  <a:cubicBezTo>
                    <a:pt x="358600" y="633277"/>
                    <a:pt x="358600" y="633277"/>
                    <a:pt x="358600" y="653716"/>
                  </a:cubicBezTo>
                  <a:cubicBezTo>
                    <a:pt x="358600" y="653716"/>
                    <a:pt x="358600" y="653716"/>
                    <a:pt x="358600" y="1062506"/>
                  </a:cubicBezTo>
                  <a:cubicBezTo>
                    <a:pt x="358600" y="1096572"/>
                    <a:pt x="338302" y="1117011"/>
                    <a:pt x="304472" y="1117011"/>
                  </a:cubicBezTo>
                  <a:cubicBezTo>
                    <a:pt x="270642" y="1117011"/>
                    <a:pt x="250344" y="1096572"/>
                    <a:pt x="250344" y="1062506"/>
                  </a:cubicBezTo>
                  <a:cubicBezTo>
                    <a:pt x="250344" y="1062506"/>
                    <a:pt x="250344" y="1062506"/>
                    <a:pt x="250344" y="653716"/>
                  </a:cubicBezTo>
                  <a:cubicBezTo>
                    <a:pt x="250344" y="653716"/>
                    <a:pt x="250344" y="653716"/>
                    <a:pt x="223280" y="653716"/>
                  </a:cubicBezTo>
                  <a:cubicBezTo>
                    <a:pt x="223280" y="653716"/>
                    <a:pt x="223280" y="653716"/>
                    <a:pt x="223280" y="1062506"/>
                  </a:cubicBezTo>
                  <a:cubicBezTo>
                    <a:pt x="223280" y="1096572"/>
                    <a:pt x="202982" y="1117011"/>
                    <a:pt x="169152" y="1117011"/>
                  </a:cubicBezTo>
                  <a:cubicBezTo>
                    <a:pt x="135322" y="1117011"/>
                    <a:pt x="108258" y="1096572"/>
                    <a:pt x="108258" y="1062506"/>
                  </a:cubicBezTo>
                  <a:cubicBezTo>
                    <a:pt x="108258" y="1062506"/>
                    <a:pt x="108258" y="1062506"/>
                    <a:pt x="108258" y="653716"/>
                  </a:cubicBezTo>
                  <a:cubicBezTo>
                    <a:pt x="108258" y="653716"/>
                    <a:pt x="108258" y="653716"/>
                    <a:pt x="108258" y="633277"/>
                  </a:cubicBezTo>
                  <a:cubicBezTo>
                    <a:pt x="108258" y="633277"/>
                    <a:pt x="108258" y="633277"/>
                    <a:pt x="108258" y="469761"/>
                  </a:cubicBezTo>
                  <a:cubicBezTo>
                    <a:pt x="108258" y="469761"/>
                    <a:pt x="108258" y="469761"/>
                    <a:pt x="108258" y="367564"/>
                  </a:cubicBezTo>
                  <a:cubicBezTo>
                    <a:pt x="108258" y="367564"/>
                    <a:pt x="108258" y="367564"/>
                    <a:pt x="87960" y="367564"/>
                  </a:cubicBezTo>
                  <a:cubicBezTo>
                    <a:pt x="87960" y="367564"/>
                    <a:pt x="87960" y="367564"/>
                    <a:pt x="87960" y="456135"/>
                  </a:cubicBezTo>
                  <a:cubicBezTo>
                    <a:pt x="87960" y="456135"/>
                    <a:pt x="87960" y="456135"/>
                    <a:pt x="87960" y="612837"/>
                  </a:cubicBezTo>
                  <a:cubicBezTo>
                    <a:pt x="87960" y="640090"/>
                    <a:pt x="74428" y="653716"/>
                    <a:pt x="47364" y="653716"/>
                  </a:cubicBezTo>
                  <a:cubicBezTo>
                    <a:pt x="20300" y="653716"/>
                    <a:pt x="0" y="640090"/>
                    <a:pt x="0" y="612837"/>
                  </a:cubicBezTo>
                  <a:cubicBezTo>
                    <a:pt x="0" y="612837"/>
                    <a:pt x="0" y="612837"/>
                    <a:pt x="0" y="347124"/>
                  </a:cubicBezTo>
                  <a:cubicBezTo>
                    <a:pt x="0" y="278993"/>
                    <a:pt x="67662" y="217674"/>
                    <a:pt x="135322" y="217674"/>
                  </a:cubicBezTo>
                  <a:close/>
                  <a:moveTo>
                    <a:pt x="236292" y="0"/>
                  </a:moveTo>
                  <a:cubicBezTo>
                    <a:pt x="292448" y="0"/>
                    <a:pt x="337968" y="45522"/>
                    <a:pt x="337968" y="101677"/>
                  </a:cubicBezTo>
                  <a:cubicBezTo>
                    <a:pt x="337968" y="157832"/>
                    <a:pt x="292448" y="203354"/>
                    <a:pt x="236292" y="203354"/>
                  </a:cubicBezTo>
                  <a:cubicBezTo>
                    <a:pt x="180136" y="203354"/>
                    <a:pt x="134616" y="157832"/>
                    <a:pt x="134616" y="101677"/>
                  </a:cubicBezTo>
                  <a:cubicBezTo>
                    <a:pt x="134616" y="45522"/>
                    <a:pt x="180136" y="0"/>
                    <a:pt x="236292" y="0"/>
                  </a:cubicBezTo>
                  <a:close/>
                </a:path>
              </a:pathLst>
            </a:custGeom>
            <a:solidFill>
              <a:schemeClr val="accent3"/>
            </a:solidFill>
            <a:ln>
              <a:noFill/>
            </a:ln>
          </p:spPr>
          <p:txBody>
            <a:bodyPr spcFirstLastPara="1" wrap="square" lIns="182825" tIns="91400" rIns="182825" bIns="91400" anchor="t" anchorCtr="0">
              <a:noAutofit/>
            </a:bodyPr>
            <a:lstStyle/>
            <a:p>
              <a:pPr marL="0" marR="0" lvl="0" indent="0" algn="l" rtl="0">
                <a:spcBef>
                  <a:spcPts val="0"/>
                </a:spcBef>
                <a:spcAft>
                  <a:spcPts val="0"/>
                </a:spcAft>
                <a:buNone/>
              </a:pPr>
              <a:endParaRPr sz="7198">
                <a:solidFill>
                  <a:srgbClr val="737572"/>
                </a:solidFill>
                <a:latin typeface="Lato Light"/>
                <a:ea typeface="Lato Light"/>
                <a:cs typeface="Lato Light"/>
                <a:sym typeface="Lato Light"/>
              </a:endParaRPr>
            </a:p>
          </p:txBody>
        </p:sp>
        <p:sp>
          <p:nvSpPr>
            <p:cNvPr id="39" name="Google Shape;378;p34">
              <a:extLst>
                <a:ext uri="{FF2B5EF4-FFF2-40B4-BE49-F238E27FC236}">
                  <a16:creationId xmlns:a16="http://schemas.microsoft.com/office/drawing/2014/main" id="{5FC6E43A-F117-B672-51B2-A4EACE46DF3B}"/>
                </a:ext>
              </a:extLst>
            </p:cNvPr>
            <p:cNvSpPr/>
            <p:nvPr/>
          </p:nvSpPr>
          <p:spPr>
            <a:xfrm>
              <a:off x="7465943" y="1293891"/>
              <a:ext cx="182074" cy="435634"/>
            </a:xfrm>
            <a:custGeom>
              <a:avLst/>
              <a:gdLst/>
              <a:ahLst/>
              <a:cxnLst/>
              <a:rect l="l" t="t" r="r" b="b"/>
              <a:pathLst>
                <a:path w="466856" h="1117011" extrusionOk="0">
                  <a:moveTo>
                    <a:pt x="135322" y="217674"/>
                  </a:moveTo>
                  <a:cubicBezTo>
                    <a:pt x="135322" y="217674"/>
                    <a:pt x="135322" y="217674"/>
                    <a:pt x="189450" y="217674"/>
                  </a:cubicBezTo>
                  <a:cubicBezTo>
                    <a:pt x="189450" y="217674"/>
                    <a:pt x="189450" y="217674"/>
                    <a:pt x="202982" y="217674"/>
                  </a:cubicBezTo>
                  <a:cubicBezTo>
                    <a:pt x="202982" y="217674"/>
                    <a:pt x="202982" y="217674"/>
                    <a:pt x="338302" y="217674"/>
                  </a:cubicBezTo>
                  <a:cubicBezTo>
                    <a:pt x="405962" y="217674"/>
                    <a:pt x="466856" y="278993"/>
                    <a:pt x="466856" y="347124"/>
                  </a:cubicBezTo>
                  <a:cubicBezTo>
                    <a:pt x="466856" y="347124"/>
                    <a:pt x="466856" y="347124"/>
                    <a:pt x="466856" y="612837"/>
                  </a:cubicBezTo>
                  <a:cubicBezTo>
                    <a:pt x="466856" y="640090"/>
                    <a:pt x="446558" y="653716"/>
                    <a:pt x="426260" y="653716"/>
                  </a:cubicBezTo>
                  <a:cubicBezTo>
                    <a:pt x="399196" y="653716"/>
                    <a:pt x="385664" y="640090"/>
                    <a:pt x="385664" y="612837"/>
                  </a:cubicBezTo>
                  <a:cubicBezTo>
                    <a:pt x="385664" y="612837"/>
                    <a:pt x="385664" y="612837"/>
                    <a:pt x="385664" y="456135"/>
                  </a:cubicBezTo>
                  <a:cubicBezTo>
                    <a:pt x="385664" y="456135"/>
                    <a:pt x="385664" y="456135"/>
                    <a:pt x="385664" y="367564"/>
                  </a:cubicBezTo>
                  <a:cubicBezTo>
                    <a:pt x="385664" y="367564"/>
                    <a:pt x="385664" y="367564"/>
                    <a:pt x="358600" y="367564"/>
                  </a:cubicBezTo>
                  <a:cubicBezTo>
                    <a:pt x="358600" y="367564"/>
                    <a:pt x="358600" y="367564"/>
                    <a:pt x="358600" y="469761"/>
                  </a:cubicBezTo>
                  <a:cubicBezTo>
                    <a:pt x="358600" y="469761"/>
                    <a:pt x="358600" y="469761"/>
                    <a:pt x="358600" y="633277"/>
                  </a:cubicBezTo>
                  <a:cubicBezTo>
                    <a:pt x="358600" y="633277"/>
                    <a:pt x="358600" y="633277"/>
                    <a:pt x="358600" y="653716"/>
                  </a:cubicBezTo>
                  <a:cubicBezTo>
                    <a:pt x="358600" y="653716"/>
                    <a:pt x="358600" y="653716"/>
                    <a:pt x="358600" y="1062506"/>
                  </a:cubicBezTo>
                  <a:cubicBezTo>
                    <a:pt x="358600" y="1096572"/>
                    <a:pt x="338302" y="1117011"/>
                    <a:pt x="304472" y="1117011"/>
                  </a:cubicBezTo>
                  <a:cubicBezTo>
                    <a:pt x="270642" y="1117011"/>
                    <a:pt x="250344" y="1096572"/>
                    <a:pt x="250344" y="1062506"/>
                  </a:cubicBezTo>
                  <a:cubicBezTo>
                    <a:pt x="250344" y="1062506"/>
                    <a:pt x="250344" y="1062506"/>
                    <a:pt x="250344" y="653716"/>
                  </a:cubicBezTo>
                  <a:cubicBezTo>
                    <a:pt x="250344" y="653716"/>
                    <a:pt x="250344" y="653716"/>
                    <a:pt x="223280" y="653716"/>
                  </a:cubicBezTo>
                  <a:cubicBezTo>
                    <a:pt x="223280" y="653716"/>
                    <a:pt x="223280" y="653716"/>
                    <a:pt x="223280" y="1062506"/>
                  </a:cubicBezTo>
                  <a:cubicBezTo>
                    <a:pt x="223280" y="1096572"/>
                    <a:pt x="202982" y="1117011"/>
                    <a:pt x="169152" y="1117011"/>
                  </a:cubicBezTo>
                  <a:cubicBezTo>
                    <a:pt x="135322" y="1117011"/>
                    <a:pt x="108258" y="1096572"/>
                    <a:pt x="108258" y="1062506"/>
                  </a:cubicBezTo>
                  <a:cubicBezTo>
                    <a:pt x="108258" y="1062506"/>
                    <a:pt x="108258" y="1062506"/>
                    <a:pt x="108258" y="653716"/>
                  </a:cubicBezTo>
                  <a:cubicBezTo>
                    <a:pt x="108258" y="653716"/>
                    <a:pt x="108258" y="653716"/>
                    <a:pt x="108258" y="633277"/>
                  </a:cubicBezTo>
                  <a:cubicBezTo>
                    <a:pt x="108258" y="633277"/>
                    <a:pt x="108258" y="633277"/>
                    <a:pt x="108258" y="469761"/>
                  </a:cubicBezTo>
                  <a:cubicBezTo>
                    <a:pt x="108258" y="469761"/>
                    <a:pt x="108258" y="469761"/>
                    <a:pt x="108258" y="367564"/>
                  </a:cubicBezTo>
                  <a:cubicBezTo>
                    <a:pt x="108258" y="367564"/>
                    <a:pt x="108258" y="367564"/>
                    <a:pt x="87960" y="367564"/>
                  </a:cubicBezTo>
                  <a:cubicBezTo>
                    <a:pt x="87960" y="367564"/>
                    <a:pt x="87960" y="367564"/>
                    <a:pt x="87960" y="456135"/>
                  </a:cubicBezTo>
                  <a:cubicBezTo>
                    <a:pt x="87960" y="456135"/>
                    <a:pt x="87960" y="456135"/>
                    <a:pt x="87960" y="612837"/>
                  </a:cubicBezTo>
                  <a:cubicBezTo>
                    <a:pt x="87960" y="640090"/>
                    <a:pt x="74428" y="653716"/>
                    <a:pt x="47364" y="653716"/>
                  </a:cubicBezTo>
                  <a:cubicBezTo>
                    <a:pt x="20300" y="653716"/>
                    <a:pt x="0" y="640090"/>
                    <a:pt x="0" y="612837"/>
                  </a:cubicBezTo>
                  <a:cubicBezTo>
                    <a:pt x="0" y="612837"/>
                    <a:pt x="0" y="612837"/>
                    <a:pt x="0" y="347124"/>
                  </a:cubicBezTo>
                  <a:cubicBezTo>
                    <a:pt x="0" y="278993"/>
                    <a:pt x="67662" y="217674"/>
                    <a:pt x="135322" y="217674"/>
                  </a:cubicBezTo>
                  <a:close/>
                  <a:moveTo>
                    <a:pt x="236292" y="0"/>
                  </a:moveTo>
                  <a:cubicBezTo>
                    <a:pt x="292448" y="0"/>
                    <a:pt x="337968" y="45522"/>
                    <a:pt x="337968" y="101677"/>
                  </a:cubicBezTo>
                  <a:cubicBezTo>
                    <a:pt x="337968" y="157832"/>
                    <a:pt x="292448" y="203354"/>
                    <a:pt x="236292" y="203354"/>
                  </a:cubicBezTo>
                  <a:cubicBezTo>
                    <a:pt x="180136" y="203354"/>
                    <a:pt x="134616" y="157832"/>
                    <a:pt x="134616" y="101677"/>
                  </a:cubicBezTo>
                  <a:cubicBezTo>
                    <a:pt x="134616" y="45522"/>
                    <a:pt x="180136" y="0"/>
                    <a:pt x="236292" y="0"/>
                  </a:cubicBezTo>
                  <a:close/>
                </a:path>
              </a:pathLst>
            </a:custGeom>
            <a:solidFill>
              <a:schemeClr val="accent3"/>
            </a:solidFill>
            <a:ln>
              <a:noFill/>
            </a:ln>
          </p:spPr>
          <p:txBody>
            <a:bodyPr spcFirstLastPara="1" wrap="square" lIns="182825" tIns="91400" rIns="182825" bIns="91400" anchor="t" anchorCtr="0">
              <a:noAutofit/>
            </a:bodyPr>
            <a:lstStyle/>
            <a:p>
              <a:pPr marL="0" marR="0" lvl="0" indent="0" algn="l" rtl="0">
                <a:spcBef>
                  <a:spcPts val="0"/>
                </a:spcBef>
                <a:spcAft>
                  <a:spcPts val="0"/>
                </a:spcAft>
                <a:buNone/>
              </a:pPr>
              <a:endParaRPr sz="7198">
                <a:solidFill>
                  <a:srgbClr val="737572"/>
                </a:solidFill>
                <a:latin typeface="Lato Light"/>
                <a:ea typeface="Lato Light"/>
                <a:cs typeface="Lato Light"/>
                <a:sym typeface="Lato Light"/>
              </a:endParaRPr>
            </a:p>
          </p:txBody>
        </p:sp>
        <p:sp>
          <p:nvSpPr>
            <p:cNvPr id="40" name="Google Shape;379;p34">
              <a:extLst>
                <a:ext uri="{FF2B5EF4-FFF2-40B4-BE49-F238E27FC236}">
                  <a16:creationId xmlns:a16="http://schemas.microsoft.com/office/drawing/2014/main" id="{6976F362-33BE-464C-D819-FF96F2A7A738}"/>
                </a:ext>
              </a:extLst>
            </p:cNvPr>
            <p:cNvSpPr txBox="1"/>
            <p:nvPr/>
          </p:nvSpPr>
          <p:spPr>
            <a:xfrm>
              <a:off x="8125200" y="1327025"/>
              <a:ext cx="1101720" cy="3693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 sz="2000" dirty="0">
                  <a:solidFill>
                    <a:schemeClr val="accent3"/>
                  </a:solidFill>
                  <a:latin typeface="Bebas Neue"/>
                  <a:ea typeface="Bebas Neue"/>
                  <a:cs typeface="Bebas Neue"/>
                  <a:sym typeface="Bebas Neue"/>
                </a:rPr>
                <a:t>17 MINAS </a:t>
              </a:r>
              <a:endParaRPr dirty="0">
                <a:solidFill>
                  <a:schemeClr val="accent3"/>
                </a:solidFill>
                <a:latin typeface="Bebas Neue"/>
                <a:ea typeface="Bebas Neue"/>
                <a:cs typeface="Bebas Neue"/>
                <a:sym typeface="Bebas Neue"/>
              </a:endParaRPr>
            </a:p>
          </p:txBody>
        </p:sp>
        <p:sp>
          <p:nvSpPr>
            <p:cNvPr id="41" name="Google Shape;380;p34">
              <a:extLst>
                <a:ext uri="{FF2B5EF4-FFF2-40B4-BE49-F238E27FC236}">
                  <a16:creationId xmlns:a16="http://schemas.microsoft.com/office/drawing/2014/main" id="{7C99FAA4-BDA0-D562-9D20-08BD9DB152F7}"/>
                </a:ext>
              </a:extLst>
            </p:cNvPr>
            <p:cNvSpPr/>
            <p:nvPr/>
          </p:nvSpPr>
          <p:spPr>
            <a:xfrm>
              <a:off x="7832226" y="1385664"/>
              <a:ext cx="252000" cy="252000"/>
            </a:xfrm>
            <a:prstGeom prst="ellipse">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a:solidFill>
                  <a:srgbClr val="FFFFFF"/>
                </a:solidFill>
                <a:latin typeface="Lato Light"/>
                <a:ea typeface="Lato Light"/>
                <a:cs typeface="Lato Light"/>
                <a:sym typeface="Lato Light"/>
              </a:endParaRPr>
            </a:p>
          </p:txBody>
        </p:sp>
      </p:grpSp>
      <p:grpSp>
        <p:nvGrpSpPr>
          <p:cNvPr id="42" name="Google Shape;381;p34">
            <a:extLst>
              <a:ext uri="{FF2B5EF4-FFF2-40B4-BE49-F238E27FC236}">
                <a16:creationId xmlns:a16="http://schemas.microsoft.com/office/drawing/2014/main" id="{B4EF708D-F465-63A2-EAB5-2C2114A41807}"/>
              </a:ext>
            </a:extLst>
          </p:cNvPr>
          <p:cNvGrpSpPr/>
          <p:nvPr/>
        </p:nvGrpSpPr>
        <p:grpSpPr>
          <a:xfrm>
            <a:off x="7266058" y="1961432"/>
            <a:ext cx="4379668" cy="435634"/>
            <a:chOff x="5386898" y="1785089"/>
            <a:chExt cx="4379668" cy="435634"/>
          </a:xfrm>
        </p:grpSpPr>
        <p:sp>
          <p:nvSpPr>
            <p:cNvPr id="43" name="Google Shape;382;p34">
              <a:extLst>
                <a:ext uri="{FF2B5EF4-FFF2-40B4-BE49-F238E27FC236}">
                  <a16:creationId xmlns:a16="http://schemas.microsoft.com/office/drawing/2014/main" id="{F28B0EAF-8741-01F7-A68A-232E2DD34C50}"/>
                </a:ext>
              </a:extLst>
            </p:cNvPr>
            <p:cNvSpPr/>
            <p:nvPr/>
          </p:nvSpPr>
          <p:spPr>
            <a:xfrm>
              <a:off x="5386898" y="1785089"/>
              <a:ext cx="182074" cy="435634"/>
            </a:xfrm>
            <a:custGeom>
              <a:avLst/>
              <a:gdLst/>
              <a:ahLst/>
              <a:cxnLst/>
              <a:rect l="l" t="t" r="r" b="b"/>
              <a:pathLst>
                <a:path w="466856" h="1117011" extrusionOk="0">
                  <a:moveTo>
                    <a:pt x="135322" y="217674"/>
                  </a:moveTo>
                  <a:cubicBezTo>
                    <a:pt x="135322" y="217674"/>
                    <a:pt x="135322" y="217674"/>
                    <a:pt x="189450" y="217674"/>
                  </a:cubicBezTo>
                  <a:cubicBezTo>
                    <a:pt x="189450" y="217674"/>
                    <a:pt x="189450" y="217674"/>
                    <a:pt x="202982" y="217674"/>
                  </a:cubicBezTo>
                  <a:cubicBezTo>
                    <a:pt x="202982" y="217674"/>
                    <a:pt x="202982" y="217674"/>
                    <a:pt x="338302" y="217674"/>
                  </a:cubicBezTo>
                  <a:cubicBezTo>
                    <a:pt x="405962" y="217674"/>
                    <a:pt x="466856" y="278993"/>
                    <a:pt x="466856" y="347124"/>
                  </a:cubicBezTo>
                  <a:cubicBezTo>
                    <a:pt x="466856" y="347124"/>
                    <a:pt x="466856" y="347124"/>
                    <a:pt x="466856" y="612837"/>
                  </a:cubicBezTo>
                  <a:cubicBezTo>
                    <a:pt x="466856" y="640090"/>
                    <a:pt x="446558" y="653716"/>
                    <a:pt x="426260" y="653716"/>
                  </a:cubicBezTo>
                  <a:cubicBezTo>
                    <a:pt x="399196" y="653716"/>
                    <a:pt x="385664" y="640090"/>
                    <a:pt x="385664" y="612837"/>
                  </a:cubicBezTo>
                  <a:cubicBezTo>
                    <a:pt x="385664" y="612837"/>
                    <a:pt x="385664" y="612837"/>
                    <a:pt x="385664" y="456135"/>
                  </a:cubicBezTo>
                  <a:cubicBezTo>
                    <a:pt x="385664" y="456135"/>
                    <a:pt x="385664" y="456135"/>
                    <a:pt x="385664" y="367564"/>
                  </a:cubicBezTo>
                  <a:cubicBezTo>
                    <a:pt x="385664" y="367564"/>
                    <a:pt x="385664" y="367564"/>
                    <a:pt x="358600" y="367564"/>
                  </a:cubicBezTo>
                  <a:cubicBezTo>
                    <a:pt x="358600" y="367564"/>
                    <a:pt x="358600" y="367564"/>
                    <a:pt x="358600" y="469761"/>
                  </a:cubicBezTo>
                  <a:cubicBezTo>
                    <a:pt x="358600" y="469761"/>
                    <a:pt x="358600" y="469761"/>
                    <a:pt x="358600" y="633277"/>
                  </a:cubicBezTo>
                  <a:cubicBezTo>
                    <a:pt x="358600" y="633277"/>
                    <a:pt x="358600" y="633277"/>
                    <a:pt x="358600" y="653716"/>
                  </a:cubicBezTo>
                  <a:cubicBezTo>
                    <a:pt x="358600" y="653716"/>
                    <a:pt x="358600" y="653716"/>
                    <a:pt x="358600" y="1062506"/>
                  </a:cubicBezTo>
                  <a:cubicBezTo>
                    <a:pt x="358600" y="1096572"/>
                    <a:pt x="338302" y="1117011"/>
                    <a:pt x="304472" y="1117011"/>
                  </a:cubicBezTo>
                  <a:cubicBezTo>
                    <a:pt x="270642" y="1117011"/>
                    <a:pt x="250344" y="1096572"/>
                    <a:pt x="250344" y="1062506"/>
                  </a:cubicBezTo>
                  <a:cubicBezTo>
                    <a:pt x="250344" y="1062506"/>
                    <a:pt x="250344" y="1062506"/>
                    <a:pt x="250344" y="653716"/>
                  </a:cubicBezTo>
                  <a:cubicBezTo>
                    <a:pt x="250344" y="653716"/>
                    <a:pt x="250344" y="653716"/>
                    <a:pt x="223280" y="653716"/>
                  </a:cubicBezTo>
                  <a:cubicBezTo>
                    <a:pt x="223280" y="653716"/>
                    <a:pt x="223280" y="653716"/>
                    <a:pt x="223280" y="1062506"/>
                  </a:cubicBezTo>
                  <a:cubicBezTo>
                    <a:pt x="223280" y="1096572"/>
                    <a:pt x="202982" y="1117011"/>
                    <a:pt x="169152" y="1117011"/>
                  </a:cubicBezTo>
                  <a:cubicBezTo>
                    <a:pt x="135322" y="1117011"/>
                    <a:pt x="108258" y="1096572"/>
                    <a:pt x="108258" y="1062506"/>
                  </a:cubicBezTo>
                  <a:cubicBezTo>
                    <a:pt x="108258" y="1062506"/>
                    <a:pt x="108258" y="1062506"/>
                    <a:pt x="108258" y="653716"/>
                  </a:cubicBezTo>
                  <a:cubicBezTo>
                    <a:pt x="108258" y="653716"/>
                    <a:pt x="108258" y="653716"/>
                    <a:pt x="108258" y="633277"/>
                  </a:cubicBezTo>
                  <a:cubicBezTo>
                    <a:pt x="108258" y="633277"/>
                    <a:pt x="108258" y="633277"/>
                    <a:pt x="108258" y="469761"/>
                  </a:cubicBezTo>
                  <a:cubicBezTo>
                    <a:pt x="108258" y="469761"/>
                    <a:pt x="108258" y="469761"/>
                    <a:pt x="108258" y="367564"/>
                  </a:cubicBezTo>
                  <a:cubicBezTo>
                    <a:pt x="108258" y="367564"/>
                    <a:pt x="108258" y="367564"/>
                    <a:pt x="87960" y="367564"/>
                  </a:cubicBezTo>
                  <a:cubicBezTo>
                    <a:pt x="87960" y="367564"/>
                    <a:pt x="87960" y="367564"/>
                    <a:pt x="87960" y="456135"/>
                  </a:cubicBezTo>
                  <a:cubicBezTo>
                    <a:pt x="87960" y="456135"/>
                    <a:pt x="87960" y="456135"/>
                    <a:pt x="87960" y="612837"/>
                  </a:cubicBezTo>
                  <a:cubicBezTo>
                    <a:pt x="87960" y="640090"/>
                    <a:pt x="74428" y="653716"/>
                    <a:pt x="47364" y="653716"/>
                  </a:cubicBezTo>
                  <a:cubicBezTo>
                    <a:pt x="20300" y="653716"/>
                    <a:pt x="0" y="640090"/>
                    <a:pt x="0" y="612837"/>
                  </a:cubicBezTo>
                  <a:cubicBezTo>
                    <a:pt x="0" y="612837"/>
                    <a:pt x="0" y="612837"/>
                    <a:pt x="0" y="347124"/>
                  </a:cubicBezTo>
                  <a:cubicBezTo>
                    <a:pt x="0" y="278993"/>
                    <a:pt x="67662" y="217674"/>
                    <a:pt x="135322" y="217674"/>
                  </a:cubicBezTo>
                  <a:close/>
                  <a:moveTo>
                    <a:pt x="236292" y="0"/>
                  </a:moveTo>
                  <a:cubicBezTo>
                    <a:pt x="292448" y="0"/>
                    <a:pt x="337968" y="45522"/>
                    <a:pt x="337968" y="101677"/>
                  </a:cubicBezTo>
                  <a:cubicBezTo>
                    <a:pt x="337968" y="157832"/>
                    <a:pt x="292448" y="203354"/>
                    <a:pt x="236292" y="203354"/>
                  </a:cubicBezTo>
                  <a:cubicBezTo>
                    <a:pt x="180136" y="203354"/>
                    <a:pt x="134616" y="157832"/>
                    <a:pt x="134616" y="101677"/>
                  </a:cubicBezTo>
                  <a:cubicBezTo>
                    <a:pt x="134616" y="45522"/>
                    <a:pt x="180136" y="0"/>
                    <a:pt x="236292" y="0"/>
                  </a:cubicBezTo>
                  <a:close/>
                </a:path>
              </a:pathLst>
            </a:custGeom>
            <a:solidFill>
              <a:schemeClr val="bg1">
                <a:lumMod val="75000"/>
              </a:schemeClr>
            </a:solidFill>
            <a:ln>
              <a:noFill/>
            </a:ln>
          </p:spPr>
          <p:txBody>
            <a:bodyPr spcFirstLastPara="1" wrap="square" lIns="182825" tIns="91400" rIns="182825" bIns="91400" anchor="t" anchorCtr="0">
              <a:noAutofit/>
            </a:bodyPr>
            <a:lstStyle/>
            <a:p>
              <a:pPr marL="0" marR="0" lvl="0" indent="0" algn="l" rtl="0">
                <a:spcBef>
                  <a:spcPts val="0"/>
                </a:spcBef>
                <a:spcAft>
                  <a:spcPts val="0"/>
                </a:spcAft>
                <a:buNone/>
              </a:pPr>
              <a:endParaRPr sz="7198">
                <a:solidFill>
                  <a:srgbClr val="737572"/>
                </a:solidFill>
                <a:latin typeface="Lato Light"/>
                <a:ea typeface="Lato Light"/>
                <a:cs typeface="Lato Light"/>
                <a:sym typeface="Lato Light"/>
              </a:endParaRPr>
            </a:p>
          </p:txBody>
        </p:sp>
        <p:sp>
          <p:nvSpPr>
            <p:cNvPr id="44" name="Google Shape;383;p34">
              <a:extLst>
                <a:ext uri="{FF2B5EF4-FFF2-40B4-BE49-F238E27FC236}">
                  <a16:creationId xmlns:a16="http://schemas.microsoft.com/office/drawing/2014/main" id="{DF6B30F2-C386-0574-06C2-A1FC2F452EEF}"/>
                </a:ext>
              </a:extLst>
            </p:cNvPr>
            <p:cNvSpPr/>
            <p:nvPr/>
          </p:nvSpPr>
          <p:spPr>
            <a:xfrm>
              <a:off x="5618571" y="1785089"/>
              <a:ext cx="182074" cy="435634"/>
            </a:xfrm>
            <a:custGeom>
              <a:avLst/>
              <a:gdLst/>
              <a:ahLst/>
              <a:cxnLst/>
              <a:rect l="l" t="t" r="r" b="b"/>
              <a:pathLst>
                <a:path w="466856" h="1117011" extrusionOk="0">
                  <a:moveTo>
                    <a:pt x="135322" y="217674"/>
                  </a:moveTo>
                  <a:cubicBezTo>
                    <a:pt x="135322" y="217674"/>
                    <a:pt x="135322" y="217674"/>
                    <a:pt x="189450" y="217674"/>
                  </a:cubicBezTo>
                  <a:cubicBezTo>
                    <a:pt x="189450" y="217674"/>
                    <a:pt x="189450" y="217674"/>
                    <a:pt x="202982" y="217674"/>
                  </a:cubicBezTo>
                  <a:cubicBezTo>
                    <a:pt x="202982" y="217674"/>
                    <a:pt x="202982" y="217674"/>
                    <a:pt x="338302" y="217674"/>
                  </a:cubicBezTo>
                  <a:cubicBezTo>
                    <a:pt x="405962" y="217674"/>
                    <a:pt x="466856" y="278993"/>
                    <a:pt x="466856" y="347124"/>
                  </a:cubicBezTo>
                  <a:cubicBezTo>
                    <a:pt x="466856" y="347124"/>
                    <a:pt x="466856" y="347124"/>
                    <a:pt x="466856" y="612837"/>
                  </a:cubicBezTo>
                  <a:cubicBezTo>
                    <a:pt x="466856" y="640090"/>
                    <a:pt x="446558" y="653716"/>
                    <a:pt x="426260" y="653716"/>
                  </a:cubicBezTo>
                  <a:cubicBezTo>
                    <a:pt x="399196" y="653716"/>
                    <a:pt x="385664" y="640090"/>
                    <a:pt x="385664" y="612837"/>
                  </a:cubicBezTo>
                  <a:cubicBezTo>
                    <a:pt x="385664" y="612837"/>
                    <a:pt x="385664" y="612837"/>
                    <a:pt x="385664" y="456135"/>
                  </a:cubicBezTo>
                  <a:cubicBezTo>
                    <a:pt x="385664" y="456135"/>
                    <a:pt x="385664" y="456135"/>
                    <a:pt x="385664" y="367564"/>
                  </a:cubicBezTo>
                  <a:cubicBezTo>
                    <a:pt x="385664" y="367564"/>
                    <a:pt x="385664" y="367564"/>
                    <a:pt x="358600" y="367564"/>
                  </a:cubicBezTo>
                  <a:cubicBezTo>
                    <a:pt x="358600" y="367564"/>
                    <a:pt x="358600" y="367564"/>
                    <a:pt x="358600" y="469761"/>
                  </a:cubicBezTo>
                  <a:cubicBezTo>
                    <a:pt x="358600" y="469761"/>
                    <a:pt x="358600" y="469761"/>
                    <a:pt x="358600" y="633277"/>
                  </a:cubicBezTo>
                  <a:cubicBezTo>
                    <a:pt x="358600" y="633277"/>
                    <a:pt x="358600" y="633277"/>
                    <a:pt x="358600" y="653716"/>
                  </a:cubicBezTo>
                  <a:cubicBezTo>
                    <a:pt x="358600" y="653716"/>
                    <a:pt x="358600" y="653716"/>
                    <a:pt x="358600" y="1062506"/>
                  </a:cubicBezTo>
                  <a:cubicBezTo>
                    <a:pt x="358600" y="1096572"/>
                    <a:pt x="338302" y="1117011"/>
                    <a:pt x="304472" y="1117011"/>
                  </a:cubicBezTo>
                  <a:cubicBezTo>
                    <a:pt x="270642" y="1117011"/>
                    <a:pt x="250344" y="1096572"/>
                    <a:pt x="250344" y="1062506"/>
                  </a:cubicBezTo>
                  <a:cubicBezTo>
                    <a:pt x="250344" y="1062506"/>
                    <a:pt x="250344" y="1062506"/>
                    <a:pt x="250344" y="653716"/>
                  </a:cubicBezTo>
                  <a:cubicBezTo>
                    <a:pt x="250344" y="653716"/>
                    <a:pt x="250344" y="653716"/>
                    <a:pt x="223280" y="653716"/>
                  </a:cubicBezTo>
                  <a:cubicBezTo>
                    <a:pt x="223280" y="653716"/>
                    <a:pt x="223280" y="653716"/>
                    <a:pt x="223280" y="1062506"/>
                  </a:cubicBezTo>
                  <a:cubicBezTo>
                    <a:pt x="223280" y="1096572"/>
                    <a:pt x="202982" y="1117011"/>
                    <a:pt x="169152" y="1117011"/>
                  </a:cubicBezTo>
                  <a:cubicBezTo>
                    <a:pt x="135322" y="1117011"/>
                    <a:pt x="108258" y="1096572"/>
                    <a:pt x="108258" y="1062506"/>
                  </a:cubicBezTo>
                  <a:cubicBezTo>
                    <a:pt x="108258" y="1062506"/>
                    <a:pt x="108258" y="1062506"/>
                    <a:pt x="108258" y="653716"/>
                  </a:cubicBezTo>
                  <a:cubicBezTo>
                    <a:pt x="108258" y="653716"/>
                    <a:pt x="108258" y="653716"/>
                    <a:pt x="108258" y="633277"/>
                  </a:cubicBezTo>
                  <a:cubicBezTo>
                    <a:pt x="108258" y="633277"/>
                    <a:pt x="108258" y="633277"/>
                    <a:pt x="108258" y="469761"/>
                  </a:cubicBezTo>
                  <a:cubicBezTo>
                    <a:pt x="108258" y="469761"/>
                    <a:pt x="108258" y="469761"/>
                    <a:pt x="108258" y="367564"/>
                  </a:cubicBezTo>
                  <a:cubicBezTo>
                    <a:pt x="108258" y="367564"/>
                    <a:pt x="108258" y="367564"/>
                    <a:pt x="87960" y="367564"/>
                  </a:cubicBezTo>
                  <a:cubicBezTo>
                    <a:pt x="87960" y="367564"/>
                    <a:pt x="87960" y="367564"/>
                    <a:pt x="87960" y="456135"/>
                  </a:cubicBezTo>
                  <a:cubicBezTo>
                    <a:pt x="87960" y="456135"/>
                    <a:pt x="87960" y="456135"/>
                    <a:pt x="87960" y="612837"/>
                  </a:cubicBezTo>
                  <a:cubicBezTo>
                    <a:pt x="87960" y="640090"/>
                    <a:pt x="74428" y="653716"/>
                    <a:pt x="47364" y="653716"/>
                  </a:cubicBezTo>
                  <a:cubicBezTo>
                    <a:pt x="20300" y="653716"/>
                    <a:pt x="0" y="640090"/>
                    <a:pt x="0" y="612837"/>
                  </a:cubicBezTo>
                  <a:cubicBezTo>
                    <a:pt x="0" y="612837"/>
                    <a:pt x="0" y="612837"/>
                    <a:pt x="0" y="347124"/>
                  </a:cubicBezTo>
                  <a:cubicBezTo>
                    <a:pt x="0" y="278993"/>
                    <a:pt x="67662" y="217674"/>
                    <a:pt x="135322" y="217674"/>
                  </a:cubicBezTo>
                  <a:close/>
                  <a:moveTo>
                    <a:pt x="236292" y="0"/>
                  </a:moveTo>
                  <a:cubicBezTo>
                    <a:pt x="292448" y="0"/>
                    <a:pt x="337968" y="45522"/>
                    <a:pt x="337968" y="101677"/>
                  </a:cubicBezTo>
                  <a:cubicBezTo>
                    <a:pt x="337968" y="157832"/>
                    <a:pt x="292448" y="203354"/>
                    <a:pt x="236292" y="203354"/>
                  </a:cubicBezTo>
                  <a:cubicBezTo>
                    <a:pt x="180136" y="203354"/>
                    <a:pt x="134616" y="157832"/>
                    <a:pt x="134616" y="101677"/>
                  </a:cubicBezTo>
                  <a:cubicBezTo>
                    <a:pt x="134616" y="45522"/>
                    <a:pt x="180136" y="0"/>
                    <a:pt x="236292" y="0"/>
                  </a:cubicBezTo>
                  <a:close/>
                </a:path>
              </a:pathLst>
            </a:custGeom>
            <a:solidFill>
              <a:schemeClr val="bg1">
                <a:lumMod val="75000"/>
              </a:schemeClr>
            </a:solidFill>
            <a:ln>
              <a:noFill/>
            </a:ln>
          </p:spPr>
          <p:txBody>
            <a:bodyPr spcFirstLastPara="1" wrap="square" lIns="182825" tIns="91400" rIns="182825" bIns="91400" anchor="t" anchorCtr="0">
              <a:noAutofit/>
            </a:bodyPr>
            <a:lstStyle/>
            <a:p>
              <a:pPr marL="0" marR="0" lvl="0" indent="0" algn="l" rtl="0">
                <a:spcBef>
                  <a:spcPts val="0"/>
                </a:spcBef>
                <a:spcAft>
                  <a:spcPts val="0"/>
                </a:spcAft>
                <a:buNone/>
              </a:pPr>
              <a:endParaRPr sz="7198">
                <a:solidFill>
                  <a:srgbClr val="737572"/>
                </a:solidFill>
                <a:latin typeface="Lato Light"/>
                <a:ea typeface="Lato Light"/>
                <a:cs typeface="Lato Light"/>
                <a:sym typeface="Lato Light"/>
              </a:endParaRPr>
            </a:p>
          </p:txBody>
        </p:sp>
        <p:sp>
          <p:nvSpPr>
            <p:cNvPr id="45" name="Google Shape;384;p34">
              <a:extLst>
                <a:ext uri="{FF2B5EF4-FFF2-40B4-BE49-F238E27FC236}">
                  <a16:creationId xmlns:a16="http://schemas.microsoft.com/office/drawing/2014/main" id="{9E692E12-3A67-E4A3-1488-4BABDFE1643C}"/>
                </a:ext>
              </a:extLst>
            </p:cNvPr>
            <p:cNvSpPr/>
            <p:nvPr/>
          </p:nvSpPr>
          <p:spPr>
            <a:xfrm>
              <a:off x="5850244" y="1785089"/>
              <a:ext cx="182074" cy="435634"/>
            </a:xfrm>
            <a:custGeom>
              <a:avLst/>
              <a:gdLst/>
              <a:ahLst/>
              <a:cxnLst/>
              <a:rect l="l" t="t" r="r" b="b"/>
              <a:pathLst>
                <a:path w="466856" h="1117011" extrusionOk="0">
                  <a:moveTo>
                    <a:pt x="135322" y="217674"/>
                  </a:moveTo>
                  <a:cubicBezTo>
                    <a:pt x="135322" y="217674"/>
                    <a:pt x="135322" y="217674"/>
                    <a:pt x="189450" y="217674"/>
                  </a:cubicBezTo>
                  <a:cubicBezTo>
                    <a:pt x="189450" y="217674"/>
                    <a:pt x="189450" y="217674"/>
                    <a:pt x="202982" y="217674"/>
                  </a:cubicBezTo>
                  <a:cubicBezTo>
                    <a:pt x="202982" y="217674"/>
                    <a:pt x="202982" y="217674"/>
                    <a:pt x="338302" y="217674"/>
                  </a:cubicBezTo>
                  <a:cubicBezTo>
                    <a:pt x="405962" y="217674"/>
                    <a:pt x="466856" y="278993"/>
                    <a:pt x="466856" y="347124"/>
                  </a:cubicBezTo>
                  <a:cubicBezTo>
                    <a:pt x="466856" y="347124"/>
                    <a:pt x="466856" y="347124"/>
                    <a:pt x="466856" y="612837"/>
                  </a:cubicBezTo>
                  <a:cubicBezTo>
                    <a:pt x="466856" y="640090"/>
                    <a:pt x="446558" y="653716"/>
                    <a:pt x="426260" y="653716"/>
                  </a:cubicBezTo>
                  <a:cubicBezTo>
                    <a:pt x="399196" y="653716"/>
                    <a:pt x="385664" y="640090"/>
                    <a:pt x="385664" y="612837"/>
                  </a:cubicBezTo>
                  <a:cubicBezTo>
                    <a:pt x="385664" y="612837"/>
                    <a:pt x="385664" y="612837"/>
                    <a:pt x="385664" y="456135"/>
                  </a:cubicBezTo>
                  <a:cubicBezTo>
                    <a:pt x="385664" y="456135"/>
                    <a:pt x="385664" y="456135"/>
                    <a:pt x="385664" y="367564"/>
                  </a:cubicBezTo>
                  <a:cubicBezTo>
                    <a:pt x="385664" y="367564"/>
                    <a:pt x="385664" y="367564"/>
                    <a:pt x="358600" y="367564"/>
                  </a:cubicBezTo>
                  <a:cubicBezTo>
                    <a:pt x="358600" y="367564"/>
                    <a:pt x="358600" y="367564"/>
                    <a:pt x="358600" y="469761"/>
                  </a:cubicBezTo>
                  <a:cubicBezTo>
                    <a:pt x="358600" y="469761"/>
                    <a:pt x="358600" y="469761"/>
                    <a:pt x="358600" y="633277"/>
                  </a:cubicBezTo>
                  <a:cubicBezTo>
                    <a:pt x="358600" y="633277"/>
                    <a:pt x="358600" y="633277"/>
                    <a:pt x="358600" y="653716"/>
                  </a:cubicBezTo>
                  <a:cubicBezTo>
                    <a:pt x="358600" y="653716"/>
                    <a:pt x="358600" y="653716"/>
                    <a:pt x="358600" y="1062506"/>
                  </a:cubicBezTo>
                  <a:cubicBezTo>
                    <a:pt x="358600" y="1096572"/>
                    <a:pt x="338302" y="1117011"/>
                    <a:pt x="304472" y="1117011"/>
                  </a:cubicBezTo>
                  <a:cubicBezTo>
                    <a:pt x="270642" y="1117011"/>
                    <a:pt x="250344" y="1096572"/>
                    <a:pt x="250344" y="1062506"/>
                  </a:cubicBezTo>
                  <a:cubicBezTo>
                    <a:pt x="250344" y="1062506"/>
                    <a:pt x="250344" y="1062506"/>
                    <a:pt x="250344" y="653716"/>
                  </a:cubicBezTo>
                  <a:cubicBezTo>
                    <a:pt x="250344" y="653716"/>
                    <a:pt x="250344" y="653716"/>
                    <a:pt x="223280" y="653716"/>
                  </a:cubicBezTo>
                  <a:cubicBezTo>
                    <a:pt x="223280" y="653716"/>
                    <a:pt x="223280" y="653716"/>
                    <a:pt x="223280" y="1062506"/>
                  </a:cubicBezTo>
                  <a:cubicBezTo>
                    <a:pt x="223280" y="1096572"/>
                    <a:pt x="202982" y="1117011"/>
                    <a:pt x="169152" y="1117011"/>
                  </a:cubicBezTo>
                  <a:cubicBezTo>
                    <a:pt x="135322" y="1117011"/>
                    <a:pt x="108258" y="1096572"/>
                    <a:pt x="108258" y="1062506"/>
                  </a:cubicBezTo>
                  <a:cubicBezTo>
                    <a:pt x="108258" y="1062506"/>
                    <a:pt x="108258" y="1062506"/>
                    <a:pt x="108258" y="653716"/>
                  </a:cubicBezTo>
                  <a:cubicBezTo>
                    <a:pt x="108258" y="653716"/>
                    <a:pt x="108258" y="653716"/>
                    <a:pt x="108258" y="633277"/>
                  </a:cubicBezTo>
                  <a:cubicBezTo>
                    <a:pt x="108258" y="633277"/>
                    <a:pt x="108258" y="633277"/>
                    <a:pt x="108258" y="469761"/>
                  </a:cubicBezTo>
                  <a:cubicBezTo>
                    <a:pt x="108258" y="469761"/>
                    <a:pt x="108258" y="469761"/>
                    <a:pt x="108258" y="367564"/>
                  </a:cubicBezTo>
                  <a:cubicBezTo>
                    <a:pt x="108258" y="367564"/>
                    <a:pt x="108258" y="367564"/>
                    <a:pt x="87960" y="367564"/>
                  </a:cubicBezTo>
                  <a:cubicBezTo>
                    <a:pt x="87960" y="367564"/>
                    <a:pt x="87960" y="367564"/>
                    <a:pt x="87960" y="456135"/>
                  </a:cubicBezTo>
                  <a:cubicBezTo>
                    <a:pt x="87960" y="456135"/>
                    <a:pt x="87960" y="456135"/>
                    <a:pt x="87960" y="612837"/>
                  </a:cubicBezTo>
                  <a:cubicBezTo>
                    <a:pt x="87960" y="640090"/>
                    <a:pt x="74428" y="653716"/>
                    <a:pt x="47364" y="653716"/>
                  </a:cubicBezTo>
                  <a:cubicBezTo>
                    <a:pt x="20300" y="653716"/>
                    <a:pt x="0" y="640090"/>
                    <a:pt x="0" y="612837"/>
                  </a:cubicBezTo>
                  <a:cubicBezTo>
                    <a:pt x="0" y="612837"/>
                    <a:pt x="0" y="612837"/>
                    <a:pt x="0" y="347124"/>
                  </a:cubicBezTo>
                  <a:cubicBezTo>
                    <a:pt x="0" y="278993"/>
                    <a:pt x="67662" y="217674"/>
                    <a:pt x="135322" y="217674"/>
                  </a:cubicBezTo>
                  <a:close/>
                  <a:moveTo>
                    <a:pt x="236292" y="0"/>
                  </a:moveTo>
                  <a:cubicBezTo>
                    <a:pt x="292448" y="0"/>
                    <a:pt x="337968" y="45522"/>
                    <a:pt x="337968" y="101677"/>
                  </a:cubicBezTo>
                  <a:cubicBezTo>
                    <a:pt x="337968" y="157832"/>
                    <a:pt x="292448" y="203354"/>
                    <a:pt x="236292" y="203354"/>
                  </a:cubicBezTo>
                  <a:cubicBezTo>
                    <a:pt x="180136" y="203354"/>
                    <a:pt x="134616" y="157832"/>
                    <a:pt x="134616" y="101677"/>
                  </a:cubicBezTo>
                  <a:cubicBezTo>
                    <a:pt x="134616" y="45522"/>
                    <a:pt x="180136" y="0"/>
                    <a:pt x="236292" y="0"/>
                  </a:cubicBezTo>
                  <a:close/>
                </a:path>
              </a:pathLst>
            </a:custGeom>
            <a:solidFill>
              <a:schemeClr val="bg1">
                <a:lumMod val="75000"/>
              </a:schemeClr>
            </a:solidFill>
            <a:ln>
              <a:noFill/>
            </a:ln>
          </p:spPr>
          <p:txBody>
            <a:bodyPr spcFirstLastPara="1" wrap="square" lIns="182825" tIns="91400" rIns="182825" bIns="91400" anchor="t" anchorCtr="0">
              <a:noAutofit/>
            </a:bodyPr>
            <a:lstStyle/>
            <a:p>
              <a:pPr marL="0" marR="0" lvl="0" indent="0" algn="l" rtl="0">
                <a:spcBef>
                  <a:spcPts val="0"/>
                </a:spcBef>
                <a:spcAft>
                  <a:spcPts val="0"/>
                </a:spcAft>
                <a:buNone/>
              </a:pPr>
              <a:endParaRPr sz="7198">
                <a:solidFill>
                  <a:srgbClr val="737572"/>
                </a:solidFill>
                <a:latin typeface="Lato Light"/>
                <a:ea typeface="Lato Light"/>
                <a:cs typeface="Lato Light"/>
                <a:sym typeface="Lato Light"/>
              </a:endParaRPr>
            </a:p>
          </p:txBody>
        </p:sp>
        <p:sp>
          <p:nvSpPr>
            <p:cNvPr id="46" name="Google Shape;385;p34">
              <a:extLst>
                <a:ext uri="{FF2B5EF4-FFF2-40B4-BE49-F238E27FC236}">
                  <a16:creationId xmlns:a16="http://schemas.microsoft.com/office/drawing/2014/main" id="{0A6C929E-88DA-6DF3-DC9A-07BAE1821417}"/>
                </a:ext>
              </a:extLst>
            </p:cNvPr>
            <p:cNvSpPr/>
            <p:nvPr/>
          </p:nvSpPr>
          <p:spPr>
            <a:xfrm>
              <a:off x="6078911" y="1785089"/>
              <a:ext cx="182074" cy="435634"/>
            </a:xfrm>
            <a:custGeom>
              <a:avLst/>
              <a:gdLst/>
              <a:ahLst/>
              <a:cxnLst/>
              <a:rect l="l" t="t" r="r" b="b"/>
              <a:pathLst>
                <a:path w="466856" h="1117011" extrusionOk="0">
                  <a:moveTo>
                    <a:pt x="135322" y="217674"/>
                  </a:moveTo>
                  <a:cubicBezTo>
                    <a:pt x="135322" y="217674"/>
                    <a:pt x="135322" y="217674"/>
                    <a:pt x="189450" y="217674"/>
                  </a:cubicBezTo>
                  <a:cubicBezTo>
                    <a:pt x="189450" y="217674"/>
                    <a:pt x="189450" y="217674"/>
                    <a:pt x="202982" y="217674"/>
                  </a:cubicBezTo>
                  <a:cubicBezTo>
                    <a:pt x="202982" y="217674"/>
                    <a:pt x="202982" y="217674"/>
                    <a:pt x="338302" y="217674"/>
                  </a:cubicBezTo>
                  <a:cubicBezTo>
                    <a:pt x="405962" y="217674"/>
                    <a:pt x="466856" y="278993"/>
                    <a:pt x="466856" y="347124"/>
                  </a:cubicBezTo>
                  <a:cubicBezTo>
                    <a:pt x="466856" y="347124"/>
                    <a:pt x="466856" y="347124"/>
                    <a:pt x="466856" y="612837"/>
                  </a:cubicBezTo>
                  <a:cubicBezTo>
                    <a:pt x="466856" y="640090"/>
                    <a:pt x="446558" y="653716"/>
                    <a:pt x="426260" y="653716"/>
                  </a:cubicBezTo>
                  <a:cubicBezTo>
                    <a:pt x="399196" y="653716"/>
                    <a:pt x="385664" y="640090"/>
                    <a:pt x="385664" y="612837"/>
                  </a:cubicBezTo>
                  <a:cubicBezTo>
                    <a:pt x="385664" y="612837"/>
                    <a:pt x="385664" y="612837"/>
                    <a:pt x="385664" y="456135"/>
                  </a:cubicBezTo>
                  <a:cubicBezTo>
                    <a:pt x="385664" y="456135"/>
                    <a:pt x="385664" y="456135"/>
                    <a:pt x="385664" y="367564"/>
                  </a:cubicBezTo>
                  <a:cubicBezTo>
                    <a:pt x="385664" y="367564"/>
                    <a:pt x="385664" y="367564"/>
                    <a:pt x="358600" y="367564"/>
                  </a:cubicBezTo>
                  <a:cubicBezTo>
                    <a:pt x="358600" y="367564"/>
                    <a:pt x="358600" y="367564"/>
                    <a:pt x="358600" y="469761"/>
                  </a:cubicBezTo>
                  <a:cubicBezTo>
                    <a:pt x="358600" y="469761"/>
                    <a:pt x="358600" y="469761"/>
                    <a:pt x="358600" y="633277"/>
                  </a:cubicBezTo>
                  <a:cubicBezTo>
                    <a:pt x="358600" y="633277"/>
                    <a:pt x="358600" y="633277"/>
                    <a:pt x="358600" y="653716"/>
                  </a:cubicBezTo>
                  <a:cubicBezTo>
                    <a:pt x="358600" y="653716"/>
                    <a:pt x="358600" y="653716"/>
                    <a:pt x="358600" y="1062506"/>
                  </a:cubicBezTo>
                  <a:cubicBezTo>
                    <a:pt x="358600" y="1096572"/>
                    <a:pt x="338302" y="1117011"/>
                    <a:pt x="304472" y="1117011"/>
                  </a:cubicBezTo>
                  <a:cubicBezTo>
                    <a:pt x="270642" y="1117011"/>
                    <a:pt x="250344" y="1096572"/>
                    <a:pt x="250344" y="1062506"/>
                  </a:cubicBezTo>
                  <a:cubicBezTo>
                    <a:pt x="250344" y="1062506"/>
                    <a:pt x="250344" y="1062506"/>
                    <a:pt x="250344" y="653716"/>
                  </a:cubicBezTo>
                  <a:cubicBezTo>
                    <a:pt x="250344" y="653716"/>
                    <a:pt x="250344" y="653716"/>
                    <a:pt x="223280" y="653716"/>
                  </a:cubicBezTo>
                  <a:cubicBezTo>
                    <a:pt x="223280" y="653716"/>
                    <a:pt x="223280" y="653716"/>
                    <a:pt x="223280" y="1062506"/>
                  </a:cubicBezTo>
                  <a:cubicBezTo>
                    <a:pt x="223280" y="1096572"/>
                    <a:pt x="202982" y="1117011"/>
                    <a:pt x="169152" y="1117011"/>
                  </a:cubicBezTo>
                  <a:cubicBezTo>
                    <a:pt x="135322" y="1117011"/>
                    <a:pt x="108258" y="1096572"/>
                    <a:pt x="108258" y="1062506"/>
                  </a:cubicBezTo>
                  <a:cubicBezTo>
                    <a:pt x="108258" y="1062506"/>
                    <a:pt x="108258" y="1062506"/>
                    <a:pt x="108258" y="653716"/>
                  </a:cubicBezTo>
                  <a:cubicBezTo>
                    <a:pt x="108258" y="653716"/>
                    <a:pt x="108258" y="653716"/>
                    <a:pt x="108258" y="633277"/>
                  </a:cubicBezTo>
                  <a:cubicBezTo>
                    <a:pt x="108258" y="633277"/>
                    <a:pt x="108258" y="633277"/>
                    <a:pt x="108258" y="469761"/>
                  </a:cubicBezTo>
                  <a:cubicBezTo>
                    <a:pt x="108258" y="469761"/>
                    <a:pt x="108258" y="469761"/>
                    <a:pt x="108258" y="367564"/>
                  </a:cubicBezTo>
                  <a:cubicBezTo>
                    <a:pt x="108258" y="367564"/>
                    <a:pt x="108258" y="367564"/>
                    <a:pt x="87960" y="367564"/>
                  </a:cubicBezTo>
                  <a:cubicBezTo>
                    <a:pt x="87960" y="367564"/>
                    <a:pt x="87960" y="367564"/>
                    <a:pt x="87960" y="456135"/>
                  </a:cubicBezTo>
                  <a:cubicBezTo>
                    <a:pt x="87960" y="456135"/>
                    <a:pt x="87960" y="456135"/>
                    <a:pt x="87960" y="612837"/>
                  </a:cubicBezTo>
                  <a:cubicBezTo>
                    <a:pt x="87960" y="640090"/>
                    <a:pt x="74428" y="653716"/>
                    <a:pt x="47364" y="653716"/>
                  </a:cubicBezTo>
                  <a:cubicBezTo>
                    <a:pt x="20300" y="653716"/>
                    <a:pt x="0" y="640090"/>
                    <a:pt x="0" y="612837"/>
                  </a:cubicBezTo>
                  <a:cubicBezTo>
                    <a:pt x="0" y="612837"/>
                    <a:pt x="0" y="612837"/>
                    <a:pt x="0" y="347124"/>
                  </a:cubicBezTo>
                  <a:cubicBezTo>
                    <a:pt x="0" y="278993"/>
                    <a:pt x="67662" y="217674"/>
                    <a:pt x="135322" y="217674"/>
                  </a:cubicBezTo>
                  <a:close/>
                  <a:moveTo>
                    <a:pt x="236292" y="0"/>
                  </a:moveTo>
                  <a:cubicBezTo>
                    <a:pt x="292448" y="0"/>
                    <a:pt x="337968" y="45522"/>
                    <a:pt x="337968" y="101677"/>
                  </a:cubicBezTo>
                  <a:cubicBezTo>
                    <a:pt x="337968" y="157832"/>
                    <a:pt x="292448" y="203354"/>
                    <a:pt x="236292" y="203354"/>
                  </a:cubicBezTo>
                  <a:cubicBezTo>
                    <a:pt x="180136" y="203354"/>
                    <a:pt x="134616" y="157832"/>
                    <a:pt x="134616" y="101677"/>
                  </a:cubicBezTo>
                  <a:cubicBezTo>
                    <a:pt x="134616" y="45522"/>
                    <a:pt x="180136" y="0"/>
                    <a:pt x="236292" y="0"/>
                  </a:cubicBezTo>
                  <a:close/>
                </a:path>
              </a:pathLst>
            </a:custGeom>
            <a:solidFill>
              <a:schemeClr val="bg1">
                <a:lumMod val="75000"/>
              </a:schemeClr>
            </a:solidFill>
            <a:ln>
              <a:noFill/>
            </a:ln>
          </p:spPr>
          <p:txBody>
            <a:bodyPr spcFirstLastPara="1" wrap="square" lIns="182825" tIns="91400" rIns="182825" bIns="91400" anchor="t" anchorCtr="0">
              <a:noAutofit/>
            </a:bodyPr>
            <a:lstStyle/>
            <a:p>
              <a:pPr marL="0" marR="0" lvl="0" indent="0" algn="l" rtl="0">
                <a:spcBef>
                  <a:spcPts val="0"/>
                </a:spcBef>
                <a:spcAft>
                  <a:spcPts val="0"/>
                </a:spcAft>
                <a:buNone/>
              </a:pPr>
              <a:endParaRPr sz="7198">
                <a:solidFill>
                  <a:srgbClr val="737572"/>
                </a:solidFill>
                <a:latin typeface="Lato Light"/>
                <a:ea typeface="Lato Light"/>
                <a:cs typeface="Lato Light"/>
                <a:sym typeface="Lato Light"/>
              </a:endParaRPr>
            </a:p>
          </p:txBody>
        </p:sp>
        <p:sp>
          <p:nvSpPr>
            <p:cNvPr id="47" name="Google Shape;386;p34">
              <a:extLst>
                <a:ext uri="{FF2B5EF4-FFF2-40B4-BE49-F238E27FC236}">
                  <a16:creationId xmlns:a16="http://schemas.microsoft.com/office/drawing/2014/main" id="{3126EA82-319F-523C-ED86-624AB01E77B4}"/>
                </a:ext>
              </a:extLst>
            </p:cNvPr>
            <p:cNvSpPr/>
            <p:nvPr/>
          </p:nvSpPr>
          <p:spPr>
            <a:xfrm>
              <a:off x="6310584" y="1785089"/>
              <a:ext cx="182074" cy="435634"/>
            </a:xfrm>
            <a:custGeom>
              <a:avLst/>
              <a:gdLst/>
              <a:ahLst/>
              <a:cxnLst/>
              <a:rect l="l" t="t" r="r" b="b"/>
              <a:pathLst>
                <a:path w="466856" h="1117011" extrusionOk="0">
                  <a:moveTo>
                    <a:pt x="135322" y="217674"/>
                  </a:moveTo>
                  <a:cubicBezTo>
                    <a:pt x="135322" y="217674"/>
                    <a:pt x="135322" y="217674"/>
                    <a:pt x="189450" y="217674"/>
                  </a:cubicBezTo>
                  <a:cubicBezTo>
                    <a:pt x="189450" y="217674"/>
                    <a:pt x="189450" y="217674"/>
                    <a:pt x="202982" y="217674"/>
                  </a:cubicBezTo>
                  <a:cubicBezTo>
                    <a:pt x="202982" y="217674"/>
                    <a:pt x="202982" y="217674"/>
                    <a:pt x="338302" y="217674"/>
                  </a:cubicBezTo>
                  <a:cubicBezTo>
                    <a:pt x="405962" y="217674"/>
                    <a:pt x="466856" y="278993"/>
                    <a:pt x="466856" y="347124"/>
                  </a:cubicBezTo>
                  <a:cubicBezTo>
                    <a:pt x="466856" y="347124"/>
                    <a:pt x="466856" y="347124"/>
                    <a:pt x="466856" y="612837"/>
                  </a:cubicBezTo>
                  <a:cubicBezTo>
                    <a:pt x="466856" y="640090"/>
                    <a:pt x="446558" y="653716"/>
                    <a:pt x="426260" y="653716"/>
                  </a:cubicBezTo>
                  <a:cubicBezTo>
                    <a:pt x="399196" y="653716"/>
                    <a:pt x="385664" y="640090"/>
                    <a:pt x="385664" y="612837"/>
                  </a:cubicBezTo>
                  <a:cubicBezTo>
                    <a:pt x="385664" y="612837"/>
                    <a:pt x="385664" y="612837"/>
                    <a:pt x="385664" y="456135"/>
                  </a:cubicBezTo>
                  <a:cubicBezTo>
                    <a:pt x="385664" y="456135"/>
                    <a:pt x="385664" y="456135"/>
                    <a:pt x="385664" y="367564"/>
                  </a:cubicBezTo>
                  <a:cubicBezTo>
                    <a:pt x="385664" y="367564"/>
                    <a:pt x="385664" y="367564"/>
                    <a:pt x="358600" y="367564"/>
                  </a:cubicBezTo>
                  <a:cubicBezTo>
                    <a:pt x="358600" y="367564"/>
                    <a:pt x="358600" y="367564"/>
                    <a:pt x="358600" y="469761"/>
                  </a:cubicBezTo>
                  <a:cubicBezTo>
                    <a:pt x="358600" y="469761"/>
                    <a:pt x="358600" y="469761"/>
                    <a:pt x="358600" y="633277"/>
                  </a:cubicBezTo>
                  <a:cubicBezTo>
                    <a:pt x="358600" y="633277"/>
                    <a:pt x="358600" y="633277"/>
                    <a:pt x="358600" y="653716"/>
                  </a:cubicBezTo>
                  <a:cubicBezTo>
                    <a:pt x="358600" y="653716"/>
                    <a:pt x="358600" y="653716"/>
                    <a:pt x="358600" y="1062506"/>
                  </a:cubicBezTo>
                  <a:cubicBezTo>
                    <a:pt x="358600" y="1096572"/>
                    <a:pt x="338302" y="1117011"/>
                    <a:pt x="304472" y="1117011"/>
                  </a:cubicBezTo>
                  <a:cubicBezTo>
                    <a:pt x="270642" y="1117011"/>
                    <a:pt x="250344" y="1096572"/>
                    <a:pt x="250344" y="1062506"/>
                  </a:cubicBezTo>
                  <a:cubicBezTo>
                    <a:pt x="250344" y="1062506"/>
                    <a:pt x="250344" y="1062506"/>
                    <a:pt x="250344" y="653716"/>
                  </a:cubicBezTo>
                  <a:cubicBezTo>
                    <a:pt x="250344" y="653716"/>
                    <a:pt x="250344" y="653716"/>
                    <a:pt x="223280" y="653716"/>
                  </a:cubicBezTo>
                  <a:cubicBezTo>
                    <a:pt x="223280" y="653716"/>
                    <a:pt x="223280" y="653716"/>
                    <a:pt x="223280" y="1062506"/>
                  </a:cubicBezTo>
                  <a:cubicBezTo>
                    <a:pt x="223280" y="1096572"/>
                    <a:pt x="202982" y="1117011"/>
                    <a:pt x="169152" y="1117011"/>
                  </a:cubicBezTo>
                  <a:cubicBezTo>
                    <a:pt x="135322" y="1117011"/>
                    <a:pt x="108258" y="1096572"/>
                    <a:pt x="108258" y="1062506"/>
                  </a:cubicBezTo>
                  <a:cubicBezTo>
                    <a:pt x="108258" y="1062506"/>
                    <a:pt x="108258" y="1062506"/>
                    <a:pt x="108258" y="653716"/>
                  </a:cubicBezTo>
                  <a:cubicBezTo>
                    <a:pt x="108258" y="653716"/>
                    <a:pt x="108258" y="653716"/>
                    <a:pt x="108258" y="633277"/>
                  </a:cubicBezTo>
                  <a:cubicBezTo>
                    <a:pt x="108258" y="633277"/>
                    <a:pt x="108258" y="633277"/>
                    <a:pt x="108258" y="469761"/>
                  </a:cubicBezTo>
                  <a:cubicBezTo>
                    <a:pt x="108258" y="469761"/>
                    <a:pt x="108258" y="469761"/>
                    <a:pt x="108258" y="367564"/>
                  </a:cubicBezTo>
                  <a:cubicBezTo>
                    <a:pt x="108258" y="367564"/>
                    <a:pt x="108258" y="367564"/>
                    <a:pt x="87960" y="367564"/>
                  </a:cubicBezTo>
                  <a:cubicBezTo>
                    <a:pt x="87960" y="367564"/>
                    <a:pt x="87960" y="367564"/>
                    <a:pt x="87960" y="456135"/>
                  </a:cubicBezTo>
                  <a:cubicBezTo>
                    <a:pt x="87960" y="456135"/>
                    <a:pt x="87960" y="456135"/>
                    <a:pt x="87960" y="612837"/>
                  </a:cubicBezTo>
                  <a:cubicBezTo>
                    <a:pt x="87960" y="640090"/>
                    <a:pt x="74428" y="653716"/>
                    <a:pt x="47364" y="653716"/>
                  </a:cubicBezTo>
                  <a:cubicBezTo>
                    <a:pt x="20300" y="653716"/>
                    <a:pt x="0" y="640090"/>
                    <a:pt x="0" y="612837"/>
                  </a:cubicBezTo>
                  <a:cubicBezTo>
                    <a:pt x="0" y="612837"/>
                    <a:pt x="0" y="612837"/>
                    <a:pt x="0" y="347124"/>
                  </a:cubicBezTo>
                  <a:cubicBezTo>
                    <a:pt x="0" y="278993"/>
                    <a:pt x="67662" y="217674"/>
                    <a:pt x="135322" y="217674"/>
                  </a:cubicBezTo>
                  <a:close/>
                  <a:moveTo>
                    <a:pt x="236292" y="0"/>
                  </a:moveTo>
                  <a:cubicBezTo>
                    <a:pt x="292448" y="0"/>
                    <a:pt x="337968" y="45522"/>
                    <a:pt x="337968" y="101677"/>
                  </a:cubicBezTo>
                  <a:cubicBezTo>
                    <a:pt x="337968" y="157832"/>
                    <a:pt x="292448" y="203354"/>
                    <a:pt x="236292" y="203354"/>
                  </a:cubicBezTo>
                  <a:cubicBezTo>
                    <a:pt x="180136" y="203354"/>
                    <a:pt x="134616" y="157832"/>
                    <a:pt x="134616" y="101677"/>
                  </a:cubicBezTo>
                  <a:cubicBezTo>
                    <a:pt x="134616" y="45522"/>
                    <a:pt x="180136" y="0"/>
                    <a:pt x="236292" y="0"/>
                  </a:cubicBezTo>
                  <a:close/>
                </a:path>
              </a:pathLst>
            </a:custGeom>
            <a:solidFill>
              <a:schemeClr val="bg1">
                <a:lumMod val="75000"/>
              </a:schemeClr>
            </a:solidFill>
            <a:ln>
              <a:noFill/>
            </a:ln>
          </p:spPr>
          <p:txBody>
            <a:bodyPr spcFirstLastPara="1" wrap="square" lIns="182825" tIns="91400" rIns="182825" bIns="91400" anchor="t" anchorCtr="0">
              <a:noAutofit/>
            </a:bodyPr>
            <a:lstStyle/>
            <a:p>
              <a:pPr marL="0" marR="0" lvl="0" indent="0" algn="l" rtl="0">
                <a:spcBef>
                  <a:spcPts val="0"/>
                </a:spcBef>
                <a:spcAft>
                  <a:spcPts val="0"/>
                </a:spcAft>
                <a:buNone/>
              </a:pPr>
              <a:endParaRPr sz="7198">
                <a:solidFill>
                  <a:srgbClr val="737572"/>
                </a:solidFill>
                <a:latin typeface="Lato Light"/>
                <a:ea typeface="Lato Light"/>
                <a:cs typeface="Lato Light"/>
                <a:sym typeface="Lato Light"/>
              </a:endParaRPr>
            </a:p>
          </p:txBody>
        </p:sp>
        <p:sp>
          <p:nvSpPr>
            <p:cNvPr id="48" name="Google Shape;387;p34">
              <a:extLst>
                <a:ext uri="{FF2B5EF4-FFF2-40B4-BE49-F238E27FC236}">
                  <a16:creationId xmlns:a16="http://schemas.microsoft.com/office/drawing/2014/main" id="{930672AF-811D-5CD5-8115-A17580E0870B}"/>
                </a:ext>
              </a:extLst>
            </p:cNvPr>
            <p:cNvSpPr/>
            <p:nvPr/>
          </p:nvSpPr>
          <p:spPr>
            <a:xfrm>
              <a:off x="6542257" y="1785089"/>
              <a:ext cx="182074" cy="435634"/>
            </a:xfrm>
            <a:custGeom>
              <a:avLst/>
              <a:gdLst/>
              <a:ahLst/>
              <a:cxnLst/>
              <a:rect l="l" t="t" r="r" b="b"/>
              <a:pathLst>
                <a:path w="466856" h="1117011" extrusionOk="0">
                  <a:moveTo>
                    <a:pt x="135322" y="217674"/>
                  </a:moveTo>
                  <a:cubicBezTo>
                    <a:pt x="135322" y="217674"/>
                    <a:pt x="135322" y="217674"/>
                    <a:pt x="189450" y="217674"/>
                  </a:cubicBezTo>
                  <a:cubicBezTo>
                    <a:pt x="189450" y="217674"/>
                    <a:pt x="189450" y="217674"/>
                    <a:pt x="202982" y="217674"/>
                  </a:cubicBezTo>
                  <a:cubicBezTo>
                    <a:pt x="202982" y="217674"/>
                    <a:pt x="202982" y="217674"/>
                    <a:pt x="338302" y="217674"/>
                  </a:cubicBezTo>
                  <a:cubicBezTo>
                    <a:pt x="405962" y="217674"/>
                    <a:pt x="466856" y="278993"/>
                    <a:pt x="466856" y="347124"/>
                  </a:cubicBezTo>
                  <a:cubicBezTo>
                    <a:pt x="466856" y="347124"/>
                    <a:pt x="466856" y="347124"/>
                    <a:pt x="466856" y="612837"/>
                  </a:cubicBezTo>
                  <a:cubicBezTo>
                    <a:pt x="466856" y="640090"/>
                    <a:pt x="446558" y="653716"/>
                    <a:pt x="426260" y="653716"/>
                  </a:cubicBezTo>
                  <a:cubicBezTo>
                    <a:pt x="399196" y="653716"/>
                    <a:pt x="385664" y="640090"/>
                    <a:pt x="385664" y="612837"/>
                  </a:cubicBezTo>
                  <a:cubicBezTo>
                    <a:pt x="385664" y="612837"/>
                    <a:pt x="385664" y="612837"/>
                    <a:pt x="385664" y="456135"/>
                  </a:cubicBezTo>
                  <a:cubicBezTo>
                    <a:pt x="385664" y="456135"/>
                    <a:pt x="385664" y="456135"/>
                    <a:pt x="385664" y="367564"/>
                  </a:cubicBezTo>
                  <a:cubicBezTo>
                    <a:pt x="385664" y="367564"/>
                    <a:pt x="385664" y="367564"/>
                    <a:pt x="358600" y="367564"/>
                  </a:cubicBezTo>
                  <a:cubicBezTo>
                    <a:pt x="358600" y="367564"/>
                    <a:pt x="358600" y="367564"/>
                    <a:pt x="358600" y="469761"/>
                  </a:cubicBezTo>
                  <a:cubicBezTo>
                    <a:pt x="358600" y="469761"/>
                    <a:pt x="358600" y="469761"/>
                    <a:pt x="358600" y="633277"/>
                  </a:cubicBezTo>
                  <a:cubicBezTo>
                    <a:pt x="358600" y="633277"/>
                    <a:pt x="358600" y="633277"/>
                    <a:pt x="358600" y="653716"/>
                  </a:cubicBezTo>
                  <a:cubicBezTo>
                    <a:pt x="358600" y="653716"/>
                    <a:pt x="358600" y="653716"/>
                    <a:pt x="358600" y="1062506"/>
                  </a:cubicBezTo>
                  <a:cubicBezTo>
                    <a:pt x="358600" y="1096572"/>
                    <a:pt x="338302" y="1117011"/>
                    <a:pt x="304472" y="1117011"/>
                  </a:cubicBezTo>
                  <a:cubicBezTo>
                    <a:pt x="270642" y="1117011"/>
                    <a:pt x="250344" y="1096572"/>
                    <a:pt x="250344" y="1062506"/>
                  </a:cubicBezTo>
                  <a:cubicBezTo>
                    <a:pt x="250344" y="1062506"/>
                    <a:pt x="250344" y="1062506"/>
                    <a:pt x="250344" y="653716"/>
                  </a:cubicBezTo>
                  <a:cubicBezTo>
                    <a:pt x="250344" y="653716"/>
                    <a:pt x="250344" y="653716"/>
                    <a:pt x="223280" y="653716"/>
                  </a:cubicBezTo>
                  <a:cubicBezTo>
                    <a:pt x="223280" y="653716"/>
                    <a:pt x="223280" y="653716"/>
                    <a:pt x="223280" y="1062506"/>
                  </a:cubicBezTo>
                  <a:cubicBezTo>
                    <a:pt x="223280" y="1096572"/>
                    <a:pt x="202982" y="1117011"/>
                    <a:pt x="169152" y="1117011"/>
                  </a:cubicBezTo>
                  <a:cubicBezTo>
                    <a:pt x="135322" y="1117011"/>
                    <a:pt x="108258" y="1096572"/>
                    <a:pt x="108258" y="1062506"/>
                  </a:cubicBezTo>
                  <a:cubicBezTo>
                    <a:pt x="108258" y="1062506"/>
                    <a:pt x="108258" y="1062506"/>
                    <a:pt x="108258" y="653716"/>
                  </a:cubicBezTo>
                  <a:cubicBezTo>
                    <a:pt x="108258" y="653716"/>
                    <a:pt x="108258" y="653716"/>
                    <a:pt x="108258" y="633277"/>
                  </a:cubicBezTo>
                  <a:cubicBezTo>
                    <a:pt x="108258" y="633277"/>
                    <a:pt x="108258" y="633277"/>
                    <a:pt x="108258" y="469761"/>
                  </a:cubicBezTo>
                  <a:cubicBezTo>
                    <a:pt x="108258" y="469761"/>
                    <a:pt x="108258" y="469761"/>
                    <a:pt x="108258" y="367564"/>
                  </a:cubicBezTo>
                  <a:cubicBezTo>
                    <a:pt x="108258" y="367564"/>
                    <a:pt x="108258" y="367564"/>
                    <a:pt x="87960" y="367564"/>
                  </a:cubicBezTo>
                  <a:cubicBezTo>
                    <a:pt x="87960" y="367564"/>
                    <a:pt x="87960" y="367564"/>
                    <a:pt x="87960" y="456135"/>
                  </a:cubicBezTo>
                  <a:cubicBezTo>
                    <a:pt x="87960" y="456135"/>
                    <a:pt x="87960" y="456135"/>
                    <a:pt x="87960" y="612837"/>
                  </a:cubicBezTo>
                  <a:cubicBezTo>
                    <a:pt x="87960" y="640090"/>
                    <a:pt x="74428" y="653716"/>
                    <a:pt x="47364" y="653716"/>
                  </a:cubicBezTo>
                  <a:cubicBezTo>
                    <a:pt x="20300" y="653716"/>
                    <a:pt x="0" y="640090"/>
                    <a:pt x="0" y="612837"/>
                  </a:cubicBezTo>
                  <a:cubicBezTo>
                    <a:pt x="0" y="612837"/>
                    <a:pt x="0" y="612837"/>
                    <a:pt x="0" y="347124"/>
                  </a:cubicBezTo>
                  <a:cubicBezTo>
                    <a:pt x="0" y="278993"/>
                    <a:pt x="67662" y="217674"/>
                    <a:pt x="135322" y="217674"/>
                  </a:cubicBezTo>
                  <a:close/>
                  <a:moveTo>
                    <a:pt x="236292" y="0"/>
                  </a:moveTo>
                  <a:cubicBezTo>
                    <a:pt x="292448" y="0"/>
                    <a:pt x="337968" y="45522"/>
                    <a:pt x="337968" y="101677"/>
                  </a:cubicBezTo>
                  <a:cubicBezTo>
                    <a:pt x="337968" y="157832"/>
                    <a:pt x="292448" y="203354"/>
                    <a:pt x="236292" y="203354"/>
                  </a:cubicBezTo>
                  <a:cubicBezTo>
                    <a:pt x="180136" y="203354"/>
                    <a:pt x="134616" y="157832"/>
                    <a:pt x="134616" y="101677"/>
                  </a:cubicBezTo>
                  <a:cubicBezTo>
                    <a:pt x="134616" y="45522"/>
                    <a:pt x="180136" y="0"/>
                    <a:pt x="236292" y="0"/>
                  </a:cubicBezTo>
                  <a:close/>
                </a:path>
              </a:pathLst>
            </a:custGeom>
            <a:solidFill>
              <a:schemeClr val="accent2"/>
            </a:solidFill>
            <a:ln>
              <a:noFill/>
            </a:ln>
          </p:spPr>
          <p:txBody>
            <a:bodyPr spcFirstLastPara="1" wrap="square" lIns="182825" tIns="91400" rIns="182825" bIns="91400" anchor="t" anchorCtr="0">
              <a:noAutofit/>
            </a:bodyPr>
            <a:lstStyle/>
            <a:p>
              <a:pPr marL="0" marR="0" lvl="0" indent="0" algn="l" rtl="0">
                <a:spcBef>
                  <a:spcPts val="0"/>
                </a:spcBef>
                <a:spcAft>
                  <a:spcPts val="0"/>
                </a:spcAft>
                <a:buNone/>
              </a:pPr>
              <a:endParaRPr sz="7198">
                <a:solidFill>
                  <a:srgbClr val="737572"/>
                </a:solidFill>
                <a:latin typeface="Lato Light"/>
                <a:ea typeface="Lato Light"/>
                <a:cs typeface="Lato Light"/>
                <a:sym typeface="Lato Light"/>
              </a:endParaRPr>
            </a:p>
          </p:txBody>
        </p:sp>
        <p:sp>
          <p:nvSpPr>
            <p:cNvPr id="49" name="Google Shape;388;p34">
              <a:extLst>
                <a:ext uri="{FF2B5EF4-FFF2-40B4-BE49-F238E27FC236}">
                  <a16:creationId xmlns:a16="http://schemas.microsoft.com/office/drawing/2014/main" id="{945F5658-A140-D4E0-A9E3-A9C0B5BBA3E3}"/>
                </a:ext>
              </a:extLst>
            </p:cNvPr>
            <p:cNvSpPr/>
            <p:nvPr/>
          </p:nvSpPr>
          <p:spPr>
            <a:xfrm>
              <a:off x="6773930" y="1785089"/>
              <a:ext cx="182074" cy="435634"/>
            </a:xfrm>
            <a:custGeom>
              <a:avLst/>
              <a:gdLst/>
              <a:ahLst/>
              <a:cxnLst/>
              <a:rect l="l" t="t" r="r" b="b"/>
              <a:pathLst>
                <a:path w="466856" h="1117011" extrusionOk="0">
                  <a:moveTo>
                    <a:pt x="135322" y="217674"/>
                  </a:moveTo>
                  <a:cubicBezTo>
                    <a:pt x="135322" y="217674"/>
                    <a:pt x="135322" y="217674"/>
                    <a:pt x="189450" y="217674"/>
                  </a:cubicBezTo>
                  <a:cubicBezTo>
                    <a:pt x="189450" y="217674"/>
                    <a:pt x="189450" y="217674"/>
                    <a:pt x="202982" y="217674"/>
                  </a:cubicBezTo>
                  <a:cubicBezTo>
                    <a:pt x="202982" y="217674"/>
                    <a:pt x="202982" y="217674"/>
                    <a:pt x="338302" y="217674"/>
                  </a:cubicBezTo>
                  <a:cubicBezTo>
                    <a:pt x="405962" y="217674"/>
                    <a:pt x="466856" y="278993"/>
                    <a:pt x="466856" y="347124"/>
                  </a:cubicBezTo>
                  <a:cubicBezTo>
                    <a:pt x="466856" y="347124"/>
                    <a:pt x="466856" y="347124"/>
                    <a:pt x="466856" y="612837"/>
                  </a:cubicBezTo>
                  <a:cubicBezTo>
                    <a:pt x="466856" y="640090"/>
                    <a:pt x="446558" y="653716"/>
                    <a:pt x="426260" y="653716"/>
                  </a:cubicBezTo>
                  <a:cubicBezTo>
                    <a:pt x="399196" y="653716"/>
                    <a:pt x="385664" y="640090"/>
                    <a:pt x="385664" y="612837"/>
                  </a:cubicBezTo>
                  <a:cubicBezTo>
                    <a:pt x="385664" y="612837"/>
                    <a:pt x="385664" y="612837"/>
                    <a:pt x="385664" y="456135"/>
                  </a:cubicBezTo>
                  <a:cubicBezTo>
                    <a:pt x="385664" y="456135"/>
                    <a:pt x="385664" y="456135"/>
                    <a:pt x="385664" y="367564"/>
                  </a:cubicBezTo>
                  <a:cubicBezTo>
                    <a:pt x="385664" y="367564"/>
                    <a:pt x="385664" y="367564"/>
                    <a:pt x="358600" y="367564"/>
                  </a:cubicBezTo>
                  <a:cubicBezTo>
                    <a:pt x="358600" y="367564"/>
                    <a:pt x="358600" y="367564"/>
                    <a:pt x="358600" y="469761"/>
                  </a:cubicBezTo>
                  <a:cubicBezTo>
                    <a:pt x="358600" y="469761"/>
                    <a:pt x="358600" y="469761"/>
                    <a:pt x="358600" y="633277"/>
                  </a:cubicBezTo>
                  <a:cubicBezTo>
                    <a:pt x="358600" y="633277"/>
                    <a:pt x="358600" y="633277"/>
                    <a:pt x="358600" y="653716"/>
                  </a:cubicBezTo>
                  <a:cubicBezTo>
                    <a:pt x="358600" y="653716"/>
                    <a:pt x="358600" y="653716"/>
                    <a:pt x="358600" y="1062506"/>
                  </a:cubicBezTo>
                  <a:cubicBezTo>
                    <a:pt x="358600" y="1096572"/>
                    <a:pt x="338302" y="1117011"/>
                    <a:pt x="304472" y="1117011"/>
                  </a:cubicBezTo>
                  <a:cubicBezTo>
                    <a:pt x="270642" y="1117011"/>
                    <a:pt x="250344" y="1096572"/>
                    <a:pt x="250344" y="1062506"/>
                  </a:cubicBezTo>
                  <a:cubicBezTo>
                    <a:pt x="250344" y="1062506"/>
                    <a:pt x="250344" y="1062506"/>
                    <a:pt x="250344" y="653716"/>
                  </a:cubicBezTo>
                  <a:cubicBezTo>
                    <a:pt x="250344" y="653716"/>
                    <a:pt x="250344" y="653716"/>
                    <a:pt x="223280" y="653716"/>
                  </a:cubicBezTo>
                  <a:cubicBezTo>
                    <a:pt x="223280" y="653716"/>
                    <a:pt x="223280" y="653716"/>
                    <a:pt x="223280" y="1062506"/>
                  </a:cubicBezTo>
                  <a:cubicBezTo>
                    <a:pt x="223280" y="1096572"/>
                    <a:pt x="202982" y="1117011"/>
                    <a:pt x="169152" y="1117011"/>
                  </a:cubicBezTo>
                  <a:cubicBezTo>
                    <a:pt x="135322" y="1117011"/>
                    <a:pt x="108258" y="1096572"/>
                    <a:pt x="108258" y="1062506"/>
                  </a:cubicBezTo>
                  <a:cubicBezTo>
                    <a:pt x="108258" y="1062506"/>
                    <a:pt x="108258" y="1062506"/>
                    <a:pt x="108258" y="653716"/>
                  </a:cubicBezTo>
                  <a:cubicBezTo>
                    <a:pt x="108258" y="653716"/>
                    <a:pt x="108258" y="653716"/>
                    <a:pt x="108258" y="633277"/>
                  </a:cubicBezTo>
                  <a:cubicBezTo>
                    <a:pt x="108258" y="633277"/>
                    <a:pt x="108258" y="633277"/>
                    <a:pt x="108258" y="469761"/>
                  </a:cubicBezTo>
                  <a:cubicBezTo>
                    <a:pt x="108258" y="469761"/>
                    <a:pt x="108258" y="469761"/>
                    <a:pt x="108258" y="367564"/>
                  </a:cubicBezTo>
                  <a:cubicBezTo>
                    <a:pt x="108258" y="367564"/>
                    <a:pt x="108258" y="367564"/>
                    <a:pt x="87960" y="367564"/>
                  </a:cubicBezTo>
                  <a:cubicBezTo>
                    <a:pt x="87960" y="367564"/>
                    <a:pt x="87960" y="367564"/>
                    <a:pt x="87960" y="456135"/>
                  </a:cubicBezTo>
                  <a:cubicBezTo>
                    <a:pt x="87960" y="456135"/>
                    <a:pt x="87960" y="456135"/>
                    <a:pt x="87960" y="612837"/>
                  </a:cubicBezTo>
                  <a:cubicBezTo>
                    <a:pt x="87960" y="640090"/>
                    <a:pt x="74428" y="653716"/>
                    <a:pt x="47364" y="653716"/>
                  </a:cubicBezTo>
                  <a:cubicBezTo>
                    <a:pt x="20300" y="653716"/>
                    <a:pt x="0" y="640090"/>
                    <a:pt x="0" y="612837"/>
                  </a:cubicBezTo>
                  <a:cubicBezTo>
                    <a:pt x="0" y="612837"/>
                    <a:pt x="0" y="612837"/>
                    <a:pt x="0" y="347124"/>
                  </a:cubicBezTo>
                  <a:cubicBezTo>
                    <a:pt x="0" y="278993"/>
                    <a:pt x="67662" y="217674"/>
                    <a:pt x="135322" y="217674"/>
                  </a:cubicBezTo>
                  <a:close/>
                  <a:moveTo>
                    <a:pt x="236292" y="0"/>
                  </a:moveTo>
                  <a:cubicBezTo>
                    <a:pt x="292448" y="0"/>
                    <a:pt x="337968" y="45522"/>
                    <a:pt x="337968" y="101677"/>
                  </a:cubicBezTo>
                  <a:cubicBezTo>
                    <a:pt x="337968" y="157832"/>
                    <a:pt x="292448" y="203354"/>
                    <a:pt x="236292" y="203354"/>
                  </a:cubicBezTo>
                  <a:cubicBezTo>
                    <a:pt x="180136" y="203354"/>
                    <a:pt x="134616" y="157832"/>
                    <a:pt x="134616" y="101677"/>
                  </a:cubicBezTo>
                  <a:cubicBezTo>
                    <a:pt x="134616" y="45522"/>
                    <a:pt x="180136" y="0"/>
                    <a:pt x="236292" y="0"/>
                  </a:cubicBezTo>
                  <a:close/>
                </a:path>
              </a:pathLst>
            </a:custGeom>
            <a:solidFill>
              <a:schemeClr val="accent2"/>
            </a:solidFill>
            <a:ln>
              <a:noFill/>
            </a:ln>
          </p:spPr>
          <p:txBody>
            <a:bodyPr spcFirstLastPara="1" wrap="square" lIns="182825" tIns="91400" rIns="182825" bIns="91400" anchor="t" anchorCtr="0">
              <a:noAutofit/>
            </a:bodyPr>
            <a:lstStyle/>
            <a:p>
              <a:pPr marL="0" marR="0" lvl="0" indent="0" algn="l" rtl="0">
                <a:spcBef>
                  <a:spcPts val="0"/>
                </a:spcBef>
                <a:spcAft>
                  <a:spcPts val="0"/>
                </a:spcAft>
                <a:buNone/>
              </a:pPr>
              <a:endParaRPr sz="7198">
                <a:solidFill>
                  <a:srgbClr val="737572"/>
                </a:solidFill>
                <a:latin typeface="Lato Light"/>
                <a:ea typeface="Lato Light"/>
                <a:cs typeface="Lato Light"/>
                <a:sym typeface="Lato Light"/>
              </a:endParaRPr>
            </a:p>
          </p:txBody>
        </p:sp>
        <p:sp>
          <p:nvSpPr>
            <p:cNvPr id="50" name="Google Shape;389;p34">
              <a:extLst>
                <a:ext uri="{FF2B5EF4-FFF2-40B4-BE49-F238E27FC236}">
                  <a16:creationId xmlns:a16="http://schemas.microsoft.com/office/drawing/2014/main" id="{EE64014D-E449-0210-515E-0AED5B3B8E63}"/>
                </a:ext>
              </a:extLst>
            </p:cNvPr>
            <p:cNvSpPr/>
            <p:nvPr/>
          </p:nvSpPr>
          <p:spPr>
            <a:xfrm>
              <a:off x="7005603" y="1785089"/>
              <a:ext cx="182074" cy="435634"/>
            </a:xfrm>
            <a:custGeom>
              <a:avLst/>
              <a:gdLst/>
              <a:ahLst/>
              <a:cxnLst/>
              <a:rect l="l" t="t" r="r" b="b"/>
              <a:pathLst>
                <a:path w="466856" h="1117011" extrusionOk="0">
                  <a:moveTo>
                    <a:pt x="135322" y="217674"/>
                  </a:moveTo>
                  <a:cubicBezTo>
                    <a:pt x="135322" y="217674"/>
                    <a:pt x="135322" y="217674"/>
                    <a:pt x="189450" y="217674"/>
                  </a:cubicBezTo>
                  <a:cubicBezTo>
                    <a:pt x="189450" y="217674"/>
                    <a:pt x="189450" y="217674"/>
                    <a:pt x="202982" y="217674"/>
                  </a:cubicBezTo>
                  <a:cubicBezTo>
                    <a:pt x="202982" y="217674"/>
                    <a:pt x="202982" y="217674"/>
                    <a:pt x="338302" y="217674"/>
                  </a:cubicBezTo>
                  <a:cubicBezTo>
                    <a:pt x="405962" y="217674"/>
                    <a:pt x="466856" y="278993"/>
                    <a:pt x="466856" y="347124"/>
                  </a:cubicBezTo>
                  <a:cubicBezTo>
                    <a:pt x="466856" y="347124"/>
                    <a:pt x="466856" y="347124"/>
                    <a:pt x="466856" y="612837"/>
                  </a:cubicBezTo>
                  <a:cubicBezTo>
                    <a:pt x="466856" y="640090"/>
                    <a:pt x="446558" y="653716"/>
                    <a:pt x="426260" y="653716"/>
                  </a:cubicBezTo>
                  <a:cubicBezTo>
                    <a:pt x="399196" y="653716"/>
                    <a:pt x="385664" y="640090"/>
                    <a:pt x="385664" y="612837"/>
                  </a:cubicBezTo>
                  <a:cubicBezTo>
                    <a:pt x="385664" y="612837"/>
                    <a:pt x="385664" y="612837"/>
                    <a:pt x="385664" y="456135"/>
                  </a:cubicBezTo>
                  <a:cubicBezTo>
                    <a:pt x="385664" y="456135"/>
                    <a:pt x="385664" y="456135"/>
                    <a:pt x="385664" y="367564"/>
                  </a:cubicBezTo>
                  <a:cubicBezTo>
                    <a:pt x="385664" y="367564"/>
                    <a:pt x="385664" y="367564"/>
                    <a:pt x="358600" y="367564"/>
                  </a:cubicBezTo>
                  <a:cubicBezTo>
                    <a:pt x="358600" y="367564"/>
                    <a:pt x="358600" y="367564"/>
                    <a:pt x="358600" y="469761"/>
                  </a:cubicBezTo>
                  <a:cubicBezTo>
                    <a:pt x="358600" y="469761"/>
                    <a:pt x="358600" y="469761"/>
                    <a:pt x="358600" y="633277"/>
                  </a:cubicBezTo>
                  <a:cubicBezTo>
                    <a:pt x="358600" y="633277"/>
                    <a:pt x="358600" y="633277"/>
                    <a:pt x="358600" y="653716"/>
                  </a:cubicBezTo>
                  <a:cubicBezTo>
                    <a:pt x="358600" y="653716"/>
                    <a:pt x="358600" y="653716"/>
                    <a:pt x="358600" y="1062506"/>
                  </a:cubicBezTo>
                  <a:cubicBezTo>
                    <a:pt x="358600" y="1096572"/>
                    <a:pt x="338302" y="1117011"/>
                    <a:pt x="304472" y="1117011"/>
                  </a:cubicBezTo>
                  <a:cubicBezTo>
                    <a:pt x="270642" y="1117011"/>
                    <a:pt x="250344" y="1096572"/>
                    <a:pt x="250344" y="1062506"/>
                  </a:cubicBezTo>
                  <a:cubicBezTo>
                    <a:pt x="250344" y="1062506"/>
                    <a:pt x="250344" y="1062506"/>
                    <a:pt x="250344" y="653716"/>
                  </a:cubicBezTo>
                  <a:cubicBezTo>
                    <a:pt x="250344" y="653716"/>
                    <a:pt x="250344" y="653716"/>
                    <a:pt x="223280" y="653716"/>
                  </a:cubicBezTo>
                  <a:cubicBezTo>
                    <a:pt x="223280" y="653716"/>
                    <a:pt x="223280" y="653716"/>
                    <a:pt x="223280" y="1062506"/>
                  </a:cubicBezTo>
                  <a:cubicBezTo>
                    <a:pt x="223280" y="1096572"/>
                    <a:pt x="202982" y="1117011"/>
                    <a:pt x="169152" y="1117011"/>
                  </a:cubicBezTo>
                  <a:cubicBezTo>
                    <a:pt x="135322" y="1117011"/>
                    <a:pt x="108258" y="1096572"/>
                    <a:pt x="108258" y="1062506"/>
                  </a:cubicBezTo>
                  <a:cubicBezTo>
                    <a:pt x="108258" y="1062506"/>
                    <a:pt x="108258" y="1062506"/>
                    <a:pt x="108258" y="653716"/>
                  </a:cubicBezTo>
                  <a:cubicBezTo>
                    <a:pt x="108258" y="653716"/>
                    <a:pt x="108258" y="653716"/>
                    <a:pt x="108258" y="633277"/>
                  </a:cubicBezTo>
                  <a:cubicBezTo>
                    <a:pt x="108258" y="633277"/>
                    <a:pt x="108258" y="633277"/>
                    <a:pt x="108258" y="469761"/>
                  </a:cubicBezTo>
                  <a:cubicBezTo>
                    <a:pt x="108258" y="469761"/>
                    <a:pt x="108258" y="469761"/>
                    <a:pt x="108258" y="367564"/>
                  </a:cubicBezTo>
                  <a:cubicBezTo>
                    <a:pt x="108258" y="367564"/>
                    <a:pt x="108258" y="367564"/>
                    <a:pt x="87960" y="367564"/>
                  </a:cubicBezTo>
                  <a:cubicBezTo>
                    <a:pt x="87960" y="367564"/>
                    <a:pt x="87960" y="367564"/>
                    <a:pt x="87960" y="456135"/>
                  </a:cubicBezTo>
                  <a:cubicBezTo>
                    <a:pt x="87960" y="456135"/>
                    <a:pt x="87960" y="456135"/>
                    <a:pt x="87960" y="612837"/>
                  </a:cubicBezTo>
                  <a:cubicBezTo>
                    <a:pt x="87960" y="640090"/>
                    <a:pt x="74428" y="653716"/>
                    <a:pt x="47364" y="653716"/>
                  </a:cubicBezTo>
                  <a:cubicBezTo>
                    <a:pt x="20300" y="653716"/>
                    <a:pt x="0" y="640090"/>
                    <a:pt x="0" y="612837"/>
                  </a:cubicBezTo>
                  <a:cubicBezTo>
                    <a:pt x="0" y="612837"/>
                    <a:pt x="0" y="612837"/>
                    <a:pt x="0" y="347124"/>
                  </a:cubicBezTo>
                  <a:cubicBezTo>
                    <a:pt x="0" y="278993"/>
                    <a:pt x="67662" y="217674"/>
                    <a:pt x="135322" y="217674"/>
                  </a:cubicBezTo>
                  <a:close/>
                  <a:moveTo>
                    <a:pt x="236292" y="0"/>
                  </a:moveTo>
                  <a:cubicBezTo>
                    <a:pt x="292448" y="0"/>
                    <a:pt x="337968" y="45522"/>
                    <a:pt x="337968" y="101677"/>
                  </a:cubicBezTo>
                  <a:cubicBezTo>
                    <a:pt x="337968" y="157832"/>
                    <a:pt x="292448" y="203354"/>
                    <a:pt x="236292" y="203354"/>
                  </a:cubicBezTo>
                  <a:cubicBezTo>
                    <a:pt x="180136" y="203354"/>
                    <a:pt x="134616" y="157832"/>
                    <a:pt x="134616" y="101677"/>
                  </a:cubicBezTo>
                  <a:cubicBezTo>
                    <a:pt x="134616" y="45522"/>
                    <a:pt x="180136" y="0"/>
                    <a:pt x="236292" y="0"/>
                  </a:cubicBezTo>
                  <a:close/>
                </a:path>
              </a:pathLst>
            </a:custGeom>
            <a:solidFill>
              <a:schemeClr val="accent2"/>
            </a:solidFill>
            <a:ln>
              <a:noFill/>
            </a:ln>
          </p:spPr>
          <p:txBody>
            <a:bodyPr spcFirstLastPara="1" wrap="square" lIns="182825" tIns="91400" rIns="182825" bIns="91400" anchor="t" anchorCtr="0">
              <a:noAutofit/>
            </a:bodyPr>
            <a:lstStyle/>
            <a:p>
              <a:pPr marL="0" marR="0" lvl="0" indent="0" algn="l" rtl="0">
                <a:spcBef>
                  <a:spcPts val="0"/>
                </a:spcBef>
                <a:spcAft>
                  <a:spcPts val="0"/>
                </a:spcAft>
                <a:buNone/>
              </a:pPr>
              <a:endParaRPr sz="7198">
                <a:solidFill>
                  <a:srgbClr val="737572"/>
                </a:solidFill>
                <a:latin typeface="Lato Light"/>
                <a:ea typeface="Lato Light"/>
                <a:cs typeface="Lato Light"/>
                <a:sym typeface="Lato Light"/>
              </a:endParaRPr>
            </a:p>
          </p:txBody>
        </p:sp>
        <p:sp>
          <p:nvSpPr>
            <p:cNvPr id="51" name="Google Shape;390;p34">
              <a:extLst>
                <a:ext uri="{FF2B5EF4-FFF2-40B4-BE49-F238E27FC236}">
                  <a16:creationId xmlns:a16="http://schemas.microsoft.com/office/drawing/2014/main" id="{0D2217AD-B23C-7D08-EBE1-20DD51F8D77D}"/>
                </a:ext>
              </a:extLst>
            </p:cNvPr>
            <p:cNvSpPr/>
            <p:nvPr/>
          </p:nvSpPr>
          <p:spPr>
            <a:xfrm>
              <a:off x="7234270" y="1785089"/>
              <a:ext cx="182074" cy="435634"/>
            </a:xfrm>
            <a:custGeom>
              <a:avLst/>
              <a:gdLst/>
              <a:ahLst/>
              <a:cxnLst/>
              <a:rect l="l" t="t" r="r" b="b"/>
              <a:pathLst>
                <a:path w="466856" h="1117011" extrusionOk="0">
                  <a:moveTo>
                    <a:pt x="135322" y="217674"/>
                  </a:moveTo>
                  <a:cubicBezTo>
                    <a:pt x="135322" y="217674"/>
                    <a:pt x="135322" y="217674"/>
                    <a:pt x="189450" y="217674"/>
                  </a:cubicBezTo>
                  <a:cubicBezTo>
                    <a:pt x="189450" y="217674"/>
                    <a:pt x="189450" y="217674"/>
                    <a:pt x="202982" y="217674"/>
                  </a:cubicBezTo>
                  <a:cubicBezTo>
                    <a:pt x="202982" y="217674"/>
                    <a:pt x="202982" y="217674"/>
                    <a:pt x="338302" y="217674"/>
                  </a:cubicBezTo>
                  <a:cubicBezTo>
                    <a:pt x="405962" y="217674"/>
                    <a:pt x="466856" y="278993"/>
                    <a:pt x="466856" y="347124"/>
                  </a:cubicBezTo>
                  <a:cubicBezTo>
                    <a:pt x="466856" y="347124"/>
                    <a:pt x="466856" y="347124"/>
                    <a:pt x="466856" y="612837"/>
                  </a:cubicBezTo>
                  <a:cubicBezTo>
                    <a:pt x="466856" y="640090"/>
                    <a:pt x="446558" y="653716"/>
                    <a:pt x="426260" y="653716"/>
                  </a:cubicBezTo>
                  <a:cubicBezTo>
                    <a:pt x="399196" y="653716"/>
                    <a:pt x="385664" y="640090"/>
                    <a:pt x="385664" y="612837"/>
                  </a:cubicBezTo>
                  <a:cubicBezTo>
                    <a:pt x="385664" y="612837"/>
                    <a:pt x="385664" y="612837"/>
                    <a:pt x="385664" y="456135"/>
                  </a:cubicBezTo>
                  <a:cubicBezTo>
                    <a:pt x="385664" y="456135"/>
                    <a:pt x="385664" y="456135"/>
                    <a:pt x="385664" y="367564"/>
                  </a:cubicBezTo>
                  <a:cubicBezTo>
                    <a:pt x="385664" y="367564"/>
                    <a:pt x="385664" y="367564"/>
                    <a:pt x="358600" y="367564"/>
                  </a:cubicBezTo>
                  <a:cubicBezTo>
                    <a:pt x="358600" y="367564"/>
                    <a:pt x="358600" y="367564"/>
                    <a:pt x="358600" y="469761"/>
                  </a:cubicBezTo>
                  <a:cubicBezTo>
                    <a:pt x="358600" y="469761"/>
                    <a:pt x="358600" y="469761"/>
                    <a:pt x="358600" y="633277"/>
                  </a:cubicBezTo>
                  <a:cubicBezTo>
                    <a:pt x="358600" y="633277"/>
                    <a:pt x="358600" y="633277"/>
                    <a:pt x="358600" y="653716"/>
                  </a:cubicBezTo>
                  <a:cubicBezTo>
                    <a:pt x="358600" y="653716"/>
                    <a:pt x="358600" y="653716"/>
                    <a:pt x="358600" y="1062506"/>
                  </a:cubicBezTo>
                  <a:cubicBezTo>
                    <a:pt x="358600" y="1096572"/>
                    <a:pt x="338302" y="1117011"/>
                    <a:pt x="304472" y="1117011"/>
                  </a:cubicBezTo>
                  <a:cubicBezTo>
                    <a:pt x="270642" y="1117011"/>
                    <a:pt x="250344" y="1096572"/>
                    <a:pt x="250344" y="1062506"/>
                  </a:cubicBezTo>
                  <a:cubicBezTo>
                    <a:pt x="250344" y="1062506"/>
                    <a:pt x="250344" y="1062506"/>
                    <a:pt x="250344" y="653716"/>
                  </a:cubicBezTo>
                  <a:cubicBezTo>
                    <a:pt x="250344" y="653716"/>
                    <a:pt x="250344" y="653716"/>
                    <a:pt x="223280" y="653716"/>
                  </a:cubicBezTo>
                  <a:cubicBezTo>
                    <a:pt x="223280" y="653716"/>
                    <a:pt x="223280" y="653716"/>
                    <a:pt x="223280" y="1062506"/>
                  </a:cubicBezTo>
                  <a:cubicBezTo>
                    <a:pt x="223280" y="1096572"/>
                    <a:pt x="202982" y="1117011"/>
                    <a:pt x="169152" y="1117011"/>
                  </a:cubicBezTo>
                  <a:cubicBezTo>
                    <a:pt x="135322" y="1117011"/>
                    <a:pt x="108258" y="1096572"/>
                    <a:pt x="108258" y="1062506"/>
                  </a:cubicBezTo>
                  <a:cubicBezTo>
                    <a:pt x="108258" y="1062506"/>
                    <a:pt x="108258" y="1062506"/>
                    <a:pt x="108258" y="653716"/>
                  </a:cubicBezTo>
                  <a:cubicBezTo>
                    <a:pt x="108258" y="653716"/>
                    <a:pt x="108258" y="653716"/>
                    <a:pt x="108258" y="633277"/>
                  </a:cubicBezTo>
                  <a:cubicBezTo>
                    <a:pt x="108258" y="633277"/>
                    <a:pt x="108258" y="633277"/>
                    <a:pt x="108258" y="469761"/>
                  </a:cubicBezTo>
                  <a:cubicBezTo>
                    <a:pt x="108258" y="469761"/>
                    <a:pt x="108258" y="469761"/>
                    <a:pt x="108258" y="367564"/>
                  </a:cubicBezTo>
                  <a:cubicBezTo>
                    <a:pt x="108258" y="367564"/>
                    <a:pt x="108258" y="367564"/>
                    <a:pt x="87960" y="367564"/>
                  </a:cubicBezTo>
                  <a:cubicBezTo>
                    <a:pt x="87960" y="367564"/>
                    <a:pt x="87960" y="367564"/>
                    <a:pt x="87960" y="456135"/>
                  </a:cubicBezTo>
                  <a:cubicBezTo>
                    <a:pt x="87960" y="456135"/>
                    <a:pt x="87960" y="456135"/>
                    <a:pt x="87960" y="612837"/>
                  </a:cubicBezTo>
                  <a:cubicBezTo>
                    <a:pt x="87960" y="640090"/>
                    <a:pt x="74428" y="653716"/>
                    <a:pt x="47364" y="653716"/>
                  </a:cubicBezTo>
                  <a:cubicBezTo>
                    <a:pt x="20300" y="653716"/>
                    <a:pt x="0" y="640090"/>
                    <a:pt x="0" y="612837"/>
                  </a:cubicBezTo>
                  <a:cubicBezTo>
                    <a:pt x="0" y="612837"/>
                    <a:pt x="0" y="612837"/>
                    <a:pt x="0" y="347124"/>
                  </a:cubicBezTo>
                  <a:cubicBezTo>
                    <a:pt x="0" y="278993"/>
                    <a:pt x="67662" y="217674"/>
                    <a:pt x="135322" y="217674"/>
                  </a:cubicBezTo>
                  <a:close/>
                  <a:moveTo>
                    <a:pt x="236292" y="0"/>
                  </a:moveTo>
                  <a:cubicBezTo>
                    <a:pt x="292448" y="0"/>
                    <a:pt x="337968" y="45522"/>
                    <a:pt x="337968" y="101677"/>
                  </a:cubicBezTo>
                  <a:cubicBezTo>
                    <a:pt x="337968" y="157832"/>
                    <a:pt x="292448" y="203354"/>
                    <a:pt x="236292" y="203354"/>
                  </a:cubicBezTo>
                  <a:cubicBezTo>
                    <a:pt x="180136" y="203354"/>
                    <a:pt x="134616" y="157832"/>
                    <a:pt x="134616" y="101677"/>
                  </a:cubicBezTo>
                  <a:cubicBezTo>
                    <a:pt x="134616" y="45522"/>
                    <a:pt x="180136" y="0"/>
                    <a:pt x="236292" y="0"/>
                  </a:cubicBezTo>
                  <a:close/>
                </a:path>
              </a:pathLst>
            </a:custGeom>
            <a:solidFill>
              <a:schemeClr val="accent2"/>
            </a:solidFill>
            <a:ln>
              <a:noFill/>
            </a:ln>
          </p:spPr>
          <p:txBody>
            <a:bodyPr spcFirstLastPara="1" wrap="square" lIns="182825" tIns="91400" rIns="182825" bIns="91400" anchor="t" anchorCtr="0">
              <a:noAutofit/>
            </a:bodyPr>
            <a:lstStyle/>
            <a:p>
              <a:pPr marL="0" marR="0" lvl="0" indent="0" algn="l" rtl="0">
                <a:spcBef>
                  <a:spcPts val="0"/>
                </a:spcBef>
                <a:spcAft>
                  <a:spcPts val="0"/>
                </a:spcAft>
                <a:buNone/>
              </a:pPr>
              <a:endParaRPr sz="7198">
                <a:solidFill>
                  <a:srgbClr val="737572"/>
                </a:solidFill>
                <a:latin typeface="Lato Light"/>
                <a:ea typeface="Lato Light"/>
                <a:cs typeface="Lato Light"/>
                <a:sym typeface="Lato Light"/>
              </a:endParaRPr>
            </a:p>
          </p:txBody>
        </p:sp>
        <p:sp>
          <p:nvSpPr>
            <p:cNvPr id="52" name="Google Shape;391;p34">
              <a:extLst>
                <a:ext uri="{FF2B5EF4-FFF2-40B4-BE49-F238E27FC236}">
                  <a16:creationId xmlns:a16="http://schemas.microsoft.com/office/drawing/2014/main" id="{788C69B3-6322-5104-3325-AEF7B2AF476C}"/>
                </a:ext>
              </a:extLst>
            </p:cNvPr>
            <p:cNvSpPr/>
            <p:nvPr/>
          </p:nvSpPr>
          <p:spPr>
            <a:xfrm>
              <a:off x="7465943" y="1785089"/>
              <a:ext cx="182074" cy="435634"/>
            </a:xfrm>
            <a:custGeom>
              <a:avLst/>
              <a:gdLst/>
              <a:ahLst/>
              <a:cxnLst/>
              <a:rect l="l" t="t" r="r" b="b"/>
              <a:pathLst>
                <a:path w="466856" h="1117011" extrusionOk="0">
                  <a:moveTo>
                    <a:pt x="135322" y="217674"/>
                  </a:moveTo>
                  <a:cubicBezTo>
                    <a:pt x="135322" y="217674"/>
                    <a:pt x="135322" y="217674"/>
                    <a:pt x="189450" y="217674"/>
                  </a:cubicBezTo>
                  <a:cubicBezTo>
                    <a:pt x="189450" y="217674"/>
                    <a:pt x="189450" y="217674"/>
                    <a:pt x="202982" y="217674"/>
                  </a:cubicBezTo>
                  <a:cubicBezTo>
                    <a:pt x="202982" y="217674"/>
                    <a:pt x="202982" y="217674"/>
                    <a:pt x="338302" y="217674"/>
                  </a:cubicBezTo>
                  <a:cubicBezTo>
                    <a:pt x="405962" y="217674"/>
                    <a:pt x="466856" y="278993"/>
                    <a:pt x="466856" y="347124"/>
                  </a:cubicBezTo>
                  <a:cubicBezTo>
                    <a:pt x="466856" y="347124"/>
                    <a:pt x="466856" y="347124"/>
                    <a:pt x="466856" y="612837"/>
                  </a:cubicBezTo>
                  <a:cubicBezTo>
                    <a:pt x="466856" y="640090"/>
                    <a:pt x="446558" y="653716"/>
                    <a:pt x="426260" y="653716"/>
                  </a:cubicBezTo>
                  <a:cubicBezTo>
                    <a:pt x="399196" y="653716"/>
                    <a:pt x="385664" y="640090"/>
                    <a:pt x="385664" y="612837"/>
                  </a:cubicBezTo>
                  <a:cubicBezTo>
                    <a:pt x="385664" y="612837"/>
                    <a:pt x="385664" y="612837"/>
                    <a:pt x="385664" y="456135"/>
                  </a:cubicBezTo>
                  <a:cubicBezTo>
                    <a:pt x="385664" y="456135"/>
                    <a:pt x="385664" y="456135"/>
                    <a:pt x="385664" y="367564"/>
                  </a:cubicBezTo>
                  <a:cubicBezTo>
                    <a:pt x="385664" y="367564"/>
                    <a:pt x="385664" y="367564"/>
                    <a:pt x="358600" y="367564"/>
                  </a:cubicBezTo>
                  <a:cubicBezTo>
                    <a:pt x="358600" y="367564"/>
                    <a:pt x="358600" y="367564"/>
                    <a:pt x="358600" y="469761"/>
                  </a:cubicBezTo>
                  <a:cubicBezTo>
                    <a:pt x="358600" y="469761"/>
                    <a:pt x="358600" y="469761"/>
                    <a:pt x="358600" y="633277"/>
                  </a:cubicBezTo>
                  <a:cubicBezTo>
                    <a:pt x="358600" y="633277"/>
                    <a:pt x="358600" y="633277"/>
                    <a:pt x="358600" y="653716"/>
                  </a:cubicBezTo>
                  <a:cubicBezTo>
                    <a:pt x="358600" y="653716"/>
                    <a:pt x="358600" y="653716"/>
                    <a:pt x="358600" y="1062506"/>
                  </a:cubicBezTo>
                  <a:cubicBezTo>
                    <a:pt x="358600" y="1096572"/>
                    <a:pt x="338302" y="1117011"/>
                    <a:pt x="304472" y="1117011"/>
                  </a:cubicBezTo>
                  <a:cubicBezTo>
                    <a:pt x="270642" y="1117011"/>
                    <a:pt x="250344" y="1096572"/>
                    <a:pt x="250344" y="1062506"/>
                  </a:cubicBezTo>
                  <a:cubicBezTo>
                    <a:pt x="250344" y="1062506"/>
                    <a:pt x="250344" y="1062506"/>
                    <a:pt x="250344" y="653716"/>
                  </a:cubicBezTo>
                  <a:cubicBezTo>
                    <a:pt x="250344" y="653716"/>
                    <a:pt x="250344" y="653716"/>
                    <a:pt x="223280" y="653716"/>
                  </a:cubicBezTo>
                  <a:cubicBezTo>
                    <a:pt x="223280" y="653716"/>
                    <a:pt x="223280" y="653716"/>
                    <a:pt x="223280" y="1062506"/>
                  </a:cubicBezTo>
                  <a:cubicBezTo>
                    <a:pt x="223280" y="1096572"/>
                    <a:pt x="202982" y="1117011"/>
                    <a:pt x="169152" y="1117011"/>
                  </a:cubicBezTo>
                  <a:cubicBezTo>
                    <a:pt x="135322" y="1117011"/>
                    <a:pt x="108258" y="1096572"/>
                    <a:pt x="108258" y="1062506"/>
                  </a:cubicBezTo>
                  <a:cubicBezTo>
                    <a:pt x="108258" y="1062506"/>
                    <a:pt x="108258" y="1062506"/>
                    <a:pt x="108258" y="653716"/>
                  </a:cubicBezTo>
                  <a:cubicBezTo>
                    <a:pt x="108258" y="653716"/>
                    <a:pt x="108258" y="653716"/>
                    <a:pt x="108258" y="633277"/>
                  </a:cubicBezTo>
                  <a:cubicBezTo>
                    <a:pt x="108258" y="633277"/>
                    <a:pt x="108258" y="633277"/>
                    <a:pt x="108258" y="469761"/>
                  </a:cubicBezTo>
                  <a:cubicBezTo>
                    <a:pt x="108258" y="469761"/>
                    <a:pt x="108258" y="469761"/>
                    <a:pt x="108258" y="367564"/>
                  </a:cubicBezTo>
                  <a:cubicBezTo>
                    <a:pt x="108258" y="367564"/>
                    <a:pt x="108258" y="367564"/>
                    <a:pt x="87960" y="367564"/>
                  </a:cubicBezTo>
                  <a:cubicBezTo>
                    <a:pt x="87960" y="367564"/>
                    <a:pt x="87960" y="367564"/>
                    <a:pt x="87960" y="456135"/>
                  </a:cubicBezTo>
                  <a:cubicBezTo>
                    <a:pt x="87960" y="456135"/>
                    <a:pt x="87960" y="456135"/>
                    <a:pt x="87960" y="612837"/>
                  </a:cubicBezTo>
                  <a:cubicBezTo>
                    <a:pt x="87960" y="640090"/>
                    <a:pt x="74428" y="653716"/>
                    <a:pt x="47364" y="653716"/>
                  </a:cubicBezTo>
                  <a:cubicBezTo>
                    <a:pt x="20300" y="653716"/>
                    <a:pt x="0" y="640090"/>
                    <a:pt x="0" y="612837"/>
                  </a:cubicBezTo>
                  <a:cubicBezTo>
                    <a:pt x="0" y="612837"/>
                    <a:pt x="0" y="612837"/>
                    <a:pt x="0" y="347124"/>
                  </a:cubicBezTo>
                  <a:cubicBezTo>
                    <a:pt x="0" y="278993"/>
                    <a:pt x="67662" y="217674"/>
                    <a:pt x="135322" y="217674"/>
                  </a:cubicBezTo>
                  <a:close/>
                  <a:moveTo>
                    <a:pt x="236292" y="0"/>
                  </a:moveTo>
                  <a:cubicBezTo>
                    <a:pt x="292448" y="0"/>
                    <a:pt x="337968" y="45522"/>
                    <a:pt x="337968" y="101677"/>
                  </a:cubicBezTo>
                  <a:cubicBezTo>
                    <a:pt x="337968" y="157832"/>
                    <a:pt x="292448" y="203354"/>
                    <a:pt x="236292" y="203354"/>
                  </a:cubicBezTo>
                  <a:cubicBezTo>
                    <a:pt x="180136" y="203354"/>
                    <a:pt x="134616" y="157832"/>
                    <a:pt x="134616" y="101677"/>
                  </a:cubicBezTo>
                  <a:cubicBezTo>
                    <a:pt x="134616" y="45522"/>
                    <a:pt x="180136" y="0"/>
                    <a:pt x="236292" y="0"/>
                  </a:cubicBezTo>
                  <a:close/>
                </a:path>
              </a:pathLst>
            </a:custGeom>
            <a:solidFill>
              <a:schemeClr val="accent2"/>
            </a:solidFill>
            <a:ln>
              <a:noFill/>
            </a:ln>
          </p:spPr>
          <p:txBody>
            <a:bodyPr spcFirstLastPara="1" wrap="square" lIns="182825" tIns="91400" rIns="182825" bIns="91400" anchor="t" anchorCtr="0">
              <a:noAutofit/>
            </a:bodyPr>
            <a:lstStyle/>
            <a:p>
              <a:pPr marL="0" marR="0" lvl="0" indent="0" algn="l" rtl="0">
                <a:spcBef>
                  <a:spcPts val="0"/>
                </a:spcBef>
                <a:spcAft>
                  <a:spcPts val="0"/>
                </a:spcAft>
                <a:buNone/>
              </a:pPr>
              <a:endParaRPr sz="7198">
                <a:solidFill>
                  <a:srgbClr val="737572"/>
                </a:solidFill>
                <a:latin typeface="Lato Light"/>
                <a:ea typeface="Lato Light"/>
                <a:cs typeface="Lato Light"/>
                <a:sym typeface="Lato Light"/>
              </a:endParaRPr>
            </a:p>
          </p:txBody>
        </p:sp>
        <p:sp>
          <p:nvSpPr>
            <p:cNvPr id="53" name="Google Shape;392;p34">
              <a:extLst>
                <a:ext uri="{FF2B5EF4-FFF2-40B4-BE49-F238E27FC236}">
                  <a16:creationId xmlns:a16="http://schemas.microsoft.com/office/drawing/2014/main" id="{38ADB88D-A571-5912-5AA3-3638596A9C27}"/>
                </a:ext>
              </a:extLst>
            </p:cNvPr>
            <p:cNvSpPr txBox="1"/>
            <p:nvPr/>
          </p:nvSpPr>
          <p:spPr>
            <a:xfrm>
              <a:off x="8125199" y="1818215"/>
              <a:ext cx="1641367" cy="3693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 sz="2000" dirty="0">
                  <a:solidFill>
                    <a:schemeClr val="accent2"/>
                  </a:solidFill>
                  <a:latin typeface="Bebas Neue"/>
                  <a:ea typeface="Bebas Neue"/>
                  <a:cs typeface="Bebas Neue"/>
                  <a:sym typeface="Bebas Neue"/>
                </a:rPr>
                <a:t>12 PRODUCCIÓN</a:t>
              </a:r>
              <a:endParaRPr dirty="0">
                <a:solidFill>
                  <a:schemeClr val="accent2"/>
                </a:solidFill>
                <a:latin typeface="Bebas Neue"/>
                <a:ea typeface="Bebas Neue"/>
                <a:cs typeface="Bebas Neue"/>
                <a:sym typeface="Bebas Neue"/>
              </a:endParaRPr>
            </a:p>
          </p:txBody>
        </p:sp>
        <p:sp>
          <p:nvSpPr>
            <p:cNvPr id="54" name="Google Shape;393;p34">
              <a:extLst>
                <a:ext uri="{FF2B5EF4-FFF2-40B4-BE49-F238E27FC236}">
                  <a16:creationId xmlns:a16="http://schemas.microsoft.com/office/drawing/2014/main" id="{23B3BE34-97B9-6EE9-3B3F-8D51660057BC}"/>
                </a:ext>
              </a:extLst>
            </p:cNvPr>
            <p:cNvSpPr/>
            <p:nvPr/>
          </p:nvSpPr>
          <p:spPr>
            <a:xfrm>
              <a:off x="7832226" y="1876878"/>
              <a:ext cx="252000" cy="252000"/>
            </a:xfrm>
            <a:prstGeom prst="ellipse">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a:solidFill>
                  <a:srgbClr val="FFFFFF"/>
                </a:solidFill>
                <a:latin typeface="Lato Light"/>
                <a:ea typeface="Lato Light"/>
                <a:cs typeface="Lato Light"/>
                <a:sym typeface="Lato Light"/>
              </a:endParaRPr>
            </a:p>
          </p:txBody>
        </p:sp>
      </p:grpSp>
      <p:grpSp>
        <p:nvGrpSpPr>
          <p:cNvPr id="55" name="Google Shape;394;p34">
            <a:extLst>
              <a:ext uri="{FF2B5EF4-FFF2-40B4-BE49-F238E27FC236}">
                <a16:creationId xmlns:a16="http://schemas.microsoft.com/office/drawing/2014/main" id="{74756697-EBC0-A932-A959-5387469CEB4E}"/>
              </a:ext>
            </a:extLst>
          </p:cNvPr>
          <p:cNvGrpSpPr/>
          <p:nvPr/>
        </p:nvGrpSpPr>
        <p:grpSpPr>
          <a:xfrm>
            <a:off x="7280734" y="2957934"/>
            <a:ext cx="4699772" cy="435634"/>
            <a:chOff x="5386898" y="2276286"/>
            <a:chExt cx="4699772" cy="435634"/>
          </a:xfrm>
        </p:grpSpPr>
        <p:sp>
          <p:nvSpPr>
            <p:cNvPr id="56" name="Google Shape;395;p34">
              <a:extLst>
                <a:ext uri="{FF2B5EF4-FFF2-40B4-BE49-F238E27FC236}">
                  <a16:creationId xmlns:a16="http://schemas.microsoft.com/office/drawing/2014/main" id="{66A4E034-2FB8-2F1F-1922-E24DF9712D6B}"/>
                </a:ext>
              </a:extLst>
            </p:cNvPr>
            <p:cNvSpPr/>
            <p:nvPr/>
          </p:nvSpPr>
          <p:spPr>
            <a:xfrm>
              <a:off x="5386898" y="2276286"/>
              <a:ext cx="182074" cy="435634"/>
            </a:xfrm>
            <a:custGeom>
              <a:avLst/>
              <a:gdLst/>
              <a:ahLst/>
              <a:cxnLst/>
              <a:rect l="l" t="t" r="r" b="b"/>
              <a:pathLst>
                <a:path w="466856" h="1117011" extrusionOk="0">
                  <a:moveTo>
                    <a:pt x="135322" y="217674"/>
                  </a:moveTo>
                  <a:cubicBezTo>
                    <a:pt x="135322" y="217674"/>
                    <a:pt x="135322" y="217674"/>
                    <a:pt x="189450" y="217674"/>
                  </a:cubicBezTo>
                  <a:cubicBezTo>
                    <a:pt x="189450" y="217674"/>
                    <a:pt x="189450" y="217674"/>
                    <a:pt x="202982" y="217674"/>
                  </a:cubicBezTo>
                  <a:cubicBezTo>
                    <a:pt x="202982" y="217674"/>
                    <a:pt x="202982" y="217674"/>
                    <a:pt x="338302" y="217674"/>
                  </a:cubicBezTo>
                  <a:cubicBezTo>
                    <a:pt x="405962" y="217674"/>
                    <a:pt x="466856" y="278993"/>
                    <a:pt x="466856" y="347124"/>
                  </a:cubicBezTo>
                  <a:cubicBezTo>
                    <a:pt x="466856" y="347124"/>
                    <a:pt x="466856" y="347124"/>
                    <a:pt x="466856" y="612837"/>
                  </a:cubicBezTo>
                  <a:cubicBezTo>
                    <a:pt x="466856" y="640090"/>
                    <a:pt x="446558" y="653716"/>
                    <a:pt x="426260" y="653716"/>
                  </a:cubicBezTo>
                  <a:cubicBezTo>
                    <a:pt x="399196" y="653716"/>
                    <a:pt x="385664" y="640090"/>
                    <a:pt x="385664" y="612837"/>
                  </a:cubicBezTo>
                  <a:cubicBezTo>
                    <a:pt x="385664" y="612837"/>
                    <a:pt x="385664" y="612837"/>
                    <a:pt x="385664" y="456135"/>
                  </a:cubicBezTo>
                  <a:cubicBezTo>
                    <a:pt x="385664" y="456135"/>
                    <a:pt x="385664" y="456135"/>
                    <a:pt x="385664" y="367564"/>
                  </a:cubicBezTo>
                  <a:cubicBezTo>
                    <a:pt x="385664" y="367564"/>
                    <a:pt x="385664" y="367564"/>
                    <a:pt x="358600" y="367564"/>
                  </a:cubicBezTo>
                  <a:cubicBezTo>
                    <a:pt x="358600" y="367564"/>
                    <a:pt x="358600" y="367564"/>
                    <a:pt x="358600" y="469761"/>
                  </a:cubicBezTo>
                  <a:cubicBezTo>
                    <a:pt x="358600" y="469761"/>
                    <a:pt x="358600" y="469761"/>
                    <a:pt x="358600" y="633277"/>
                  </a:cubicBezTo>
                  <a:cubicBezTo>
                    <a:pt x="358600" y="633277"/>
                    <a:pt x="358600" y="633277"/>
                    <a:pt x="358600" y="653716"/>
                  </a:cubicBezTo>
                  <a:cubicBezTo>
                    <a:pt x="358600" y="653716"/>
                    <a:pt x="358600" y="653716"/>
                    <a:pt x="358600" y="1062506"/>
                  </a:cubicBezTo>
                  <a:cubicBezTo>
                    <a:pt x="358600" y="1096572"/>
                    <a:pt x="338302" y="1117011"/>
                    <a:pt x="304472" y="1117011"/>
                  </a:cubicBezTo>
                  <a:cubicBezTo>
                    <a:pt x="270642" y="1117011"/>
                    <a:pt x="250344" y="1096572"/>
                    <a:pt x="250344" y="1062506"/>
                  </a:cubicBezTo>
                  <a:cubicBezTo>
                    <a:pt x="250344" y="1062506"/>
                    <a:pt x="250344" y="1062506"/>
                    <a:pt x="250344" y="653716"/>
                  </a:cubicBezTo>
                  <a:cubicBezTo>
                    <a:pt x="250344" y="653716"/>
                    <a:pt x="250344" y="653716"/>
                    <a:pt x="223280" y="653716"/>
                  </a:cubicBezTo>
                  <a:cubicBezTo>
                    <a:pt x="223280" y="653716"/>
                    <a:pt x="223280" y="653716"/>
                    <a:pt x="223280" y="1062506"/>
                  </a:cubicBezTo>
                  <a:cubicBezTo>
                    <a:pt x="223280" y="1096572"/>
                    <a:pt x="202982" y="1117011"/>
                    <a:pt x="169152" y="1117011"/>
                  </a:cubicBezTo>
                  <a:cubicBezTo>
                    <a:pt x="135322" y="1117011"/>
                    <a:pt x="108258" y="1096572"/>
                    <a:pt x="108258" y="1062506"/>
                  </a:cubicBezTo>
                  <a:cubicBezTo>
                    <a:pt x="108258" y="1062506"/>
                    <a:pt x="108258" y="1062506"/>
                    <a:pt x="108258" y="653716"/>
                  </a:cubicBezTo>
                  <a:cubicBezTo>
                    <a:pt x="108258" y="653716"/>
                    <a:pt x="108258" y="653716"/>
                    <a:pt x="108258" y="633277"/>
                  </a:cubicBezTo>
                  <a:cubicBezTo>
                    <a:pt x="108258" y="633277"/>
                    <a:pt x="108258" y="633277"/>
                    <a:pt x="108258" y="469761"/>
                  </a:cubicBezTo>
                  <a:cubicBezTo>
                    <a:pt x="108258" y="469761"/>
                    <a:pt x="108258" y="469761"/>
                    <a:pt x="108258" y="367564"/>
                  </a:cubicBezTo>
                  <a:cubicBezTo>
                    <a:pt x="108258" y="367564"/>
                    <a:pt x="108258" y="367564"/>
                    <a:pt x="87960" y="367564"/>
                  </a:cubicBezTo>
                  <a:cubicBezTo>
                    <a:pt x="87960" y="367564"/>
                    <a:pt x="87960" y="367564"/>
                    <a:pt x="87960" y="456135"/>
                  </a:cubicBezTo>
                  <a:cubicBezTo>
                    <a:pt x="87960" y="456135"/>
                    <a:pt x="87960" y="456135"/>
                    <a:pt x="87960" y="612837"/>
                  </a:cubicBezTo>
                  <a:cubicBezTo>
                    <a:pt x="87960" y="640090"/>
                    <a:pt x="74428" y="653716"/>
                    <a:pt x="47364" y="653716"/>
                  </a:cubicBezTo>
                  <a:cubicBezTo>
                    <a:pt x="20300" y="653716"/>
                    <a:pt x="0" y="640090"/>
                    <a:pt x="0" y="612837"/>
                  </a:cubicBezTo>
                  <a:cubicBezTo>
                    <a:pt x="0" y="612837"/>
                    <a:pt x="0" y="612837"/>
                    <a:pt x="0" y="347124"/>
                  </a:cubicBezTo>
                  <a:cubicBezTo>
                    <a:pt x="0" y="278993"/>
                    <a:pt x="67662" y="217674"/>
                    <a:pt x="135322" y="217674"/>
                  </a:cubicBezTo>
                  <a:close/>
                  <a:moveTo>
                    <a:pt x="236292" y="0"/>
                  </a:moveTo>
                  <a:cubicBezTo>
                    <a:pt x="292448" y="0"/>
                    <a:pt x="337968" y="45522"/>
                    <a:pt x="337968" y="101677"/>
                  </a:cubicBezTo>
                  <a:cubicBezTo>
                    <a:pt x="337968" y="157832"/>
                    <a:pt x="292448" y="203354"/>
                    <a:pt x="236292" y="203354"/>
                  </a:cubicBezTo>
                  <a:cubicBezTo>
                    <a:pt x="180136" y="203354"/>
                    <a:pt x="134616" y="157832"/>
                    <a:pt x="134616" y="101677"/>
                  </a:cubicBezTo>
                  <a:cubicBezTo>
                    <a:pt x="134616" y="45522"/>
                    <a:pt x="180136" y="0"/>
                    <a:pt x="236292" y="0"/>
                  </a:cubicBezTo>
                  <a:close/>
                </a:path>
              </a:pathLst>
            </a:custGeom>
            <a:solidFill>
              <a:schemeClr val="bg1">
                <a:lumMod val="75000"/>
              </a:schemeClr>
            </a:solidFill>
            <a:ln>
              <a:noFill/>
            </a:ln>
          </p:spPr>
          <p:txBody>
            <a:bodyPr spcFirstLastPara="1" wrap="square" lIns="182825" tIns="91400" rIns="182825" bIns="91400" anchor="t" anchorCtr="0">
              <a:noAutofit/>
            </a:bodyPr>
            <a:lstStyle/>
            <a:p>
              <a:pPr marL="0" marR="0" lvl="0" indent="0" algn="l" rtl="0">
                <a:spcBef>
                  <a:spcPts val="0"/>
                </a:spcBef>
                <a:spcAft>
                  <a:spcPts val="0"/>
                </a:spcAft>
                <a:buNone/>
              </a:pPr>
              <a:endParaRPr sz="7198">
                <a:solidFill>
                  <a:srgbClr val="737572"/>
                </a:solidFill>
                <a:latin typeface="Lato Light"/>
                <a:ea typeface="Lato Light"/>
                <a:cs typeface="Lato Light"/>
                <a:sym typeface="Lato Light"/>
              </a:endParaRPr>
            </a:p>
          </p:txBody>
        </p:sp>
        <p:sp>
          <p:nvSpPr>
            <p:cNvPr id="57" name="Google Shape;396;p34">
              <a:extLst>
                <a:ext uri="{FF2B5EF4-FFF2-40B4-BE49-F238E27FC236}">
                  <a16:creationId xmlns:a16="http://schemas.microsoft.com/office/drawing/2014/main" id="{6C9919A1-8B2D-1F89-9E86-A8F2657BE262}"/>
                </a:ext>
              </a:extLst>
            </p:cNvPr>
            <p:cNvSpPr/>
            <p:nvPr/>
          </p:nvSpPr>
          <p:spPr>
            <a:xfrm>
              <a:off x="5618571" y="2276286"/>
              <a:ext cx="182074" cy="435634"/>
            </a:xfrm>
            <a:custGeom>
              <a:avLst/>
              <a:gdLst/>
              <a:ahLst/>
              <a:cxnLst/>
              <a:rect l="l" t="t" r="r" b="b"/>
              <a:pathLst>
                <a:path w="466856" h="1117011" extrusionOk="0">
                  <a:moveTo>
                    <a:pt x="135322" y="217674"/>
                  </a:moveTo>
                  <a:cubicBezTo>
                    <a:pt x="135322" y="217674"/>
                    <a:pt x="135322" y="217674"/>
                    <a:pt x="189450" y="217674"/>
                  </a:cubicBezTo>
                  <a:cubicBezTo>
                    <a:pt x="189450" y="217674"/>
                    <a:pt x="189450" y="217674"/>
                    <a:pt x="202982" y="217674"/>
                  </a:cubicBezTo>
                  <a:cubicBezTo>
                    <a:pt x="202982" y="217674"/>
                    <a:pt x="202982" y="217674"/>
                    <a:pt x="338302" y="217674"/>
                  </a:cubicBezTo>
                  <a:cubicBezTo>
                    <a:pt x="405962" y="217674"/>
                    <a:pt x="466856" y="278993"/>
                    <a:pt x="466856" y="347124"/>
                  </a:cubicBezTo>
                  <a:cubicBezTo>
                    <a:pt x="466856" y="347124"/>
                    <a:pt x="466856" y="347124"/>
                    <a:pt x="466856" y="612837"/>
                  </a:cubicBezTo>
                  <a:cubicBezTo>
                    <a:pt x="466856" y="640090"/>
                    <a:pt x="446558" y="653716"/>
                    <a:pt x="426260" y="653716"/>
                  </a:cubicBezTo>
                  <a:cubicBezTo>
                    <a:pt x="399196" y="653716"/>
                    <a:pt x="385664" y="640090"/>
                    <a:pt x="385664" y="612837"/>
                  </a:cubicBezTo>
                  <a:cubicBezTo>
                    <a:pt x="385664" y="612837"/>
                    <a:pt x="385664" y="612837"/>
                    <a:pt x="385664" y="456135"/>
                  </a:cubicBezTo>
                  <a:cubicBezTo>
                    <a:pt x="385664" y="456135"/>
                    <a:pt x="385664" y="456135"/>
                    <a:pt x="385664" y="367564"/>
                  </a:cubicBezTo>
                  <a:cubicBezTo>
                    <a:pt x="385664" y="367564"/>
                    <a:pt x="385664" y="367564"/>
                    <a:pt x="358600" y="367564"/>
                  </a:cubicBezTo>
                  <a:cubicBezTo>
                    <a:pt x="358600" y="367564"/>
                    <a:pt x="358600" y="367564"/>
                    <a:pt x="358600" y="469761"/>
                  </a:cubicBezTo>
                  <a:cubicBezTo>
                    <a:pt x="358600" y="469761"/>
                    <a:pt x="358600" y="469761"/>
                    <a:pt x="358600" y="633277"/>
                  </a:cubicBezTo>
                  <a:cubicBezTo>
                    <a:pt x="358600" y="633277"/>
                    <a:pt x="358600" y="633277"/>
                    <a:pt x="358600" y="653716"/>
                  </a:cubicBezTo>
                  <a:cubicBezTo>
                    <a:pt x="358600" y="653716"/>
                    <a:pt x="358600" y="653716"/>
                    <a:pt x="358600" y="1062506"/>
                  </a:cubicBezTo>
                  <a:cubicBezTo>
                    <a:pt x="358600" y="1096572"/>
                    <a:pt x="338302" y="1117011"/>
                    <a:pt x="304472" y="1117011"/>
                  </a:cubicBezTo>
                  <a:cubicBezTo>
                    <a:pt x="270642" y="1117011"/>
                    <a:pt x="250344" y="1096572"/>
                    <a:pt x="250344" y="1062506"/>
                  </a:cubicBezTo>
                  <a:cubicBezTo>
                    <a:pt x="250344" y="1062506"/>
                    <a:pt x="250344" y="1062506"/>
                    <a:pt x="250344" y="653716"/>
                  </a:cubicBezTo>
                  <a:cubicBezTo>
                    <a:pt x="250344" y="653716"/>
                    <a:pt x="250344" y="653716"/>
                    <a:pt x="223280" y="653716"/>
                  </a:cubicBezTo>
                  <a:cubicBezTo>
                    <a:pt x="223280" y="653716"/>
                    <a:pt x="223280" y="653716"/>
                    <a:pt x="223280" y="1062506"/>
                  </a:cubicBezTo>
                  <a:cubicBezTo>
                    <a:pt x="223280" y="1096572"/>
                    <a:pt x="202982" y="1117011"/>
                    <a:pt x="169152" y="1117011"/>
                  </a:cubicBezTo>
                  <a:cubicBezTo>
                    <a:pt x="135322" y="1117011"/>
                    <a:pt x="108258" y="1096572"/>
                    <a:pt x="108258" y="1062506"/>
                  </a:cubicBezTo>
                  <a:cubicBezTo>
                    <a:pt x="108258" y="1062506"/>
                    <a:pt x="108258" y="1062506"/>
                    <a:pt x="108258" y="653716"/>
                  </a:cubicBezTo>
                  <a:cubicBezTo>
                    <a:pt x="108258" y="653716"/>
                    <a:pt x="108258" y="653716"/>
                    <a:pt x="108258" y="633277"/>
                  </a:cubicBezTo>
                  <a:cubicBezTo>
                    <a:pt x="108258" y="633277"/>
                    <a:pt x="108258" y="633277"/>
                    <a:pt x="108258" y="469761"/>
                  </a:cubicBezTo>
                  <a:cubicBezTo>
                    <a:pt x="108258" y="469761"/>
                    <a:pt x="108258" y="469761"/>
                    <a:pt x="108258" y="367564"/>
                  </a:cubicBezTo>
                  <a:cubicBezTo>
                    <a:pt x="108258" y="367564"/>
                    <a:pt x="108258" y="367564"/>
                    <a:pt x="87960" y="367564"/>
                  </a:cubicBezTo>
                  <a:cubicBezTo>
                    <a:pt x="87960" y="367564"/>
                    <a:pt x="87960" y="367564"/>
                    <a:pt x="87960" y="456135"/>
                  </a:cubicBezTo>
                  <a:cubicBezTo>
                    <a:pt x="87960" y="456135"/>
                    <a:pt x="87960" y="456135"/>
                    <a:pt x="87960" y="612837"/>
                  </a:cubicBezTo>
                  <a:cubicBezTo>
                    <a:pt x="87960" y="640090"/>
                    <a:pt x="74428" y="653716"/>
                    <a:pt x="47364" y="653716"/>
                  </a:cubicBezTo>
                  <a:cubicBezTo>
                    <a:pt x="20300" y="653716"/>
                    <a:pt x="0" y="640090"/>
                    <a:pt x="0" y="612837"/>
                  </a:cubicBezTo>
                  <a:cubicBezTo>
                    <a:pt x="0" y="612837"/>
                    <a:pt x="0" y="612837"/>
                    <a:pt x="0" y="347124"/>
                  </a:cubicBezTo>
                  <a:cubicBezTo>
                    <a:pt x="0" y="278993"/>
                    <a:pt x="67662" y="217674"/>
                    <a:pt x="135322" y="217674"/>
                  </a:cubicBezTo>
                  <a:close/>
                  <a:moveTo>
                    <a:pt x="236292" y="0"/>
                  </a:moveTo>
                  <a:cubicBezTo>
                    <a:pt x="292448" y="0"/>
                    <a:pt x="337968" y="45522"/>
                    <a:pt x="337968" y="101677"/>
                  </a:cubicBezTo>
                  <a:cubicBezTo>
                    <a:pt x="337968" y="157832"/>
                    <a:pt x="292448" y="203354"/>
                    <a:pt x="236292" y="203354"/>
                  </a:cubicBezTo>
                  <a:cubicBezTo>
                    <a:pt x="180136" y="203354"/>
                    <a:pt x="134616" y="157832"/>
                    <a:pt x="134616" y="101677"/>
                  </a:cubicBezTo>
                  <a:cubicBezTo>
                    <a:pt x="134616" y="45522"/>
                    <a:pt x="180136" y="0"/>
                    <a:pt x="236292" y="0"/>
                  </a:cubicBezTo>
                  <a:close/>
                </a:path>
              </a:pathLst>
            </a:custGeom>
            <a:solidFill>
              <a:schemeClr val="bg1">
                <a:lumMod val="75000"/>
              </a:schemeClr>
            </a:solidFill>
            <a:ln>
              <a:noFill/>
            </a:ln>
          </p:spPr>
          <p:txBody>
            <a:bodyPr spcFirstLastPara="1" wrap="square" lIns="182825" tIns="91400" rIns="182825" bIns="91400" anchor="t" anchorCtr="0">
              <a:noAutofit/>
            </a:bodyPr>
            <a:lstStyle/>
            <a:p>
              <a:pPr marL="0" marR="0" lvl="0" indent="0" algn="l" rtl="0">
                <a:spcBef>
                  <a:spcPts val="0"/>
                </a:spcBef>
                <a:spcAft>
                  <a:spcPts val="0"/>
                </a:spcAft>
                <a:buNone/>
              </a:pPr>
              <a:endParaRPr sz="7198">
                <a:solidFill>
                  <a:srgbClr val="737572"/>
                </a:solidFill>
                <a:latin typeface="Lato Light"/>
                <a:ea typeface="Lato Light"/>
                <a:cs typeface="Lato Light"/>
                <a:sym typeface="Lato Light"/>
              </a:endParaRPr>
            </a:p>
          </p:txBody>
        </p:sp>
        <p:sp>
          <p:nvSpPr>
            <p:cNvPr id="58" name="Google Shape;397;p34">
              <a:extLst>
                <a:ext uri="{FF2B5EF4-FFF2-40B4-BE49-F238E27FC236}">
                  <a16:creationId xmlns:a16="http://schemas.microsoft.com/office/drawing/2014/main" id="{826AB0A8-E79A-E237-129C-8EBC093D1BE1}"/>
                </a:ext>
              </a:extLst>
            </p:cNvPr>
            <p:cNvSpPr/>
            <p:nvPr/>
          </p:nvSpPr>
          <p:spPr>
            <a:xfrm>
              <a:off x="5850244" y="2276286"/>
              <a:ext cx="182074" cy="435634"/>
            </a:xfrm>
            <a:custGeom>
              <a:avLst/>
              <a:gdLst/>
              <a:ahLst/>
              <a:cxnLst/>
              <a:rect l="l" t="t" r="r" b="b"/>
              <a:pathLst>
                <a:path w="466856" h="1117011" extrusionOk="0">
                  <a:moveTo>
                    <a:pt x="135322" y="217674"/>
                  </a:moveTo>
                  <a:cubicBezTo>
                    <a:pt x="135322" y="217674"/>
                    <a:pt x="135322" y="217674"/>
                    <a:pt x="189450" y="217674"/>
                  </a:cubicBezTo>
                  <a:cubicBezTo>
                    <a:pt x="189450" y="217674"/>
                    <a:pt x="189450" y="217674"/>
                    <a:pt x="202982" y="217674"/>
                  </a:cubicBezTo>
                  <a:cubicBezTo>
                    <a:pt x="202982" y="217674"/>
                    <a:pt x="202982" y="217674"/>
                    <a:pt x="338302" y="217674"/>
                  </a:cubicBezTo>
                  <a:cubicBezTo>
                    <a:pt x="405962" y="217674"/>
                    <a:pt x="466856" y="278993"/>
                    <a:pt x="466856" y="347124"/>
                  </a:cubicBezTo>
                  <a:cubicBezTo>
                    <a:pt x="466856" y="347124"/>
                    <a:pt x="466856" y="347124"/>
                    <a:pt x="466856" y="612837"/>
                  </a:cubicBezTo>
                  <a:cubicBezTo>
                    <a:pt x="466856" y="640090"/>
                    <a:pt x="446558" y="653716"/>
                    <a:pt x="426260" y="653716"/>
                  </a:cubicBezTo>
                  <a:cubicBezTo>
                    <a:pt x="399196" y="653716"/>
                    <a:pt x="385664" y="640090"/>
                    <a:pt x="385664" y="612837"/>
                  </a:cubicBezTo>
                  <a:cubicBezTo>
                    <a:pt x="385664" y="612837"/>
                    <a:pt x="385664" y="612837"/>
                    <a:pt x="385664" y="456135"/>
                  </a:cubicBezTo>
                  <a:cubicBezTo>
                    <a:pt x="385664" y="456135"/>
                    <a:pt x="385664" y="456135"/>
                    <a:pt x="385664" y="367564"/>
                  </a:cubicBezTo>
                  <a:cubicBezTo>
                    <a:pt x="385664" y="367564"/>
                    <a:pt x="385664" y="367564"/>
                    <a:pt x="358600" y="367564"/>
                  </a:cubicBezTo>
                  <a:cubicBezTo>
                    <a:pt x="358600" y="367564"/>
                    <a:pt x="358600" y="367564"/>
                    <a:pt x="358600" y="469761"/>
                  </a:cubicBezTo>
                  <a:cubicBezTo>
                    <a:pt x="358600" y="469761"/>
                    <a:pt x="358600" y="469761"/>
                    <a:pt x="358600" y="633277"/>
                  </a:cubicBezTo>
                  <a:cubicBezTo>
                    <a:pt x="358600" y="633277"/>
                    <a:pt x="358600" y="633277"/>
                    <a:pt x="358600" y="653716"/>
                  </a:cubicBezTo>
                  <a:cubicBezTo>
                    <a:pt x="358600" y="653716"/>
                    <a:pt x="358600" y="653716"/>
                    <a:pt x="358600" y="1062506"/>
                  </a:cubicBezTo>
                  <a:cubicBezTo>
                    <a:pt x="358600" y="1096572"/>
                    <a:pt x="338302" y="1117011"/>
                    <a:pt x="304472" y="1117011"/>
                  </a:cubicBezTo>
                  <a:cubicBezTo>
                    <a:pt x="270642" y="1117011"/>
                    <a:pt x="250344" y="1096572"/>
                    <a:pt x="250344" y="1062506"/>
                  </a:cubicBezTo>
                  <a:cubicBezTo>
                    <a:pt x="250344" y="1062506"/>
                    <a:pt x="250344" y="1062506"/>
                    <a:pt x="250344" y="653716"/>
                  </a:cubicBezTo>
                  <a:cubicBezTo>
                    <a:pt x="250344" y="653716"/>
                    <a:pt x="250344" y="653716"/>
                    <a:pt x="223280" y="653716"/>
                  </a:cubicBezTo>
                  <a:cubicBezTo>
                    <a:pt x="223280" y="653716"/>
                    <a:pt x="223280" y="653716"/>
                    <a:pt x="223280" y="1062506"/>
                  </a:cubicBezTo>
                  <a:cubicBezTo>
                    <a:pt x="223280" y="1096572"/>
                    <a:pt x="202982" y="1117011"/>
                    <a:pt x="169152" y="1117011"/>
                  </a:cubicBezTo>
                  <a:cubicBezTo>
                    <a:pt x="135322" y="1117011"/>
                    <a:pt x="108258" y="1096572"/>
                    <a:pt x="108258" y="1062506"/>
                  </a:cubicBezTo>
                  <a:cubicBezTo>
                    <a:pt x="108258" y="1062506"/>
                    <a:pt x="108258" y="1062506"/>
                    <a:pt x="108258" y="653716"/>
                  </a:cubicBezTo>
                  <a:cubicBezTo>
                    <a:pt x="108258" y="653716"/>
                    <a:pt x="108258" y="653716"/>
                    <a:pt x="108258" y="633277"/>
                  </a:cubicBezTo>
                  <a:cubicBezTo>
                    <a:pt x="108258" y="633277"/>
                    <a:pt x="108258" y="633277"/>
                    <a:pt x="108258" y="469761"/>
                  </a:cubicBezTo>
                  <a:cubicBezTo>
                    <a:pt x="108258" y="469761"/>
                    <a:pt x="108258" y="469761"/>
                    <a:pt x="108258" y="367564"/>
                  </a:cubicBezTo>
                  <a:cubicBezTo>
                    <a:pt x="108258" y="367564"/>
                    <a:pt x="108258" y="367564"/>
                    <a:pt x="87960" y="367564"/>
                  </a:cubicBezTo>
                  <a:cubicBezTo>
                    <a:pt x="87960" y="367564"/>
                    <a:pt x="87960" y="367564"/>
                    <a:pt x="87960" y="456135"/>
                  </a:cubicBezTo>
                  <a:cubicBezTo>
                    <a:pt x="87960" y="456135"/>
                    <a:pt x="87960" y="456135"/>
                    <a:pt x="87960" y="612837"/>
                  </a:cubicBezTo>
                  <a:cubicBezTo>
                    <a:pt x="87960" y="640090"/>
                    <a:pt x="74428" y="653716"/>
                    <a:pt x="47364" y="653716"/>
                  </a:cubicBezTo>
                  <a:cubicBezTo>
                    <a:pt x="20300" y="653716"/>
                    <a:pt x="0" y="640090"/>
                    <a:pt x="0" y="612837"/>
                  </a:cubicBezTo>
                  <a:cubicBezTo>
                    <a:pt x="0" y="612837"/>
                    <a:pt x="0" y="612837"/>
                    <a:pt x="0" y="347124"/>
                  </a:cubicBezTo>
                  <a:cubicBezTo>
                    <a:pt x="0" y="278993"/>
                    <a:pt x="67662" y="217674"/>
                    <a:pt x="135322" y="217674"/>
                  </a:cubicBezTo>
                  <a:close/>
                  <a:moveTo>
                    <a:pt x="236292" y="0"/>
                  </a:moveTo>
                  <a:cubicBezTo>
                    <a:pt x="292448" y="0"/>
                    <a:pt x="337968" y="45522"/>
                    <a:pt x="337968" y="101677"/>
                  </a:cubicBezTo>
                  <a:cubicBezTo>
                    <a:pt x="337968" y="157832"/>
                    <a:pt x="292448" y="203354"/>
                    <a:pt x="236292" y="203354"/>
                  </a:cubicBezTo>
                  <a:cubicBezTo>
                    <a:pt x="180136" y="203354"/>
                    <a:pt x="134616" y="157832"/>
                    <a:pt x="134616" y="101677"/>
                  </a:cubicBezTo>
                  <a:cubicBezTo>
                    <a:pt x="134616" y="45522"/>
                    <a:pt x="180136" y="0"/>
                    <a:pt x="236292" y="0"/>
                  </a:cubicBezTo>
                  <a:close/>
                </a:path>
              </a:pathLst>
            </a:custGeom>
            <a:solidFill>
              <a:schemeClr val="bg1">
                <a:lumMod val="75000"/>
              </a:schemeClr>
            </a:solidFill>
            <a:ln>
              <a:noFill/>
            </a:ln>
          </p:spPr>
          <p:txBody>
            <a:bodyPr spcFirstLastPara="1" wrap="square" lIns="182825" tIns="91400" rIns="182825" bIns="91400" anchor="t" anchorCtr="0">
              <a:noAutofit/>
            </a:bodyPr>
            <a:lstStyle/>
            <a:p>
              <a:pPr marL="0" marR="0" lvl="0" indent="0" algn="l" rtl="0">
                <a:spcBef>
                  <a:spcPts val="0"/>
                </a:spcBef>
                <a:spcAft>
                  <a:spcPts val="0"/>
                </a:spcAft>
                <a:buNone/>
              </a:pPr>
              <a:endParaRPr sz="7198">
                <a:solidFill>
                  <a:srgbClr val="737572"/>
                </a:solidFill>
                <a:latin typeface="Lato Light"/>
                <a:ea typeface="Lato Light"/>
                <a:cs typeface="Lato Light"/>
                <a:sym typeface="Lato Light"/>
              </a:endParaRPr>
            </a:p>
          </p:txBody>
        </p:sp>
        <p:sp>
          <p:nvSpPr>
            <p:cNvPr id="59" name="Google Shape;398;p34">
              <a:extLst>
                <a:ext uri="{FF2B5EF4-FFF2-40B4-BE49-F238E27FC236}">
                  <a16:creationId xmlns:a16="http://schemas.microsoft.com/office/drawing/2014/main" id="{B8107F7F-55AA-4AD6-E8AF-1BEEA869B840}"/>
                </a:ext>
              </a:extLst>
            </p:cNvPr>
            <p:cNvSpPr/>
            <p:nvPr/>
          </p:nvSpPr>
          <p:spPr>
            <a:xfrm>
              <a:off x="6078911" y="2276286"/>
              <a:ext cx="182074" cy="435634"/>
            </a:xfrm>
            <a:custGeom>
              <a:avLst/>
              <a:gdLst/>
              <a:ahLst/>
              <a:cxnLst/>
              <a:rect l="l" t="t" r="r" b="b"/>
              <a:pathLst>
                <a:path w="466856" h="1117011" extrusionOk="0">
                  <a:moveTo>
                    <a:pt x="135322" y="217674"/>
                  </a:moveTo>
                  <a:cubicBezTo>
                    <a:pt x="135322" y="217674"/>
                    <a:pt x="135322" y="217674"/>
                    <a:pt x="189450" y="217674"/>
                  </a:cubicBezTo>
                  <a:cubicBezTo>
                    <a:pt x="189450" y="217674"/>
                    <a:pt x="189450" y="217674"/>
                    <a:pt x="202982" y="217674"/>
                  </a:cubicBezTo>
                  <a:cubicBezTo>
                    <a:pt x="202982" y="217674"/>
                    <a:pt x="202982" y="217674"/>
                    <a:pt x="338302" y="217674"/>
                  </a:cubicBezTo>
                  <a:cubicBezTo>
                    <a:pt x="405962" y="217674"/>
                    <a:pt x="466856" y="278993"/>
                    <a:pt x="466856" y="347124"/>
                  </a:cubicBezTo>
                  <a:cubicBezTo>
                    <a:pt x="466856" y="347124"/>
                    <a:pt x="466856" y="347124"/>
                    <a:pt x="466856" y="612837"/>
                  </a:cubicBezTo>
                  <a:cubicBezTo>
                    <a:pt x="466856" y="640090"/>
                    <a:pt x="446558" y="653716"/>
                    <a:pt x="426260" y="653716"/>
                  </a:cubicBezTo>
                  <a:cubicBezTo>
                    <a:pt x="399196" y="653716"/>
                    <a:pt x="385664" y="640090"/>
                    <a:pt x="385664" y="612837"/>
                  </a:cubicBezTo>
                  <a:cubicBezTo>
                    <a:pt x="385664" y="612837"/>
                    <a:pt x="385664" y="612837"/>
                    <a:pt x="385664" y="456135"/>
                  </a:cubicBezTo>
                  <a:cubicBezTo>
                    <a:pt x="385664" y="456135"/>
                    <a:pt x="385664" y="456135"/>
                    <a:pt x="385664" y="367564"/>
                  </a:cubicBezTo>
                  <a:cubicBezTo>
                    <a:pt x="385664" y="367564"/>
                    <a:pt x="385664" y="367564"/>
                    <a:pt x="358600" y="367564"/>
                  </a:cubicBezTo>
                  <a:cubicBezTo>
                    <a:pt x="358600" y="367564"/>
                    <a:pt x="358600" y="367564"/>
                    <a:pt x="358600" y="469761"/>
                  </a:cubicBezTo>
                  <a:cubicBezTo>
                    <a:pt x="358600" y="469761"/>
                    <a:pt x="358600" y="469761"/>
                    <a:pt x="358600" y="633277"/>
                  </a:cubicBezTo>
                  <a:cubicBezTo>
                    <a:pt x="358600" y="633277"/>
                    <a:pt x="358600" y="633277"/>
                    <a:pt x="358600" y="653716"/>
                  </a:cubicBezTo>
                  <a:cubicBezTo>
                    <a:pt x="358600" y="653716"/>
                    <a:pt x="358600" y="653716"/>
                    <a:pt x="358600" y="1062506"/>
                  </a:cubicBezTo>
                  <a:cubicBezTo>
                    <a:pt x="358600" y="1096572"/>
                    <a:pt x="338302" y="1117011"/>
                    <a:pt x="304472" y="1117011"/>
                  </a:cubicBezTo>
                  <a:cubicBezTo>
                    <a:pt x="270642" y="1117011"/>
                    <a:pt x="250344" y="1096572"/>
                    <a:pt x="250344" y="1062506"/>
                  </a:cubicBezTo>
                  <a:cubicBezTo>
                    <a:pt x="250344" y="1062506"/>
                    <a:pt x="250344" y="1062506"/>
                    <a:pt x="250344" y="653716"/>
                  </a:cubicBezTo>
                  <a:cubicBezTo>
                    <a:pt x="250344" y="653716"/>
                    <a:pt x="250344" y="653716"/>
                    <a:pt x="223280" y="653716"/>
                  </a:cubicBezTo>
                  <a:cubicBezTo>
                    <a:pt x="223280" y="653716"/>
                    <a:pt x="223280" y="653716"/>
                    <a:pt x="223280" y="1062506"/>
                  </a:cubicBezTo>
                  <a:cubicBezTo>
                    <a:pt x="223280" y="1096572"/>
                    <a:pt x="202982" y="1117011"/>
                    <a:pt x="169152" y="1117011"/>
                  </a:cubicBezTo>
                  <a:cubicBezTo>
                    <a:pt x="135322" y="1117011"/>
                    <a:pt x="108258" y="1096572"/>
                    <a:pt x="108258" y="1062506"/>
                  </a:cubicBezTo>
                  <a:cubicBezTo>
                    <a:pt x="108258" y="1062506"/>
                    <a:pt x="108258" y="1062506"/>
                    <a:pt x="108258" y="653716"/>
                  </a:cubicBezTo>
                  <a:cubicBezTo>
                    <a:pt x="108258" y="653716"/>
                    <a:pt x="108258" y="653716"/>
                    <a:pt x="108258" y="633277"/>
                  </a:cubicBezTo>
                  <a:cubicBezTo>
                    <a:pt x="108258" y="633277"/>
                    <a:pt x="108258" y="633277"/>
                    <a:pt x="108258" y="469761"/>
                  </a:cubicBezTo>
                  <a:cubicBezTo>
                    <a:pt x="108258" y="469761"/>
                    <a:pt x="108258" y="469761"/>
                    <a:pt x="108258" y="367564"/>
                  </a:cubicBezTo>
                  <a:cubicBezTo>
                    <a:pt x="108258" y="367564"/>
                    <a:pt x="108258" y="367564"/>
                    <a:pt x="87960" y="367564"/>
                  </a:cubicBezTo>
                  <a:cubicBezTo>
                    <a:pt x="87960" y="367564"/>
                    <a:pt x="87960" y="367564"/>
                    <a:pt x="87960" y="456135"/>
                  </a:cubicBezTo>
                  <a:cubicBezTo>
                    <a:pt x="87960" y="456135"/>
                    <a:pt x="87960" y="456135"/>
                    <a:pt x="87960" y="612837"/>
                  </a:cubicBezTo>
                  <a:cubicBezTo>
                    <a:pt x="87960" y="640090"/>
                    <a:pt x="74428" y="653716"/>
                    <a:pt x="47364" y="653716"/>
                  </a:cubicBezTo>
                  <a:cubicBezTo>
                    <a:pt x="20300" y="653716"/>
                    <a:pt x="0" y="640090"/>
                    <a:pt x="0" y="612837"/>
                  </a:cubicBezTo>
                  <a:cubicBezTo>
                    <a:pt x="0" y="612837"/>
                    <a:pt x="0" y="612837"/>
                    <a:pt x="0" y="347124"/>
                  </a:cubicBezTo>
                  <a:cubicBezTo>
                    <a:pt x="0" y="278993"/>
                    <a:pt x="67662" y="217674"/>
                    <a:pt x="135322" y="217674"/>
                  </a:cubicBezTo>
                  <a:close/>
                  <a:moveTo>
                    <a:pt x="236292" y="0"/>
                  </a:moveTo>
                  <a:cubicBezTo>
                    <a:pt x="292448" y="0"/>
                    <a:pt x="337968" y="45522"/>
                    <a:pt x="337968" y="101677"/>
                  </a:cubicBezTo>
                  <a:cubicBezTo>
                    <a:pt x="337968" y="157832"/>
                    <a:pt x="292448" y="203354"/>
                    <a:pt x="236292" y="203354"/>
                  </a:cubicBezTo>
                  <a:cubicBezTo>
                    <a:pt x="180136" y="203354"/>
                    <a:pt x="134616" y="157832"/>
                    <a:pt x="134616" y="101677"/>
                  </a:cubicBezTo>
                  <a:cubicBezTo>
                    <a:pt x="134616" y="45522"/>
                    <a:pt x="180136" y="0"/>
                    <a:pt x="236292" y="0"/>
                  </a:cubicBezTo>
                  <a:close/>
                </a:path>
              </a:pathLst>
            </a:custGeom>
            <a:solidFill>
              <a:schemeClr val="bg1">
                <a:lumMod val="75000"/>
              </a:schemeClr>
            </a:solidFill>
            <a:ln>
              <a:noFill/>
            </a:ln>
          </p:spPr>
          <p:txBody>
            <a:bodyPr spcFirstLastPara="1" wrap="square" lIns="182825" tIns="91400" rIns="182825" bIns="91400" anchor="t" anchorCtr="0">
              <a:noAutofit/>
            </a:bodyPr>
            <a:lstStyle/>
            <a:p>
              <a:pPr marL="0" marR="0" lvl="0" indent="0" algn="l" rtl="0">
                <a:spcBef>
                  <a:spcPts val="0"/>
                </a:spcBef>
                <a:spcAft>
                  <a:spcPts val="0"/>
                </a:spcAft>
                <a:buNone/>
              </a:pPr>
              <a:endParaRPr sz="7198">
                <a:solidFill>
                  <a:srgbClr val="737572"/>
                </a:solidFill>
                <a:latin typeface="Lato Light"/>
                <a:ea typeface="Lato Light"/>
                <a:cs typeface="Lato Light"/>
                <a:sym typeface="Lato Light"/>
              </a:endParaRPr>
            </a:p>
          </p:txBody>
        </p:sp>
        <p:sp>
          <p:nvSpPr>
            <p:cNvPr id="60" name="Google Shape;399;p34">
              <a:extLst>
                <a:ext uri="{FF2B5EF4-FFF2-40B4-BE49-F238E27FC236}">
                  <a16:creationId xmlns:a16="http://schemas.microsoft.com/office/drawing/2014/main" id="{8A924533-E34C-F2FD-A006-502A634BCDA5}"/>
                </a:ext>
              </a:extLst>
            </p:cNvPr>
            <p:cNvSpPr/>
            <p:nvPr/>
          </p:nvSpPr>
          <p:spPr>
            <a:xfrm>
              <a:off x="6310584" y="2276286"/>
              <a:ext cx="182074" cy="435634"/>
            </a:xfrm>
            <a:custGeom>
              <a:avLst/>
              <a:gdLst/>
              <a:ahLst/>
              <a:cxnLst/>
              <a:rect l="l" t="t" r="r" b="b"/>
              <a:pathLst>
                <a:path w="466856" h="1117011" extrusionOk="0">
                  <a:moveTo>
                    <a:pt x="135322" y="217674"/>
                  </a:moveTo>
                  <a:cubicBezTo>
                    <a:pt x="135322" y="217674"/>
                    <a:pt x="135322" y="217674"/>
                    <a:pt x="189450" y="217674"/>
                  </a:cubicBezTo>
                  <a:cubicBezTo>
                    <a:pt x="189450" y="217674"/>
                    <a:pt x="189450" y="217674"/>
                    <a:pt x="202982" y="217674"/>
                  </a:cubicBezTo>
                  <a:cubicBezTo>
                    <a:pt x="202982" y="217674"/>
                    <a:pt x="202982" y="217674"/>
                    <a:pt x="338302" y="217674"/>
                  </a:cubicBezTo>
                  <a:cubicBezTo>
                    <a:pt x="405962" y="217674"/>
                    <a:pt x="466856" y="278993"/>
                    <a:pt x="466856" y="347124"/>
                  </a:cubicBezTo>
                  <a:cubicBezTo>
                    <a:pt x="466856" y="347124"/>
                    <a:pt x="466856" y="347124"/>
                    <a:pt x="466856" y="612837"/>
                  </a:cubicBezTo>
                  <a:cubicBezTo>
                    <a:pt x="466856" y="640090"/>
                    <a:pt x="446558" y="653716"/>
                    <a:pt x="426260" y="653716"/>
                  </a:cubicBezTo>
                  <a:cubicBezTo>
                    <a:pt x="399196" y="653716"/>
                    <a:pt x="385664" y="640090"/>
                    <a:pt x="385664" y="612837"/>
                  </a:cubicBezTo>
                  <a:cubicBezTo>
                    <a:pt x="385664" y="612837"/>
                    <a:pt x="385664" y="612837"/>
                    <a:pt x="385664" y="456135"/>
                  </a:cubicBezTo>
                  <a:cubicBezTo>
                    <a:pt x="385664" y="456135"/>
                    <a:pt x="385664" y="456135"/>
                    <a:pt x="385664" y="367564"/>
                  </a:cubicBezTo>
                  <a:cubicBezTo>
                    <a:pt x="385664" y="367564"/>
                    <a:pt x="385664" y="367564"/>
                    <a:pt x="358600" y="367564"/>
                  </a:cubicBezTo>
                  <a:cubicBezTo>
                    <a:pt x="358600" y="367564"/>
                    <a:pt x="358600" y="367564"/>
                    <a:pt x="358600" y="469761"/>
                  </a:cubicBezTo>
                  <a:cubicBezTo>
                    <a:pt x="358600" y="469761"/>
                    <a:pt x="358600" y="469761"/>
                    <a:pt x="358600" y="633277"/>
                  </a:cubicBezTo>
                  <a:cubicBezTo>
                    <a:pt x="358600" y="633277"/>
                    <a:pt x="358600" y="633277"/>
                    <a:pt x="358600" y="653716"/>
                  </a:cubicBezTo>
                  <a:cubicBezTo>
                    <a:pt x="358600" y="653716"/>
                    <a:pt x="358600" y="653716"/>
                    <a:pt x="358600" y="1062506"/>
                  </a:cubicBezTo>
                  <a:cubicBezTo>
                    <a:pt x="358600" y="1096572"/>
                    <a:pt x="338302" y="1117011"/>
                    <a:pt x="304472" y="1117011"/>
                  </a:cubicBezTo>
                  <a:cubicBezTo>
                    <a:pt x="270642" y="1117011"/>
                    <a:pt x="250344" y="1096572"/>
                    <a:pt x="250344" y="1062506"/>
                  </a:cubicBezTo>
                  <a:cubicBezTo>
                    <a:pt x="250344" y="1062506"/>
                    <a:pt x="250344" y="1062506"/>
                    <a:pt x="250344" y="653716"/>
                  </a:cubicBezTo>
                  <a:cubicBezTo>
                    <a:pt x="250344" y="653716"/>
                    <a:pt x="250344" y="653716"/>
                    <a:pt x="223280" y="653716"/>
                  </a:cubicBezTo>
                  <a:cubicBezTo>
                    <a:pt x="223280" y="653716"/>
                    <a:pt x="223280" y="653716"/>
                    <a:pt x="223280" y="1062506"/>
                  </a:cubicBezTo>
                  <a:cubicBezTo>
                    <a:pt x="223280" y="1096572"/>
                    <a:pt x="202982" y="1117011"/>
                    <a:pt x="169152" y="1117011"/>
                  </a:cubicBezTo>
                  <a:cubicBezTo>
                    <a:pt x="135322" y="1117011"/>
                    <a:pt x="108258" y="1096572"/>
                    <a:pt x="108258" y="1062506"/>
                  </a:cubicBezTo>
                  <a:cubicBezTo>
                    <a:pt x="108258" y="1062506"/>
                    <a:pt x="108258" y="1062506"/>
                    <a:pt x="108258" y="653716"/>
                  </a:cubicBezTo>
                  <a:cubicBezTo>
                    <a:pt x="108258" y="653716"/>
                    <a:pt x="108258" y="653716"/>
                    <a:pt x="108258" y="633277"/>
                  </a:cubicBezTo>
                  <a:cubicBezTo>
                    <a:pt x="108258" y="633277"/>
                    <a:pt x="108258" y="633277"/>
                    <a:pt x="108258" y="469761"/>
                  </a:cubicBezTo>
                  <a:cubicBezTo>
                    <a:pt x="108258" y="469761"/>
                    <a:pt x="108258" y="469761"/>
                    <a:pt x="108258" y="367564"/>
                  </a:cubicBezTo>
                  <a:cubicBezTo>
                    <a:pt x="108258" y="367564"/>
                    <a:pt x="108258" y="367564"/>
                    <a:pt x="87960" y="367564"/>
                  </a:cubicBezTo>
                  <a:cubicBezTo>
                    <a:pt x="87960" y="367564"/>
                    <a:pt x="87960" y="367564"/>
                    <a:pt x="87960" y="456135"/>
                  </a:cubicBezTo>
                  <a:cubicBezTo>
                    <a:pt x="87960" y="456135"/>
                    <a:pt x="87960" y="456135"/>
                    <a:pt x="87960" y="612837"/>
                  </a:cubicBezTo>
                  <a:cubicBezTo>
                    <a:pt x="87960" y="640090"/>
                    <a:pt x="74428" y="653716"/>
                    <a:pt x="47364" y="653716"/>
                  </a:cubicBezTo>
                  <a:cubicBezTo>
                    <a:pt x="20300" y="653716"/>
                    <a:pt x="0" y="640090"/>
                    <a:pt x="0" y="612837"/>
                  </a:cubicBezTo>
                  <a:cubicBezTo>
                    <a:pt x="0" y="612837"/>
                    <a:pt x="0" y="612837"/>
                    <a:pt x="0" y="347124"/>
                  </a:cubicBezTo>
                  <a:cubicBezTo>
                    <a:pt x="0" y="278993"/>
                    <a:pt x="67662" y="217674"/>
                    <a:pt x="135322" y="217674"/>
                  </a:cubicBezTo>
                  <a:close/>
                  <a:moveTo>
                    <a:pt x="236292" y="0"/>
                  </a:moveTo>
                  <a:cubicBezTo>
                    <a:pt x="292448" y="0"/>
                    <a:pt x="337968" y="45522"/>
                    <a:pt x="337968" y="101677"/>
                  </a:cubicBezTo>
                  <a:cubicBezTo>
                    <a:pt x="337968" y="157832"/>
                    <a:pt x="292448" y="203354"/>
                    <a:pt x="236292" y="203354"/>
                  </a:cubicBezTo>
                  <a:cubicBezTo>
                    <a:pt x="180136" y="203354"/>
                    <a:pt x="134616" y="157832"/>
                    <a:pt x="134616" y="101677"/>
                  </a:cubicBezTo>
                  <a:cubicBezTo>
                    <a:pt x="134616" y="45522"/>
                    <a:pt x="180136" y="0"/>
                    <a:pt x="236292" y="0"/>
                  </a:cubicBezTo>
                  <a:close/>
                </a:path>
              </a:pathLst>
            </a:custGeom>
            <a:solidFill>
              <a:schemeClr val="bg1">
                <a:lumMod val="75000"/>
              </a:schemeClr>
            </a:solidFill>
            <a:ln>
              <a:noFill/>
            </a:ln>
          </p:spPr>
          <p:txBody>
            <a:bodyPr spcFirstLastPara="1" wrap="square" lIns="182825" tIns="91400" rIns="182825" bIns="91400" anchor="t" anchorCtr="0">
              <a:noAutofit/>
            </a:bodyPr>
            <a:lstStyle/>
            <a:p>
              <a:pPr marL="0" marR="0" lvl="0" indent="0" algn="l" rtl="0">
                <a:spcBef>
                  <a:spcPts val="0"/>
                </a:spcBef>
                <a:spcAft>
                  <a:spcPts val="0"/>
                </a:spcAft>
                <a:buNone/>
              </a:pPr>
              <a:endParaRPr sz="7198">
                <a:solidFill>
                  <a:srgbClr val="737572"/>
                </a:solidFill>
                <a:latin typeface="Lato Light"/>
                <a:ea typeface="Lato Light"/>
                <a:cs typeface="Lato Light"/>
                <a:sym typeface="Lato Light"/>
              </a:endParaRPr>
            </a:p>
          </p:txBody>
        </p:sp>
        <p:sp>
          <p:nvSpPr>
            <p:cNvPr id="61" name="Google Shape;400;p34">
              <a:extLst>
                <a:ext uri="{FF2B5EF4-FFF2-40B4-BE49-F238E27FC236}">
                  <a16:creationId xmlns:a16="http://schemas.microsoft.com/office/drawing/2014/main" id="{BB382962-07DD-7F7A-D5C5-5A42EE6324F7}"/>
                </a:ext>
              </a:extLst>
            </p:cNvPr>
            <p:cNvSpPr/>
            <p:nvPr/>
          </p:nvSpPr>
          <p:spPr>
            <a:xfrm>
              <a:off x="6542257" y="2276286"/>
              <a:ext cx="182074" cy="435634"/>
            </a:xfrm>
            <a:custGeom>
              <a:avLst/>
              <a:gdLst/>
              <a:ahLst/>
              <a:cxnLst/>
              <a:rect l="l" t="t" r="r" b="b"/>
              <a:pathLst>
                <a:path w="466856" h="1117011" extrusionOk="0">
                  <a:moveTo>
                    <a:pt x="135322" y="217674"/>
                  </a:moveTo>
                  <a:cubicBezTo>
                    <a:pt x="135322" y="217674"/>
                    <a:pt x="135322" y="217674"/>
                    <a:pt x="189450" y="217674"/>
                  </a:cubicBezTo>
                  <a:cubicBezTo>
                    <a:pt x="189450" y="217674"/>
                    <a:pt x="189450" y="217674"/>
                    <a:pt x="202982" y="217674"/>
                  </a:cubicBezTo>
                  <a:cubicBezTo>
                    <a:pt x="202982" y="217674"/>
                    <a:pt x="202982" y="217674"/>
                    <a:pt x="338302" y="217674"/>
                  </a:cubicBezTo>
                  <a:cubicBezTo>
                    <a:pt x="405962" y="217674"/>
                    <a:pt x="466856" y="278993"/>
                    <a:pt x="466856" y="347124"/>
                  </a:cubicBezTo>
                  <a:cubicBezTo>
                    <a:pt x="466856" y="347124"/>
                    <a:pt x="466856" y="347124"/>
                    <a:pt x="466856" y="612837"/>
                  </a:cubicBezTo>
                  <a:cubicBezTo>
                    <a:pt x="466856" y="640090"/>
                    <a:pt x="446558" y="653716"/>
                    <a:pt x="426260" y="653716"/>
                  </a:cubicBezTo>
                  <a:cubicBezTo>
                    <a:pt x="399196" y="653716"/>
                    <a:pt x="385664" y="640090"/>
                    <a:pt x="385664" y="612837"/>
                  </a:cubicBezTo>
                  <a:cubicBezTo>
                    <a:pt x="385664" y="612837"/>
                    <a:pt x="385664" y="612837"/>
                    <a:pt x="385664" y="456135"/>
                  </a:cubicBezTo>
                  <a:cubicBezTo>
                    <a:pt x="385664" y="456135"/>
                    <a:pt x="385664" y="456135"/>
                    <a:pt x="385664" y="367564"/>
                  </a:cubicBezTo>
                  <a:cubicBezTo>
                    <a:pt x="385664" y="367564"/>
                    <a:pt x="385664" y="367564"/>
                    <a:pt x="358600" y="367564"/>
                  </a:cubicBezTo>
                  <a:cubicBezTo>
                    <a:pt x="358600" y="367564"/>
                    <a:pt x="358600" y="367564"/>
                    <a:pt x="358600" y="469761"/>
                  </a:cubicBezTo>
                  <a:cubicBezTo>
                    <a:pt x="358600" y="469761"/>
                    <a:pt x="358600" y="469761"/>
                    <a:pt x="358600" y="633277"/>
                  </a:cubicBezTo>
                  <a:cubicBezTo>
                    <a:pt x="358600" y="633277"/>
                    <a:pt x="358600" y="633277"/>
                    <a:pt x="358600" y="653716"/>
                  </a:cubicBezTo>
                  <a:cubicBezTo>
                    <a:pt x="358600" y="653716"/>
                    <a:pt x="358600" y="653716"/>
                    <a:pt x="358600" y="1062506"/>
                  </a:cubicBezTo>
                  <a:cubicBezTo>
                    <a:pt x="358600" y="1096572"/>
                    <a:pt x="338302" y="1117011"/>
                    <a:pt x="304472" y="1117011"/>
                  </a:cubicBezTo>
                  <a:cubicBezTo>
                    <a:pt x="270642" y="1117011"/>
                    <a:pt x="250344" y="1096572"/>
                    <a:pt x="250344" y="1062506"/>
                  </a:cubicBezTo>
                  <a:cubicBezTo>
                    <a:pt x="250344" y="1062506"/>
                    <a:pt x="250344" y="1062506"/>
                    <a:pt x="250344" y="653716"/>
                  </a:cubicBezTo>
                  <a:cubicBezTo>
                    <a:pt x="250344" y="653716"/>
                    <a:pt x="250344" y="653716"/>
                    <a:pt x="223280" y="653716"/>
                  </a:cubicBezTo>
                  <a:cubicBezTo>
                    <a:pt x="223280" y="653716"/>
                    <a:pt x="223280" y="653716"/>
                    <a:pt x="223280" y="1062506"/>
                  </a:cubicBezTo>
                  <a:cubicBezTo>
                    <a:pt x="223280" y="1096572"/>
                    <a:pt x="202982" y="1117011"/>
                    <a:pt x="169152" y="1117011"/>
                  </a:cubicBezTo>
                  <a:cubicBezTo>
                    <a:pt x="135322" y="1117011"/>
                    <a:pt x="108258" y="1096572"/>
                    <a:pt x="108258" y="1062506"/>
                  </a:cubicBezTo>
                  <a:cubicBezTo>
                    <a:pt x="108258" y="1062506"/>
                    <a:pt x="108258" y="1062506"/>
                    <a:pt x="108258" y="653716"/>
                  </a:cubicBezTo>
                  <a:cubicBezTo>
                    <a:pt x="108258" y="653716"/>
                    <a:pt x="108258" y="653716"/>
                    <a:pt x="108258" y="633277"/>
                  </a:cubicBezTo>
                  <a:cubicBezTo>
                    <a:pt x="108258" y="633277"/>
                    <a:pt x="108258" y="633277"/>
                    <a:pt x="108258" y="469761"/>
                  </a:cubicBezTo>
                  <a:cubicBezTo>
                    <a:pt x="108258" y="469761"/>
                    <a:pt x="108258" y="469761"/>
                    <a:pt x="108258" y="367564"/>
                  </a:cubicBezTo>
                  <a:cubicBezTo>
                    <a:pt x="108258" y="367564"/>
                    <a:pt x="108258" y="367564"/>
                    <a:pt x="87960" y="367564"/>
                  </a:cubicBezTo>
                  <a:cubicBezTo>
                    <a:pt x="87960" y="367564"/>
                    <a:pt x="87960" y="367564"/>
                    <a:pt x="87960" y="456135"/>
                  </a:cubicBezTo>
                  <a:cubicBezTo>
                    <a:pt x="87960" y="456135"/>
                    <a:pt x="87960" y="456135"/>
                    <a:pt x="87960" y="612837"/>
                  </a:cubicBezTo>
                  <a:cubicBezTo>
                    <a:pt x="87960" y="640090"/>
                    <a:pt x="74428" y="653716"/>
                    <a:pt x="47364" y="653716"/>
                  </a:cubicBezTo>
                  <a:cubicBezTo>
                    <a:pt x="20300" y="653716"/>
                    <a:pt x="0" y="640090"/>
                    <a:pt x="0" y="612837"/>
                  </a:cubicBezTo>
                  <a:cubicBezTo>
                    <a:pt x="0" y="612837"/>
                    <a:pt x="0" y="612837"/>
                    <a:pt x="0" y="347124"/>
                  </a:cubicBezTo>
                  <a:cubicBezTo>
                    <a:pt x="0" y="278993"/>
                    <a:pt x="67662" y="217674"/>
                    <a:pt x="135322" y="217674"/>
                  </a:cubicBezTo>
                  <a:close/>
                  <a:moveTo>
                    <a:pt x="236292" y="0"/>
                  </a:moveTo>
                  <a:cubicBezTo>
                    <a:pt x="292448" y="0"/>
                    <a:pt x="337968" y="45522"/>
                    <a:pt x="337968" y="101677"/>
                  </a:cubicBezTo>
                  <a:cubicBezTo>
                    <a:pt x="337968" y="157832"/>
                    <a:pt x="292448" y="203354"/>
                    <a:pt x="236292" y="203354"/>
                  </a:cubicBezTo>
                  <a:cubicBezTo>
                    <a:pt x="180136" y="203354"/>
                    <a:pt x="134616" y="157832"/>
                    <a:pt x="134616" y="101677"/>
                  </a:cubicBezTo>
                  <a:cubicBezTo>
                    <a:pt x="134616" y="45522"/>
                    <a:pt x="180136" y="0"/>
                    <a:pt x="236292" y="0"/>
                  </a:cubicBezTo>
                  <a:close/>
                </a:path>
              </a:pathLst>
            </a:custGeom>
            <a:solidFill>
              <a:schemeClr val="bg1">
                <a:lumMod val="75000"/>
              </a:schemeClr>
            </a:solidFill>
            <a:ln>
              <a:noFill/>
            </a:ln>
          </p:spPr>
          <p:txBody>
            <a:bodyPr spcFirstLastPara="1" wrap="square" lIns="182825" tIns="91400" rIns="182825" bIns="91400" anchor="t" anchorCtr="0">
              <a:noAutofit/>
            </a:bodyPr>
            <a:lstStyle/>
            <a:p>
              <a:pPr marL="0" marR="0" lvl="0" indent="0" algn="l" rtl="0">
                <a:spcBef>
                  <a:spcPts val="0"/>
                </a:spcBef>
                <a:spcAft>
                  <a:spcPts val="0"/>
                </a:spcAft>
                <a:buNone/>
              </a:pPr>
              <a:endParaRPr sz="7198">
                <a:solidFill>
                  <a:srgbClr val="737572"/>
                </a:solidFill>
                <a:latin typeface="Lato Light"/>
                <a:ea typeface="Lato Light"/>
                <a:cs typeface="Lato Light"/>
                <a:sym typeface="Lato Light"/>
              </a:endParaRPr>
            </a:p>
          </p:txBody>
        </p:sp>
        <p:sp>
          <p:nvSpPr>
            <p:cNvPr id="62" name="Google Shape;401;p34">
              <a:extLst>
                <a:ext uri="{FF2B5EF4-FFF2-40B4-BE49-F238E27FC236}">
                  <a16:creationId xmlns:a16="http://schemas.microsoft.com/office/drawing/2014/main" id="{505172D2-BB51-76DD-D154-B41E5785CB78}"/>
                </a:ext>
              </a:extLst>
            </p:cNvPr>
            <p:cNvSpPr/>
            <p:nvPr/>
          </p:nvSpPr>
          <p:spPr>
            <a:xfrm>
              <a:off x="6773930" y="2276286"/>
              <a:ext cx="182074" cy="435634"/>
            </a:xfrm>
            <a:custGeom>
              <a:avLst/>
              <a:gdLst/>
              <a:ahLst/>
              <a:cxnLst/>
              <a:rect l="l" t="t" r="r" b="b"/>
              <a:pathLst>
                <a:path w="466856" h="1117011" extrusionOk="0">
                  <a:moveTo>
                    <a:pt x="135322" y="217674"/>
                  </a:moveTo>
                  <a:cubicBezTo>
                    <a:pt x="135322" y="217674"/>
                    <a:pt x="135322" y="217674"/>
                    <a:pt x="189450" y="217674"/>
                  </a:cubicBezTo>
                  <a:cubicBezTo>
                    <a:pt x="189450" y="217674"/>
                    <a:pt x="189450" y="217674"/>
                    <a:pt x="202982" y="217674"/>
                  </a:cubicBezTo>
                  <a:cubicBezTo>
                    <a:pt x="202982" y="217674"/>
                    <a:pt x="202982" y="217674"/>
                    <a:pt x="338302" y="217674"/>
                  </a:cubicBezTo>
                  <a:cubicBezTo>
                    <a:pt x="405962" y="217674"/>
                    <a:pt x="466856" y="278993"/>
                    <a:pt x="466856" y="347124"/>
                  </a:cubicBezTo>
                  <a:cubicBezTo>
                    <a:pt x="466856" y="347124"/>
                    <a:pt x="466856" y="347124"/>
                    <a:pt x="466856" y="612837"/>
                  </a:cubicBezTo>
                  <a:cubicBezTo>
                    <a:pt x="466856" y="640090"/>
                    <a:pt x="446558" y="653716"/>
                    <a:pt x="426260" y="653716"/>
                  </a:cubicBezTo>
                  <a:cubicBezTo>
                    <a:pt x="399196" y="653716"/>
                    <a:pt x="385664" y="640090"/>
                    <a:pt x="385664" y="612837"/>
                  </a:cubicBezTo>
                  <a:cubicBezTo>
                    <a:pt x="385664" y="612837"/>
                    <a:pt x="385664" y="612837"/>
                    <a:pt x="385664" y="456135"/>
                  </a:cubicBezTo>
                  <a:cubicBezTo>
                    <a:pt x="385664" y="456135"/>
                    <a:pt x="385664" y="456135"/>
                    <a:pt x="385664" y="367564"/>
                  </a:cubicBezTo>
                  <a:cubicBezTo>
                    <a:pt x="385664" y="367564"/>
                    <a:pt x="385664" y="367564"/>
                    <a:pt x="358600" y="367564"/>
                  </a:cubicBezTo>
                  <a:cubicBezTo>
                    <a:pt x="358600" y="367564"/>
                    <a:pt x="358600" y="367564"/>
                    <a:pt x="358600" y="469761"/>
                  </a:cubicBezTo>
                  <a:cubicBezTo>
                    <a:pt x="358600" y="469761"/>
                    <a:pt x="358600" y="469761"/>
                    <a:pt x="358600" y="633277"/>
                  </a:cubicBezTo>
                  <a:cubicBezTo>
                    <a:pt x="358600" y="633277"/>
                    <a:pt x="358600" y="633277"/>
                    <a:pt x="358600" y="653716"/>
                  </a:cubicBezTo>
                  <a:cubicBezTo>
                    <a:pt x="358600" y="653716"/>
                    <a:pt x="358600" y="653716"/>
                    <a:pt x="358600" y="1062506"/>
                  </a:cubicBezTo>
                  <a:cubicBezTo>
                    <a:pt x="358600" y="1096572"/>
                    <a:pt x="338302" y="1117011"/>
                    <a:pt x="304472" y="1117011"/>
                  </a:cubicBezTo>
                  <a:cubicBezTo>
                    <a:pt x="270642" y="1117011"/>
                    <a:pt x="250344" y="1096572"/>
                    <a:pt x="250344" y="1062506"/>
                  </a:cubicBezTo>
                  <a:cubicBezTo>
                    <a:pt x="250344" y="1062506"/>
                    <a:pt x="250344" y="1062506"/>
                    <a:pt x="250344" y="653716"/>
                  </a:cubicBezTo>
                  <a:cubicBezTo>
                    <a:pt x="250344" y="653716"/>
                    <a:pt x="250344" y="653716"/>
                    <a:pt x="223280" y="653716"/>
                  </a:cubicBezTo>
                  <a:cubicBezTo>
                    <a:pt x="223280" y="653716"/>
                    <a:pt x="223280" y="653716"/>
                    <a:pt x="223280" y="1062506"/>
                  </a:cubicBezTo>
                  <a:cubicBezTo>
                    <a:pt x="223280" y="1096572"/>
                    <a:pt x="202982" y="1117011"/>
                    <a:pt x="169152" y="1117011"/>
                  </a:cubicBezTo>
                  <a:cubicBezTo>
                    <a:pt x="135322" y="1117011"/>
                    <a:pt x="108258" y="1096572"/>
                    <a:pt x="108258" y="1062506"/>
                  </a:cubicBezTo>
                  <a:cubicBezTo>
                    <a:pt x="108258" y="1062506"/>
                    <a:pt x="108258" y="1062506"/>
                    <a:pt x="108258" y="653716"/>
                  </a:cubicBezTo>
                  <a:cubicBezTo>
                    <a:pt x="108258" y="653716"/>
                    <a:pt x="108258" y="653716"/>
                    <a:pt x="108258" y="633277"/>
                  </a:cubicBezTo>
                  <a:cubicBezTo>
                    <a:pt x="108258" y="633277"/>
                    <a:pt x="108258" y="633277"/>
                    <a:pt x="108258" y="469761"/>
                  </a:cubicBezTo>
                  <a:cubicBezTo>
                    <a:pt x="108258" y="469761"/>
                    <a:pt x="108258" y="469761"/>
                    <a:pt x="108258" y="367564"/>
                  </a:cubicBezTo>
                  <a:cubicBezTo>
                    <a:pt x="108258" y="367564"/>
                    <a:pt x="108258" y="367564"/>
                    <a:pt x="87960" y="367564"/>
                  </a:cubicBezTo>
                  <a:cubicBezTo>
                    <a:pt x="87960" y="367564"/>
                    <a:pt x="87960" y="367564"/>
                    <a:pt x="87960" y="456135"/>
                  </a:cubicBezTo>
                  <a:cubicBezTo>
                    <a:pt x="87960" y="456135"/>
                    <a:pt x="87960" y="456135"/>
                    <a:pt x="87960" y="612837"/>
                  </a:cubicBezTo>
                  <a:cubicBezTo>
                    <a:pt x="87960" y="640090"/>
                    <a:pt x="74428" y="653716"/>
                    <a:pt x="47364" y="653716"/>
                  </a:cubicBezTo>
                  <a:cubicBezTo>
                    <a:pt x="20300" y="653716"/>
                    <a:pt x="0" y="640090"/>
                    <a:pt x="0" y="612837"/>
                  </a:cubicBezTo>
                  <a:cubicBezTo>
                    <a:pt x="0" y="612837"/>
                    <a:pt x="0" y="612837"/>
                    <a:pt x="0" y="347124"/>
                  </a:cubicBezTo>
                  <a:cubicBezTo>
                    <a:pt x="0" y="278993"/>
                    <a:pt x="67662" y="217674"/>
                    <a:pt x="135322" y="217674"/>
                  </a:cubicBezTo>
                  <a:close/>
                  <a:moveTo>
                    <a:pt x="236292" y="0"/>
                  </a:moveTo>
                  <a:cubicBezTo>
                    <a:pt x="292448" y="0"/>
                    <a:pt x="337968" y="45522"/>
                    <a:pt x="337968" y="101677"/>
                  </a:cubicBezTo>
                  <a:cubicBezTo>
                    <a:pt x="337968" y="157832"/>
                    <a:pt x="292448" y="203354"/>
                    <a:pt x="236292" y="203354"/>
                  </a:cubicBezTo>
                  <a:cubicBezTo>
                    <a:pt x="180136" y="203354"/>
                    <a:pt x="134616" y="157832"/>
                    <a:pt x="134616" y="101677"/>
                  </a:cubicBezTo>
                  <a:cubicBezTo>
                    <a:pt x="134616" y="45522"/>
                    <a:pt x="180136" y="0"/>
                    <a:pt x="236292" y="0"/>
                  </a:cubicBezTo>
                  <a:close/>
                </a:path>
              </a:pathLst>
            </a:custGeom>
            <a:solidFill>
              <a:schemeClr val="bg1">
                <a:lumMod val="75000"/>
              </a:schemeClr>
            </a:solidFill>
            <a:ln>
              <a:noFill/>
            </a:ln>
          </p:spPr>
          <p:txBody>
            <a:bodyPr spcFirstLastPara="1" wrap="square" lIns="182825" tIns="91400" rIns="182825" bIns="91400" anchor="t" anchorCtr="0">
              <a:noAutofit/>
            </a:bodyPr>
            <a:lstStyle/>
            <a:p>
              <a:pPr marL="0" marR="0" lvl="0" indent="0" algn="l" rtl="0">
                <a:spcBef>
                  <a:spcPts val="0"/>
                </a:spcBef>
                <a:spcAft>
                  <a:spcPts val="0"/>
                </a:spcAft>
                <a:buNone/>
              </a:pPr>
              <a:endParaRPr sz="7198">
                <a:solidFill>
                  <a:srgbClr val="737572"/>
                </a:solidFill>
                <a:latin typeface="Lato Light"/>
                <a:ea typeface="Lato Light"/>
                <a:cs typeface="Lato Light"/>
                <a:sym typeface="Lato Light"/>
              </a:endParaRPr>
            </a:p>
          </p:txBody>
        </p:sp>
        <p:sp>
          <p:nvSpPr>
            <p:cNvPr id="63" name="Google Shape;402;p34">
              <a:extLst>
                <a:ext uri="{FF2B5EF4-FFF2-40B4-BE49-F238E27FC236}">
                  <a16:creationId xmlns:a16="http://schemas.microsoft.com/office/drawing/2014/main" id="{F801A8EA-BEB1-8C7B-8873-7D0B1774151A}"/>
                </a:ext>
              </a:extLst>
            </p:cNvPr>
            <p:cNvSpPr/>
            <p:nvPr/>
          </p:nvSpPr>
          <p:spPr>
            <a:xfrm>
              <a:off x="7005603" y="2276286"/>
              <a:ext cx="182074" cy="435634"/>
            </a:xfrm>
            <a:custGeom>
              <a:avLst/>
              <a:gdLst/>
              <a:ahLst/>
              <a:cxnLst/>
              <a:rect l="l" t="t" r="r" b="b"/>
              <a:pathLst>
                <a:path w="466856" h="1117011" extrusionOk="0">
                  <a:moveTo>
                    <a:pt x="135322" y="217674"/>
                  </a:moveTo>
                  <a:cubicBezTo>
                    <a:pt x="135322" y="217674"/>
                    <a:pt x="135322" y="217674"/>
                    <a:pt x="189450" y="217674"/>
                  </a:cubicBezTo>
                  <a:cubicBezTo>
                    <a:pt x="189450" y="217674"/>
                    <a:pt x="189450" y="217674"/>
                    <a:pt x="202982" y="217674"/>
                  </a:cubicBezTo>
                  <a:cubicBezTo>
                    <a:pt x="202982" y="217674"/>
                    <a:pt x="202982" y="217674"/>
                    <a:pt x="338302" y="217674"/>
                  </a:cubicBezTo>
                  <a:cubicBezTo>
                    <a:pt x="405962" y="217674"/>
                    <a:pt x="466856" y="278993"/>
                    <a:pt x="466856" y="347124"/>
                  </a:cubicBezTo>
                  <a:cubicBezTo>
                    <a:pt x="466856" y="347124"/>
                    <a:pt x="466856" y="347124"/>
                    <a:pt x="466856" y="612837"/>
                  </a:cubicBezTo>
                  <a:cubicBezTo>
                    <a:pt x="466856" y="640090"/>
                    <a:pt x="446558" y="653716"/>
                    <a:pt x="426260" y="653716"/>
                  </a:cubicBezTo>
                  <a:cubicBezTo>
                    <a:pt x="399196" y="653716"/>
                    <a:pt x="385664" y="640090"/>
                    <a:pt x="385664" y="612837"/>
                  </a:cubicBezTo>
                  <a:cubicBezTo>
                    <a:pt x="385664" y="612837"/>
                    <a:pt x="385664" y="612837"/>
                    <a:pt x="385664" y="456135"/>
                  </a:cubicBezTo>
                  <a:cubicBezTo>
                    <a:pt x="385664" y="456135"/>
                    <a:pt x="385664" y="456135"/>
                    <a:pt x="385664" y="367564"/>
                  </a:cubicBezTo>
                  <a:cubicBezTo>
                    <a:pt x="385664" y="367564"/>
                    <a:pt x="385664" y="367564"/>
                    <a:pt x="358600" y="367564"/>
                  </a:cubicBezTo>
                  <a:cubicBezTo>
                    <a:pt x="358600" y="367564"/>
                    <a:pt x="358600" y="367564"/>
                    <a:pt x="358600" y="469761"/>
                  </a:cubicBezTo>
                  <a:cubicBezTo>
                    <a:pt x="358600" y="469761"/>
                    <a:pt x="358600" y="469761"/>
                    <a:pt x="358600" y="633277"/>
                  </a:cubicBezTo>
                  <a:cubicBezTo>
                    <a:pt x="358600" y="633277"/>
                    <a:pt x="358600" y="633277"/>
                    <a:pt x="358600" y="653716"/>
                  </a:cubicBezTo>
                  <a:cubicBezTo>
                    <a:pt x="358600" y="653716"/>
                    <a:pt x="358600" y="653716"/>
                    <a:pt x="358600" y="1062506"/>
                  </a:cubicBezTo>
                  <a:cubicBezTo>
                    <a:pt x="358600" y="1096572"/>
                    <a:pt x="338302" y="1117011"/>
                    <a:pt x="304472" y="1117011"/>
                  </a:cubicBezTo>
                  <a:cubicBezTo>
                    <a:pt x="270642" y="1117011"/>
                    <a:pt x="250344" y="1096572"/>
                    <a:pt x="250344" y="1062506"/>
                  </a:cubicBezTo>
                  <a:cubicBezTo>
                    <a:pt x="250344" y="1062506"/>
                    <a:pt x="250344" y="1062506"/>
                    <a:pt x="250344" y="653716"/>
                  </a:cubicBezTo>
                  <a:cubicBezTo>
                    <a:pt x="250344" y="653716"/>
                    <a:pt x="250344" y="653716"/>
                    <a:pt x="223280" y="653716"/>
                  </a:cubicBezTo>
                  <a:cubicBezTo>
                    <a:pt x="223280" y="653716"/>
                    <a:pt x="223280" y="653716"/>
                    <a:pt x="223280" y="1062506"/>
                  </a:cubicBezTo>
                  <a:cubicBezTo>
                    <a:pt x="223280" y="1096572"/>
                    <a:pt x="202982" y="1117011"/>
                    <a:pt x="169152" y="1117011"/>
                  </a:cubicBezTo>
                  <a:cubicBezTo>
                    <a:pt x="135322" y="1117011"/>
                    <a:pt x="108258" y="1096572"/>
                    <a:pt x="108258" y="1062506"/>
                  </a:cubicBezTo>
                  <a:cubicBezTo>
                    <a:pt x="108258" y="1062506"/>
                    <a:pt x="108258" y="1062506"/>
                    <a:pt x="108258" y="653716"/>
                  </a:cubicBezTo>
                  <a:cubicBezTo>
                    <a:pt x="108258" y="653716"/>
                    <a:pt x="108258" y="653716"/>
                    <a:pt x="108258" y="633277"/>
                  </a:cubicBezTo>
                  <a:cubicBezTo>
                    <a:pt x="108258" y="633277"/>
                    <a:pt x="108258" y="633277"/>
                    <a:pt x="108258" y="469761"/>
                  </a:cubicBezTo>
                  <a:cubicBezTo>
                    <a:pt x="108258" y="469761"/>
                    <a:pt x="108258" y="469761"/>
                    <a:pt x="108258" y="367564"/>
                  </a:cubicBezTo>
                  <a:cubicBezTo>
                    <a:pt x="108258" y="367564"/>
                    <a:pt x="108258" y="367564"/>
                    <a:pt x="87960" y="367564"/>
                  </a:cubicBezTo>
                  <a:cubicBezTo>
                    <a:pt x="87960" y="367564"/>
                    <a:pt x="87960" y="367564"/>
                    <a:pt x="87960" y="456135"/>
                  </a:cubicBezTo>
                  <a:cubicBezTo>
                    <a:pt x="87960" y="456135"/>
                    <a:pt x="87960" y="456135"/>
                    <a:pt x="87960" y="612837"/>
                  </a:cubicBezTo>
                  <a:cubicBezTo>
                    <a:pt x="87960" y="640090"/>
                    <a:pt x="74428" y="653716"/>
                    <a:pt x="47364" y="653716"/>
                  </a:cubicBezTo>
                  <a:cubicBezTo>
                    <a:pt x="20300" y="653716"/>
                    <a:pt x="0" y="640090"/>
                    <a:pt x="0" y="612837"/>
                  </a:cubicBezTo>
                  <a:cubicBezTo>
                    <a:pt x="0" y="612837"/>
                    <a:pt x="0" y="612837"/>
                    <a:pt x="0" y="347124"/>
                  </a:cubicBezTo>
                  <a:cubicBezTo>
                    <a:pt x="0" y="278993"/>
                    <a:pt x="67662" y="217674"/>
                    <a:pt x="135322" y="217674"/>
                  </a:cubicBezTo>
                  <a:close/>
                  <a:moveTo>
                    <a:pt x="236292" y="0"/>
                  </a:moveTo>
                  <a:cubicBezTo>
                    <a:pt x="292448" y="0"/>
                    <a:pt x="337968" y="45522"/>
                    <a:pt x="337968" y="101677"/>
                  </a:cubicBezTo>
                  <a:cubicBezTo>
                    <a:pt x="337968" y="157832"/>
                    <a:pt x="292448" y="203354"/>
                    <a:pt x="236292" y="203354"/>
                  </a:cubicBezTo>
                  <a:cubicBezTo>
                    <a:pt x="180136" y="203354"/>
                    <a:pt x="134616" y="157832"/>
                    <a:pt x="134616" y="101677"/>
                  </a:cubicBezTo>
                  <a:cubicBezTo>
                    <a:pt x="134616" y="45522"/>
                    <a:pt x="180136" y="0"/>
                    <a:pt x="236292" y="0"/>
                  </a:cubicBezTo>
                  <a:close/>
                </a:path>
              </a:pathLst>
            </a:custGeom>
            <a:solidFill>
              <a:schemeClr val="tx2"/>
            </a:solidFill>
            <a:ln>
              <a:noFill/>
            </a:ln>
          </p:spPr>
          <p:txBody>
            <a:bodyPr spcFirstLastPara="1" wrap="square" lIns="182825" tIns="91400" rIns="182825" bIns="91400" anchor="t" anchorCtr="0">
              <a:noAutofit/>
            </a:bodyPr>
            <a:lstStyle/>
            <a:p>
              <a:pPr marL="0" marR="0" lvl="0" indent="0" algn="l" rtl="0">
                <a:spcBef>
                  <a:spcPts val="0"/>
                </a:spcBef>
                <a:spcAft>
                  <a:spcPts val="0"/>
                </a:spcAft>
                <a:buNone/>
              </a:pPr>
              <a:endParaRPr sz="7198">
                <a:solidFill>
                  <a:srgbClr val="737572"/>
                </a:solidFill>
                <a:latin typeface="Lato Light"/>
                <a:ea typeface="Lato Light"/>
                <a:cs typeface="Lato Light"/>
                <a:sym typeface="Lato Light"/>
              </a:endParaRPr>
            </a:p>
          </p:txBody>
        </p:sp>
        <p:sp>
          <p:nvSpPr>
            <p:cNvPr id="128" name="Google Shape;403;p34">
              <a:extLst>
                <a:ext uri="{FF2B5EF4-FFF2-40B4-BE49-F238E27FC236}">
                  <a16:creationId xmlns:a16="http://schemas.microsoft.com/office/drawing/2014/main" id="{BA9E77B7-161F-0609-98C8-50D25BA2BD7A}"/>
                </a:ext>
              </a:extLst>
            </p:cNvPr>
            <p:cNvSpPr/>
            <p:nvPr/>
          </p:nvSpPr>
          <p:spPr>
            <a:xfrm>
              <a:off x="7234270" y="2276286"/>
              <a:ext cx="182074" cy="435634"/>
            </a:xfrm>
            <a:custGeom>
              <a:avLst/>
              <a:gdLst/>
              <a:ahLst/>
              <a:cxnLst/>
              <a:rect l="l" t="t" r="r" b="b"/>
              <a:pathLst>
                <a:path w="466856" h="1117011" extrusionOk="0">
                  <a:moveTo>
                    <a:pt x="135322" y="217674"/>
                  </a:moveTo>
                  <a:cubicBezTo>
                    <a:pt x="135322" y="217674"/>
                    <a:pt x="135322" y="217674"/>
                    <a:pt x="189450" y="217674"/>
                  </a:cubicBezTo>
                  <a:cubicBezTo>
                    <a:pt x="189450" y="217674"/>
                    <a:pt x="189450" y="217674"/>
                    <a:pt x="202982" y="217674"/>
                  </a:cubicBezTo>
                  <a:cubicBezTo>
                    <a:pt x="202982" y="217674"/>
                    <a:pt x="202982" y="217674"/>
                    <a:pt x="338302" y="217674"/>
                  </a:cubicBezTo>
                  <a:cubicBezTo>
                    <a:pt x="405962" y="217674"/>
                    <a:pt x="466856" y="278993"/>
                    <a:pt x="466856" y="347124"/>
                  </a:cubicBezTo>
                  <a:cubicBezTo>
                    <a:pt x="466856" y="347124"/>
                    <a:pt x="466856" y="347124"/>
                    <a:pt x="466856" y="612837"/>
                  </a:cubicBezTo>
                  <a:cubicBezTo>
                    <a:pt x="466856" y="640090"/>
                    <a:pt x="446558" y="653716"/>
                    <a:pt x="426260" y="653716"/>
                  </a:cubicBezTo>
                  <a:cubicBezTo>
                    <a:pt x="399196" y="653716"/>
                    <a:pt x="385664" y="640090"/>
                    <a:pt x="385664" y="612837"/>
                  </a:cubicBezTo>
                  <a:cubicBezTo>
                    <a:pt x="385664" y="612837"/>
                    <a:pt x="385664" y="612837"/>
                    <a:pt x="385664" y="456135"/>
                  </a:cubicBezTo>
                  <a:cubicBezTo>
                    <a:pt x="385664" y="456135"/>
                    <a:pt x="385664" y="456135"/>
                    <a:pt x="385664" y="367564"/>
                  </a:cubicBezTo>
                  <a:cubicBezTo>
                    <a:pt x="385664" y="367564"/>
                    <a:pt x="385664" y="367564"/>
                    <a:pt x="358600" y="367564"/>
                  </a:cubicBezTo>
                  <a:cubicBezTo>
                    <a:pt x="358600" y="367564"/>
                    <a:pt x="358600" y="367564"/>
                    <a:pt x="358600" y="469761"/>
                  </a:cubicBezTo>
                  <a:cubicBezTo>
                    <a:pt x="358600" y="469761"/>
                    <a:pt x="358600" y="469761"/>
                    <a:pt x="358600" y="633277"/>
                  </a:cubicBezTo>
                  <a:cubicBezTo>
                    <a:pt x="358600" y="633277"/>
                    <a:pt x="358600" y="633277"/>
                    <a:pt x="358600" y="653716"/>
                  </a:cubicBezTo>
                  <a:cubicBezTo>
                    <a:pt x="358600" y="653716"/>
                    <a:pt x="358600" y="653716"/>
                    <a:pt x="358600" y="1062506"/>
                  </a:cubicBezTo>
                  <a:cubicBezTo>
                    <a:pt x="358600" y="1096572"/>
                    <a:pt x="338302" y="1117011"/>
                    <a:pt x="304472" y="1117011"/>
                  </a:cubicBezTo>
                  <a:cubicBezTo>
                    <a:pt x="270642" y="1117011"/>
                    <a:pt x="250344" y="1096572"/>
                    <a:pt x="250344" y="1062506"/>
                  </a:cubicBezTo>
                  <a:cubicBezTo>
                    <a:pt x="250344" y="1062506"/>
                    <a:pt x="250344" y="1062506"/>
                    <a:pt x="250344" y="653716"/>
                  </a:cubicBezTo>
                  <a:cubicBezTo>
                    <a:pt x="250344" y="653716"/>
                    <a:pt x="250344" y="653716"/>
                    <a:pt x="223280" y="653716"/>
                  </a:cubicBezTo>
                  <a:cubicBezTo>
                    <a:pt x="223280" y="653716"/>
                    <a:pt x="223280" y="653716"/>
                    <a:pt x="223280" y="1062506"/>
                  </a:cubicBezTo>
                  <a:cubicBezTo>
                    <a:pt x="223280" y="1096572"/>
                    <a:pt x="202982" y="1117011"/>
                    <a:pt x="169152" y="1117011"/>
                  </a:cubicBezTo>
                  <a:cubicBezTo>
                    <a:pt x="135322" y="1117011"/>
                    <a:pt x="108258" y="1096572"/>
                    <a:pt x="108258" y="1062506"/>
                  </a:cubicBezTo>
                  <a:cubicBezTo>
                    <a:pt x="108258" y="1062506"/>
                    <a:pt x="108258" y="1062506"/>
                    <a:pt x="108258" y="653716"/>
                  </a:cubicBezTo>
                  <a:cubicBezTo>
                    <a:pt x="108258" y="653716"/>
                    <a:pt x="108258" y="653716"/>
                    <a:pt x="108258" y="633277"/>
                  </a:cubicBezTo>
                  <a:cubicBezTo>
                    <a:pt x="108258" y="633277"/>
                    <a:pt x="108258" y="633277"/>
                    <a:pt x="108258" y="469761"/>
                  </a:cubicBezTo>
                  <a:cubicBezTo>
                    <a:pt x="108258" y="469761"/>
                    <a:pt x="108258" y="469761"/>
                    <a:pt x="108258" y="367564"/>
                  </a:cubicBezTo>
                  <a:cubicBezTo>
                    <a:pt x="108258" y="367564"/>
                    <a:pt x="108258" y="367564"/>
                    <a:pt x="87960" y="367564"/>
                  </a:cubicBezTo>
                  <a:cubicBezTo>
                    <a:pt x="87960" y="367564"/>
                    <a:pt x="87960" y="367564"/>
                    <a:pt x="87960" y="456135"/>
                  </a:cubicBezTo>
                  <a:cubicBezTo>
                    <a:pt x="87960" y="456135"/>
                    <a:pt x="87960" y="456135"/>
                    <a:pt x="87960" y="612837"/>
                  </a:cubicBezTo>
                  <a:cubicBezTo>
                    <a:pt x="87960" y="640090"/>
                    <a:pt x="74428" y="653716"/>
                    <a:pt x="47364" y="653716"/>
                  </a:cubicBezTo>
                  <a:cubicBezTo>
                    <a:pt x="20300" y="653716"/>
                    <a:pt x="0" y="640090"/>
                    <a:pt x="0" y="612837"/>
                  </a:cubicBezTo>
                  <a:cubicBezTo>
                    <a:pt x="0" y="612837"/>
                    <a:pt x="0" y="612837"/>
                    <a:pt x="0" y="347124"/>
                  </a:cubicBezTo>
                  <a:cubicBezTo>
                    <a:pt x="0" y="278993"/>
                    <a:pt x="67662" y="217674"/>
                    <a:pt x="135322" y="217674"/>
                  </a:cubicBezTo>
                  <a:close/>
                  <a:moveTo>
                    <a:pt x="236292" y="0"/>
                  </a:moveTo>
                  <a:cubicBezTo>
                    <a:pt x="292448" y="0"/>
                    <a:pt x="337968" y="45522"/>
                    <a:pt x="337968" y="101677"/>
                  </a:cubicBezTo>
                  <a:cubicBezTo>
                    <a:pt x="337968" y="157832"/>
                    <a:pt x="292448" y="203354"/>
                    <a:pt x="236292" y="203354"/>
                  </a:cubicBezTo>
                  <a:cubicBezTo>
                    <a:pt x="180136" y="203354"/>
                    <a:pt x="134616" y="157832"/>
                    <a:pt x="134616" y="101677"/>
                  </a:cubicBezTo>
                  <a:cubicBezTo>
                    <a:pt x="134616" y="45522"/>
                    <a:pt x="180136" y="0"/>
                    <a:pt x="236292" y="0"/>
                  </a:cubicBezTo>
                  <a:close/>
                </a:path>
              </a:pathLst>
            </a:custGeom>
            <a:solidFill>
              <a:schemeClr val="accent1"/>
            </a:solidFill>
            <a:ln>
              <a:noFill/>
            </a:ln>
          </p:spPr>
          <p:txBody>
            <a:bodyPr spcFirstLastPara="1" wrap="square" lIns="182825" tIns="91400" rIns="182825" bIns="91400" anchor="t" anchorCtr="0">
              <a:noAutofit/>
            </a:bodyPr>
            <a:lstStyle/>
            <a:p>
              <a:pPr marL="0" marR="0" lvl="0" indent="0" algn="l" rtl="0">
                <a:spcBef>
                  <a:spcPts val="0"/>
                </a:spcBef>
                <a:spcAft>
                  <a:spcPts val="0"/>
                </a:spcAft>
                <a:buNone/>
              </a:pPr>
              <a:endParaRPr sz="7198">
                <a:solidFill>
                  <a:srgbClr val="737572"/>
                </a:solidFill>
                <a:latin typeface="Lato Light"/>
                <a:ea typeface="Lato Light"/>
                <a:cs typeface="Lato Light"/>
                <a:sym typeface="Lato Light"/>
              </a:endParaRPr>
            </a:p>
          </p:txBody>
        </p:sp>
        <p:sp>
          <p:nvSpPr>
            <p:cNvPr id="130" name="Google Shape;404;p34">
              <a:extLst>
                <a:ext uri="{FF2B5EF4-FFF2-40B4-BE49-F238E27FC236}">
                  <a16:creationId xmlns:a16="http://schemas.microsoft.com/office/drawing/2014/main" id="{80BE63EF-E4E8-FA01-E6FF-8544D40329AE}"/>
                </a:ext>
              </a:extLst>
            </p:cNvPr>
            <p:cNvSpPr/>
            <p:nvPr/>
          </p:nvSpPr>
          <p:spPr>
            <a:xfrm>
              <a:off x="7465943" y="2276286"/>
              <a:ext cx="182074" cy="435634"/>
            </a:xfrm>
            <a:custGeom>
              <a:avLst/>
              <a:gdLst/>
              <a:ahLst/>
              <a:cxnLst/>
              <a:rect l="l" t="t" r="r" b="b"/>
              <a:pathLst>
                <a:path w="466856" h="1117011" extrusionOk="0">
                  <a:moveTo>
                    <a:pt x="135322" y="217674"/>
                  </a:moveTo>
                  <a:cubicBezTo>
                    <a:pt x="135322" y="217674"/>
                    <a:pt x="135322" y="217674"/>
                    <a:pt x="189450" y="217674"/>
                  </a:cubicBezTo>
                  <a:cubicBezTo>
                    <a:pt x="189450" y="217674"/>
                    <a:pt x="189450" y="217674"/>
                    <a:pt x="202982" y="217674"/>
                  </a:cubicBezTo>
                  <a:cubicBezTo>
                    <a:pt x="202982" y="217674"/>
                    <a:pt x="202982" y="217674"/>
                    <a:pt x="338302" y="217674"/>
                  </a:cubicBezTo>
                  <a:cubicBezTo>
                    <a:pt x="405962" y="217674"/>
                    <a:pt x="466856" y="278993"/>
                    <a:pt x="466856" y="347124"/>
                  </a:cubicBezTo>
                  <a:cubicBezTo>
                    <a:pt x="466856" y="347124"/>
                    <a:pt x="466856" y="347124"/>
                    <a:pt x="466856" y="612837"/>
                  </a:cubicBezTo>
                  <a:cubicBezTo>
                    <a:pt x="466856" y="640090"/>
                    <a:pt x="446558" y="653716"/>
                    <a:pt x="426260" y="653716"/>
                  </a:cubicBezTo>
                  <a:cubicBezTo>
                    <a:pt x="399196" y="653716"/>
                    <a:pt x="385664" y="640090"/>
                    <a:pt x="385664" y="612837"/>
                  </a:cubicBezTo>
                  <a:cubicBezTo>
                    <a:pt x="385664" y="612837"/>
                    <a:pt x="385664" y="612837"/>
                    <a:pt x="385664" y="456135"/>
                  </a:cubicBezTo>
                  <a:cubicBezTo>
                    <a:pt x="385664" y="456135"/>
                    <a:pt x="385664" y="456135"/>
                    <a:pt x="385664" y="367564"/>
                  </a:cubicBezTo>
                  <a:cubicBezTo>
                    <a:pt x="385664" y="367564"/>
                    <a:pt x="385664" y="367564"/>
                    <a:pt x="358600" y="367564"/>
                  </a:cubicBezTo>
                  <a:cubicBezTo>
                    <a:pt x="358600" y="367564"/>
                    <a:pt x="358600" y="367564"/>
                    <a:pt x="358600" y="469761"/>
                  </a:cubicBezTo>
                  <a:cubicBezTo>
                    <a:pt x="358600" y="469761"/>
                    <a:pt x="358600" y="469761"/>
                    <a:pt x="358600" y="633277"/>
                  </a:cubicBezTo>
                  <a:cubicBezTo>
                    <a:pt x="358600" y="633277"/>
                    <a:pt x="358600" y="633277"/>
                    <a:pt x="358600" y="653716"/>
                  </a:cubicBezTo>
                  <a:cubicBezTo>
                    <a:pt x="358600" y="653716"/>
                    <a:pt x="358600" y="653716"/>
                    <a:pt x="358600" y="1062506"/>
                  </a:cubicBezTo>
                  <a:cubicBezTo>
                    <a:pt x="358600" y="1096572"/>
                    <a:pt x="338302" y="1117011"/>
                    <a:pt x="304472" y="1117011"/>
                  </a:cubicBezTo>
                  <a:cubicBezTo>
                    <a:pt x="270642" y="1117011"/>
                    <a:pt x="250344" y="1096572"/>
                    <a:pt x="250344" y="1062506"/>
                  </a:cubicBezTo>
                  <a:cubicBezTo>
                    <a:pt x="250344" y="1062506"/>
                    <a:pt x="250344" y="1062506"/>
                    <a:pt x="250344" y="653716"/>
                  </a:cubicBezTo>
                  <a:cubicBezTo>
                    <a:pt x="250344" y="653716"/>
                    <a:pt x="250344" y="653716"/>
                    <a:pt x="223280" y="653716"/>
                  </a:cubicBezTo>
                  <a:cubicBezTo>
                    <a:pt x="223280" y="653716"/>
                    <a:pt x="223280" y="653716"/>
                    <a:pt x="223280" y="1062506"/>
                  </a:cubicBezTo>
                  <a:cubicBezTo>
                    <a:pt x="223280" y="1096572"/>
                    <a:pt x="202982" y="1117011"/>
                    <a:pt x="169152" y="1117011"/>
                  </a:cubicBezTo>
                  <a:cubicBezTo>
                    <a:pt x="135322" y="1117011"/>
                    <a:pt x="108258" y="1096572"/>
                    <a:pt x="108258" y="1062506"/>
                  </a:cubicBezTo>
                  <a:cubicBezTo>
                    <a:pt x="108258" y="1062506"/>
                    <a:pt x="108258" y="1062506"/>
                    <a:pt x="108258" y="653716"/>
                  </a:cubicBezTo>
                  <a:cubicBezTo>
                    <a:pt x="108258" y="653716"/>
                    <a:pt x="108258" y="653716"/>
                    <a:pt x="108258" y="633277"/>
                  </a:cubicBezTo>
                  <a:cubicBezTo>
                    <a:pt x="108258" y="633277"/>
                    <a:pt x="108258" y="633277"/>
                    <a:pt x="108258" y="469761"/>
                  </a:cubicBezTo>
                  <a:cubicBezTo>
                    <a:pt x="108258" y="469761"/>
                    <a:pt x="108258" y="469761"/>
                    <a:pt x="108258" y="367564"/>
                  </a:cubicBezTo>
                  <a:cubicBezTo>
                    <a:pt x="108258" y="367564"/>
                    <a:pt x="108258" y="367564"/>
                    <a:pt x="87960" y="367564"/>
                  </a:cubicBezTo>
                  <a:cubicBezTo>
                    <a:pt x="87960" y="367564"/>
                    <a:pt x="87960" y="367564"/>
                    <a:pt x="87960" y="456135"/>
                  </a:cubicBezTo>
                  <a:cubicBezTo>
                    <a:pt x="87960" y="456135"/>
                    <a:pt x="87960" y="456135"/>
                    <a:pt x="87960" y="612837"/>
                  </a:cubicBezTo>
                  <a:cubicBezTo>
                    <a:pt x="87960" y="640090"/>
                    <a:pt x="74428" y="653716"/>
                    <a:pt x="47364" y="653716"/>
                  </a:cubicBezTo>
                  <a:cubicBezTo>
                    <a:pt x="20300" y="653716"/>
                    <a:pt x="0" y="640090"/>
                    <a:pt x="0" y="612837"/>
                  </a:cubicBezTo>
                  <a:cubicBezTo>
                    <a:pt x="0" y="612837"/>
                    <a:pt x="0" y="612837"/>
                    <a:pt x="0" y="347124"/>
                  </a:cubicBezTo>
                  <a:cubicBezTo>
                    <a:pt x="0" y="278993"/>
                    <a:pt x="67662" y="217674"/>
                    <a:pt x="135322" y="217674"/>
                  </a:cubicBezTo>
                  <a:close/>
                  <a:moveTo>
                    <a:pt x="236292" y="0"/>
                  </a:moveTo>
                  <a:cubicBezTo>
                    <a:pt x="292448" y="0"/>
                    <a:pt x="337968" y="45522"/>
                    <a:pt x="337968" y="101677"/>
                  </a:cubicBezTo>
                  <a:cubicBezTo>
                    <a:pt x="337968" y="157832"/>
                    <a:pt x="292448" y="203354"/>
                    <a:pt x="236292" y="203354"/>
                  </a:cubicBezTo>
                  <a:cubicBezTo>
                    <a:pt x="180136" y="203354"/>
                    <a:pt x="134616" y="157832"/>
                    <a:pt x="134616" y="101677"/>
                  </a:cubicBezTo>
                  <a:cubicBezTo>
                    <a:pt x="134616" y="45522"/>
                    <a:pt x="180136" y="0"/>
                    <a:pt x="236292" y="0"/>
                  </a:cubicBezTo>
                  <a:close/>
                </a:path>
              </a:pathLst>
            </a:custGeom>
            <a:solidFill>
              <a:schemeClr val="accent1"/>
            </a:solidFill>
            <a:ln>
              <a:noFill/>
            </a:ln>
          </p:spPr>
          <p:txBody>
            <a:bodyPr spcFirstLastPara="1" wrap="square" lIns="182825" tIns="91400" rIns="182825" bIns="91400" anchor="t" anchorCtr="0">
              <a:noAutofit/>
            </a:bodyPr>
            <a:lstStyle/>
            <a:p>
              <a:pPr marL="0" marR="0" lvl="0" indent="0" algn="l" rtl="0">
                <a:spcBef>
                  <a:spcPts val="0"/>
                </a:spcBef>
                <a:spcAft>
                  <a:spcPts val="0"/>
                </a:spcAft>
                <a:buNone/>
              </a:pPr>
              <a:endParaRPr sz="7198">
                <a:solidFill>
                  <a:srgbClr val="737572"/>
                </a:solidFill>
                <a:latin typeface="Lato Light"/>
                <a:ea typeface="Lato Light"/>
                <a:cs typeface="Lato Light"/>
                <a:sym typeface="Lato Light"/>
              </a:endParaRPr>
            </a:p>
          </p:txBody>
        </p:sp>
        <p:sp>
          <p:nvSpPr>
            <p:cNvPr id="131" name="Google Shape;405;p34">
              <a:extLst>
                <a:ext uri="{FF2B5EF4-FFF2-40B4-BE49-F238E27FC236}">
                  <a16:creationId xmlns:a16="http://schemas.microsoft.com/office/drawing/2014/main" id="{EBA3E189-CC7B-F7A3-EAD0-670525F68AF6}"/>
                </a:ext>
              </a:extLst>
            </p:cNvPr>
            <p:cNvSpPr txBox="1"/>
            <p:nvPr/>
          </p:nvSpPr>
          <p:spPr>
            <a:xfrm>
              <a:off x="8125200" y="2309430"/>
              <a:ext cx="1961470" cy="3693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 sz="2000" dirty="0">
                  <a:solidFill>
                    <a:schemeClr val="accent1"/>
                  </a:solidFill>
                  <a:latin typeface="Bebas Neue"/>
                  <a:ea typeface="Bebas Neue"/>
                  <a:cs typeface="Bebas Neue"/>
                  <a:sym typeface="Bebas Neue"/>
                </a:rPr>
                <a:t>7ADMINISTRACIÓN</a:t>
              </a:r>
              <a:endParaRPr dirty="0">
                <a:solidFill>
                  <a:schemeClr val="accent1"/>
                </a:solidFill>
                <a:latin typeface="Bebas Neue"/>
                <a:ea typeface="Bebas Neue"/>
                <a:cs typeface="Bebas Neue"/>
                <a:sym typeface="Bebas Neue"/>
              </a:endParaRPr>
            </a:p>
          </p:txBody>
        </p:sp>
        <p:sp>
          <p:nvSpPr>
            <p:cNvPr id="132" name="Google Shape;406;p34">
              <a:extLst>
                <a:ext uri="{FF2B5EF4-FFF2-40B4-BE49-F238E27FC236}">
                  <a16:creationId xmlns:a16="http://schemas.microsoft.com/office/drawing/2014/main" id="{93FB6DA5-5E7F-7199-8462-5BB48F284FA4}"/>
                </a:ext>
              </a:extLst>
            </p:cNvPr>
            <p:cNvSpPr/>
            <p:nvPr/>
          </p:nvSpPr>
          <p:spPr>
            <a:xfrm>
              <a:off x="7832226" y="2368069"/>
              <a:ext cx="252000" cy="252000"/>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a:solidFill>
                  <a:srgbClr val="FFFFFF"/>
                </a:solidFill>
                <a:latin typeface="Lato Light"/>
                <a:ea typeface="Lato Light"/>
                <a:cs typeface="Lato Light"/>
                <a:sym typeface="Lato Light"/>
              </a:endParaRPr>
            </a:p>
          </p:txBody>
        </p:sp>
      </p:grpSp>
      <p:sp>
        <p:nvSpPr>
          <p:cNvPr id="133" name="Google Shape;407;p34">
            <a:extLst>
              <a:ext uri="{FF2B5EF4-FFF2-40B4-BE49-F238E27FC236}">
                <a16:creationId xmlns:a16="http://schemas.microsoft.com/office/drawing/2014/main" id="{8209CA94-F164-B21D-2712-9340B88040DD}"/>
              </a:ext>
            </a:extLst>
          </p:cNvPr>
          <p:cNvSpPr/>
          <p:nvPr/>
        </p:nvSpPr>
        <p:spPr>
          <a:xfrm flipH="1">
            <a:off x="8353926" y="4803387"/>
            <a:ext cx="1020900" cy="1038900"/>
          </a:xfrm>
          <a:prstGeom prst="can">
            <a:avLst>
              <a:gd name="adj" fmla="val 25000"/>
            </a:avLst>
          </a:prstGeom>
          <a:solidFill>
            <a:schemeClr val="accent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s-ES" sz="1200" b="1" dirty="0">
                <a:solidFill>
                  <a:schemeClr val="bg1"/>
                </a:solidFill>
                <a:latin typeface="Roboto" panose="02000000000000000000" pitchFamily="2" charset="0"/>
                <a:ea typeface="Roboto" panose="02000000000000000000" pitchFamily="2" charset="0"/>
                <a:cs typeface="Roboto" panose="02000000000000000000" pitchFamily="2" charset="0"/>
                <a:sym typeface="Bebas Neue"/>
              </a:rPr>
              <a:t>Flowsheet planta nueva</a:t>
            </a:r>
            <a:endParaRPr sz="300" b="1" dirty="0">
              <a:solidFill>
                <a:schemeClr val="bg1"/>
              </a:solidFill>
              <a:latin typeface="Bebas Neue"/>
              <a:ea typeface="Bebas Neue"/>
              <a:cs typeface="Bebas Neue"/>
              <a:sym typeface="Bebas Neue"/>
            </a:endParaRPr>
          </a:p>
        </p:txBody>
      </p:sp>
      <p:sp>
        <p:nvSpPr>
          <p:cNvPr id="134" name="Google Shape;408;p34">
            <a:extLst>
              <a:ext uri="{FF2B5EF4-FFF2-40B4-BE49-F238E27FC236}">
                <a16:creationId xmlns:a16="http://schemas.microsoft.com/office/drawing/2014/main" id="{A8BC9999-4EC7-D4B2-E52E-AB8C562C1390}"/>
              </a:ext>
            </a:extLst>
          </p:cNvPr>
          <p:cNvSpPr txBox="1"/>
          <p:nvPr/>
        </p:nvSpPr>
        <p:spPr>
          <a:xfrm flipH="1">
            <a:off x="8653090" y="4529187"/>
            <a:ext cx="614700" cy="274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000" dirty="0">
                <a:solidFill>
                  <a:schemeClr val="dk1"/>
                </a:solidFill>
                <a:latin typeface="Bebas Neue"/>
                <a:ea typeface="Bebas Neue"/>
                <a:cs typeface="Bebas Neue"/>
                <a:sym typeface="Bebas Neue"/>
              </a:rPr>
              <a:t>80%</a:t>
            </a:r>
            <a:endParaRPr sz="2000" dirty="0">
              <a:solidFill>
                <a:schemeClr val="dk1"/>
              </a:solidFill>
              <a:latin typeface="Bebas Neue"/>
              <a:ea typeface="Bebas Neue"/>
              <a:cs typeface="Bebas Neue"/>
              <a:sym typeface="Bebas Neue"/>
            </a:endParaRPr>
          </a:p>
        </p:txBody>
      </p:sp>
      <p:sp>
        <p:nvSpPr>
          <p:cNvPr id="142" name="Google Shape;416;p34">
            <a:extLst>
              <a:ext uri="{FF2B5EF4-FFF2-40B4-BE49-F238E27FC236}">
                <a16:creationId xmlns:a16="http://schemas.microsoft.com/office/drawing/2014/main" id="{BC814857-3B27-1DA7-722A-E9277B385EB5}"/>
              </a:ext>
            </a:extLst>
          </p:cNvPr>
          <p:cNvSpPr txBox="1"/>
          <p:nvPr/>
        </p:nvSpPr>
        <p:spPr>
          <a:xfrm flipH="1">
            <a:off x="9546980" y="4914042"/>
            <a:ext cx="614700" cy="274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000" dirty="0">
                <a:solidFill>
                  <a:schemeClr val="dk1"/>
                </a:solidFill>
                <a:latin typeface="Bebas Neue"/>
                <a:ea typeface="Bebas Neue"/>
                <a:cs typeface="Bebas Neue"/>
                <a:sym typeface="Bebas Neue"/>
              </a:rPr>
              <a:t>40%</a:t>
            </a:r>
            <a:endParaRPr sz="2000" dirty="0">
              <a:solidFill>
                <a:schemeClr val="dk1"/>
              </a:solidFill>
              <a:latin typeface="Bebas Neue"/>
              <a:ea typeface="Bebas Neue"/>
              <a:cs typeface="Bebas Neue"/>
              <a:sym typeface="Bebas Neue"/>
            </a:endParaRPr>
          </a:p>
        </p:txBody>
      </p:sp>
      <p:sp>
        <p:nvSpPr>
          <p:cNvPr id="143" name="Google Shape;417;p34">
            <a:extLst>
              <a:ext uri="{FF2B5EF4-FFF2-40B4-BE49-F238E27FC236}">
                <a16:creationId xmlns:a16="http://schemas.microsoft.com/office/drawing/2014/main" id="{7F8B44D5-E08A-BA69-1E09-E98A39B04CC8}"/>
              </a:ext>
            </a:extLst>
          </p:cNvPr>
          <p:cNvSpPr/>
          <p:nvPr/>
        </p:nvSpPr>
        <p:spPr>
          <a:xfrm flipH="1">
            <a:off x="9235857" y="5202739"/>
            <a:ext cx="1077376" cy="763647"/>
          </a:xfrm>
          <a:prstGeom prst="can">
            <a:avLst>
              <a:gd name="adj" fmla="val 25000"/>
            </a:avLst>
          </a:prstGeom>
          <a:solidFill>
            <a:schemeClr val="accent2"/>
          </a:solidFill>
          <a:ln>
            <a:noFill/>
          </a:ln>
        </p:spPr>
        <p:txBody>
          <a:bodyPr spcFirstLastPara="1" wrap="square" lIns="91425" tIns="91425" rIns="91425" bIns="91425" anchor="ctr" anchorCtr="0">
            <a:noAutofit/>
          </a:bodyPr>
          <a:lstStyle/>
          <a:p>
            <a:pPr marL="0" lvl="0" indent="0" rtl="0">
              <a:spcBef>
                <a:spcPts val="0"/>
              </a:spcBef>
              <a:spcAft>
                <a:spcPts val="0"/>
              </a:spcAft>
              <a:buNone/>
            </a:pPr>
            <a:r>
              <a:rPr lang="es-ES" sz="1200" b="1" dirty="0">
                <a:solidFill>
                  <a:schemeClr val="bg1"/>
                </a:solidFill>
                <a:latin typeface="Roboto" panose="02000000000000000000" pitchFamily="2" charset="0"/>
                <a:ea typeface="Roboto" panose="02000000000000000000" pitchFamily="2" charset="0"/>
                <a:cs typeface="Roboto" panose="02000000000000000000" pitchFamily="2" charset="0"/>
                <a:sym typeface="Bebas Neue"/>
              </a:rPr>
              <a:t>Pruebas Metalúrgicas</a:t>
            </a:r>
            <a:endParaRPr lang="es-ES" sz="600" b="1" dirty="0">
              <a:solidFill>
                <a:schemeClr val="bg1"/>
              </a:solidFill>
              <a:latin typeface="Bebas Neue"/>
              <a:ea typeface="Bebas Neue"/>
              <a:cs typeface="Bebas Neue"/>
              <a:sym typeface="Bebas Neue"/>
            </a:endParaRPr>
          </a:p>
        </p:txBody>
      </p:sp>
      <p:grpSp>
        <p:nvGrpSpPr>
          <p:cNvPr id="160" name="Google Shape;434;p34">
            <a:extLst>
              <a:ext uri="{FF2B5EF4-FFF2-40B4-BE49-F238E27FC236}">
                <a16:creationId xmlns:a16="http://schemas.microsoft.com/office/drawing/2014/main" id="{0A725420-8806-DF39-05CB-987E919CAD0F}"/>
              </a:ext>
            </a:extLst>
          </p:cNvPr>
          <p:cNvGrpSpPr/>
          <p:nvPr/>
        </p:nvGrpSpPr>
        <p:grpSpPr>
          <a:xfrm>
            <a:off x="799055" y="3770369"/>
            <a:ext cx="246881" cy="246890"/>
            <a:chOff x="7975974" y="4311160"/>
            <a:chExt cx="363434" cy="366414"/>
          </a:xfrm>
        </p:grpSpPr>
        <p:sp>
          <p:nvSpPr>
            <p:cNvPr id="161" name="Google Shape;435;p34">
              <a:extLst>
                <a:ext uri="{FF2B5EF4-FFF2-40B4-BE49-F238E27FC236}">
                  <a16:creationId xmlns:a16="http://schemas.microsoft.com/office/drawing/2014/main" id="{CFD17DEB-3874-3A0D-1326-57EA44CDD761}"/>
                </a:ext>
              </a:extLst>
            </p:cNvPr>
            <p:cNvSpPr/>
            <p:nvPr/>
          </p:nvSpPr>
          <p:spPr>
            <a:xfrm>
              <a:off x="7975974" y="4442857"/>
              <a:ext cx="40109" cy="23712"/>
            </a:xfrm>
            <a:custGeom>
              <a:avLst/>
              <a:gdLst/>
              <a:ahLst/>
              <a:cxnLst/>
              <a:rect l="l" t="t" r="r" b="b"/>
              <a:pathLst>
                <a:path w="1387" h="820" extrusionOk="0">
                  <a:moveTo>
                    <a:pt x="379" y="0"/>
                  </a:moveTo>
                  <a:cubicBezTo>
                    <a:pt x="158" y="0"/>
                    <a:pt x="1" y="189"/>
                    <a:pt x="1" y="378"/>
                  </a:cubicBezTo>
                  <a:cubicBezTo>
                    <a:pt x="1" y="630"/>
                    <a:pt x="190" y="819"/>
                    <a:pt x="379" y="819"/>
                  </a:cubicBezTo>
                  <a:lnTo>
                    <a:pt x="946" y="819"/>
                  </a:lnTo>
                  <a:cubicBezTo>
                    <a:pt x="1166" y="819"/>
                    <a:pt x="1387" y="630"/>
                    <a:pt x="1387" y="378"/>
                  </a:cubicBezTo>
                  <a:cubicBezTo>
                    <a:pt x="1387" y="189"/>
                    <a:pt x="1166" y="0"/>
                    <a:pt x="94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62" name="Google Shape;436;p34">
              <a:extLst>
                <a:ext uri="{FF2B5EF4-FFF2-40B4-BE49-F238E27FC236}">
                  <a16:creationId xmlns:a16="http://schemas.microsoft.com/office/drawing/2014/main" id="{FF6F6D54-D575-4281-124E-31292D6C4CE0}"/>
                </a:ext>
              </a:extLst>
            </p:cNvPr>
            <p:cNvGrpSpPr/>
            <p:nvPr/>
          </p:nvGrpSpPr>
          <p:grpSpPr>
            <a:xfrm>
              <a:off x="8019220" y="4311160"/>
              <a:ext cx="320188" cy="366414"/>
              <a:chOff x="-60215512" y="2304850"/>
              <a:chExt cx="276812" cy="316775"/>
            </a:xfrm>
          </p:grpSpPr>
          <p:sp>
            <p:nvSpPr>
              <p:cNvPr id="163" name="Google Shape;437;p34">
                <a:extLst>
                  <a:ext uri="{FF2B5EF4-FFF2-40B4-BE49-F238E27FC236}">
                    <a16:creationId xmlns:a16="http://schemas.microsoft.com/office/drawing/2014/main" id="{1ABD5A62-1E9A-A4F3-0D8E-CA88A0BBA84F}"/>
                  </a:ext>
                </a:extLst>
              </p:cNvPr>
              <p:cNvSpPr/>
              <p:nvPr/>
            </p:nvSpPr>
            <p:spPr>
              <a:xfrm>
                <a:off x="-60215512" y="2304850"/>
                <a:ext cx="235525" cy="316775"/>
              </a:xfrm>
              <a:custGeom>
                <a:avLst/>
                <a:gdLst/>
                <a:ahLst/>
                <a:cxnLst/>
                <a:rect l="l" t="t" r="r" b="b"/>
                <a:pathLst>
                  <a:path w="9421" h="12671" extrusionOk="0">
                    <a:moveTo>
                      <a:pt x="4884" y="825"/>
                    </a:moveTo>
                    <a:cubicBezTo>
                      <a:pt x="6994" y="825"/>
                      <a:pt x="8633" y="2463"/>
                      <a:pt x="8633" y="4542"/>
                    </a:cubicBezTo>
                    <a:cubicBezTo>
                      <a:pt x="8570" y="6023"/>
                      <a:pt x="7688" y="7378"/>
                      <a:pt x="6364" y="7945"/>
                    </a:cubicBezTo>
                    <a:cubicBezTo>
                      <a:pt x="6207" y="8039"/>
                      <a:pt x="6112" y="8165"/>
                      <a:pt x="6112" y="8354"/>
                    </a:cubicBezTo>
                    <a:lnTo>
                      <a:pt x="6112" y="8543"/>
                    </a:lnTo>
                    <a:lnTo>
                      <a:pt x="3623" y="8543"/>
                    </a:lnTo>
                    <a:lnTo>
                      <a:pt x="3623" y="8354"/>
                    </a:lnTo>
                    <a:cubicBezTo>
                      <a:pt x="3623" y="8197"/>
                      <a:pt x="3560" y="8039"/>
                      <a:pt x="3403" y="7945"/>
                    </a:cubicBezTo>
                    <a:cubicBezTo>
                      <a:pt x="1828" y="7251"/>
                      <a:pt x="914" y="5582"/>
                      <a:pt x="1229" y="3880"/>
                    </a:cubicBezTo>
                    <a:cubicBezTo>
                      <a:pt x="1481" y="2431"/>
                      <a:pt x="2647" y="1203"/>
                      <a:pt x="4096" y="888"/>
                    </a:cubicBezTo>
                    <a:cubicBezTo>
                      <a:pt x="4379" y="856"/>
                      <a:pt x="4663" y="825"/>
                      <a:pt x="4884" y="825"/>
                    </a:cubicBezTo>
                    <a:close/>
                    <a:moveTo>
                      <a:pt x="6081" y="9362"/>
                    </a:moveTo>
                    <a:lnTo>
                      <a:pt x="6081" y="10213"/>
                    </a:lnTo>
                    <a:lnTo>
                      <a:pt x="3592" y="10213"/>
                    </a:lnTo>
                    <a:lnTo>
                      <a:pt x="3592" y="9362"/>
                    </a:lnTo>
                    <a:close/>
                    <a:moveTo>
                      <a:pt x="5986" y="11032"/>
                    </a:moveTo>
                    <a:cubicBezTo>
                      <a:pt x="5829" y="11505"/>
                      <a:pt x="5419" y="11851"/>
                      <a:pt x="4852" y="11851"/>
                    </a:cubicBezTo>
                    <a:cubicBezTo>
                      <a:pt x="4316" y="11851"/>
                      <a:pt x="3875" y="11505"/>
                      <a:pt x="3686" y="11032"/>
                    </a:cubicBezTo>
                    <a:close/>
                    <a:moveTo>
                      <a:pt x="4842" y="0"/>
                    </a:moveTo>
                    <a:cubicBezTo>
                      <a:pt x="4526" y="0"/>
                      <a:pt x="4202" y="32"/>
                      <a:pt x="3875" y="100"/>
                    </a:cubicBezTo>
                    <a:cubicBezTo>
                      <a:pt x="2111" y="509"/>
                      <a:pt x="693" y="1959"/>
                      <a:pt x="378" y="3723"/>
                    </a:cubicBezTo>
                    <a:cubicBezTo>
                      <a:pt x="0" y="5834"/>
                      <a:pt x="1071" y="7724"/>
                      <a:pt x="2773" y="8575"/>
                    </a:cubicBezTo>
                    <a:lnTo>
                      <a:pt x="2773" y="10591"/>
                    </a:lnTo>
                    <a:cubicBezTo>
                      <a:pt x="2773" y="11725"/>
                      <a:pt x="3718" y="12670"/>
                      <a:pt x="4852" y="12670"/>
                    </a:cubicBezTo>
                    <a:cubicBezTo>
                      <a:pt x="5986" y="12670"/>
                      <a:pt x="6963" y="11725"/>
                      <a:pt x="6963" y="10591"/>
                    </a:cubicBezTo>
                    <a:lnTo>
                      <a:pt x="6963" y="8575"/>
                    </a:lnTo>
                    <a:cubicBezTo>
                      <a:pt x="8444" y="7787"/>
                      <a:pt x="9420" y="6243"/>
                      <a:pt x="9420" y="4511"/>
                    </a:cubicBezTo>
                    <a:cubicBezTo>
                      <a:pt x="9392" y="1995"/>
                      <a:pt x="7331" y="0"/>
                      <a:pt x="484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4" name="Google Shape;438;p34">
                <a:extLst>
                  <a:ext uri="{FF2B5EF4-FFF2-40B4-BE49-F238E27FC236}">
                    <a16:creationId xmlns:a16="http://schemas.microsoft.com/office/drawing/2014/main" id="{66CE6133-422F-9027-5040-69E3BAE14522}"/>
                  </a:ext>
                </a:extLst>
              </p:cNvPr>
              <p:cNvSpPr/>
              <p:nvPr/>
            </p:nvSpPr>
            <p:spPr>
              <a:xfrm>
                <a:off x="-60127750" y="2347500"/>
                <a:ext cx="62250" cy="145750"/>
              </a:xfrm>
              <a:custGeom>
                <a:avLst/>
                <a:gdLst/>
                <a:ahLst/>
                <a:cxnLst/>
                <a:rect l="l" t="t" r="r" b="b"/>
                <a:pathLst>
                  <a:path w="2490" h="5830" extrusionOk="0">
                    <a:moveTo>
                      <a:pt x="1229" y="1"/>
                    </a:moveTo>
                    <a:cubicBezTo>
                      <a:pt x="1009" y="1"/>
                      <a:pt x="851" y="190"/>
                      <a:pt x="851" y="379"/>
                    </a:cubicBezTo>
                    <a:lnTo>
                      <a:pt x="851" y="662"/>
                    </a:lnTo>
                    <a:cubicBezTo>
                      <a:pt x="378" y="820"/>
                      <a:pt x="0" y="1292"/>
                      <a:pt x="0" y="1828"/>
                    </a:cubicBezTo>
                    <a:cubicBezTo>
                      <a:pt x="0" y="2521"/>
                      <a:pt x="567" y="2899"/>
                      <a:pt x="1009" y="3214"/>
                    </a:cubicBezTo>
                    <a:cubicBezTo>
                      <a:pt x="1324" y="3466"/>
                      <a:pt x="1670" y="3687"/>
                      <a:pt x="1670" y="3939"/>
                    </a:cubicBezTo>
                    <a:cubicBezTo>
                      <a:pt x="1670" y="4159"/>
                      <a:pt x="1481" y="4348"/>
                      <a:pt x="1229" y="4348"/>
                    </a:cubicBezTo>
                    <a:cubicBezTo>
                      <a:pt x="1009" y="4348"/>
                      <a:pt x="851" y="4159"/>
                      <a:pt x="851" y="3939"/>
                    </a:cubicBezTo>
                    <a:cubicBezTo>
                      <a:pt x="851" y="3687"/>
                      <a:pt x="630" y="3498"/>
                      <a:pt x="441" y="3498"/>
                    </a:cubicBezTo>
                    <a:cubicBezTo>
                      <a:pt x="221" y="3498"/>
                      <a:pt x="0" y="3687"/>
                      <a:pt x="0" y="3939"/>
                    </a:cubicBezTo>
                    <a:cubicBezTo>
                      <a:pt x="0" y="4474"/>
                      <a:pt x="378" y="4915"/>
                      <a:pt x="851" y="5104"/>
                    </a:cubicBezTo>
                    <a:lnTo>
                      <a:pt x="851" y="5388"/>
                    </a:lnTo>
                    <a:cubicBezTo>
                      <a:pt x="851" y="5608"/>
                      <a:pt x="1040" y="5829"/>
                      <a:pt x="1229" y="5829"/>
                    </a:cubicBezTo>
                    <a:cubicBezTo>
                      <a:pt x="1481" y="5829"/>
                      <a:pt x="1670" y="5608"/>
                      <a:pt x="1670" y="5388"/>
                    </a:cubicBezTo>
                    <a:lnTo>
                      <a:pt x="1670" y="5104"/>
                    </a:lnTo>
                    <a:cubicBezTo>
                      <a:pt x="2143" y="4947"/>
                      <a:pt x="2489" y="4474"/>
                      <a:pt x="2489" y="3939"/>
                    </a:cubicBezTo>
                    <a:cubicBezTo>
                      <a:pt x="2489" y="3246"/>
                      <a:pt x="1954" y="2868"/>
                      <a:pt x="1513" y="2553"/>
                    </a:cubicBezTo>
                    <a:cubicBezTo>
                      <a:pt x="1198" y="2300"/>
                      <a:pt x="851" y="2080"/>
                      <a:pt x="851" y="1828"/>
                    </a:cubicBezTo>
                    <a:cubicBezTo>
                      <a:pt x="788" y="1607"/>
                      <a:pt x="1009" y="1418"/>
                      <a:pt x="1229" y="1418"/>
                    </a:cubicBezTo>
                    <a:cubicBezTo>
                      <a:pt x="1481" y="1418"/>
                      <a:pt x="1670" y="1607"/>
                      <a:pt x="1670" y="1828"/>
                    </a:cubicBezTo>
                    <a:cubicBezTo>
                      <a:pt x="1670" y="2080"/>
                      <a:pt x="1859" y="2269"/>
                      <a:pt x="2048" y="2269"/>
                    </a:cubicBezTo>
                    <a:cubicBezTo>
                      <a:pt x="2300" y="2269"/>
                      <a:pt x="2489" y="2080"/>
                      <a:pt x="2489" y="1828"/>
                    </a:cubicBezTo>
                    <a:cubicBezTo>
                      <a:pt x="2489" y="1292"/>
                      <a:pt x="2143" y="851"/>
                      <a:pt x="1670" y="662"/>
                    </a:cubicBezTo>
                    <a:lnTo>
                      <a:pt x="1670" y="379"/>
                    </a:lnTo>
                    <a:cubicBezTo>
                      <a:pt x="1670" y="158"/>
                      <a:pt x="1481" y="1"/>
                      <a:pt x="122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5" name="Google Shape;439;p34">
                <a:extLst>
                  <a:ext uri="{FF2B5EF4-FFF2-40B4-BE49-F238E27FC236}">
                    <a16:creationId xmlns:a16="http://schemas.microsoft.com/office/drawing/2014/main" id="{F3A7C6CA-D3DB-6A85-3599-166B1AC1EF1E}"/>
                  </a:ext>
                </a:extLst>
              </p:cNvPr>
              <p:cNvSpPr/>
              <p:nvPr/>
            </p:nvSpPr>
            <p:spPr>
              <a:xfrm>
                <a:off x="-60212825" y="2510750"/>
                <a:ext cx="32325" cy="30325"/>
              </a:xfrm>
              <a:custGeom>
                <a:avLst/>
                <a:gdLst/>
                <a:ahLst/>
                <a:cxnLst/>
                <a:rect l="l" t="t" r="r" b="b"/>
                <a:pathLst>
                  <a:path w="1293" h="1213" extrusionOk="0">
                    <a:moveTo>
                      <a:pt x="836" y="0"/>
                    </a:moveTo>
                    <a:cubicBezTo>
                      <a:pt x="725" y="0"/>
                      <a:pt x="615" y="39"/>
                      <a:pt x="536" y="118"/>
                    </a:cubicBezTo>
                    <a:lnTo>
                      <a:pt x="158" y="496"/>
                    </a:lnTo>
                    <a:cubicBezTo>
                      <a:pt x="1" y="654"/>
                      <a:pt x="1" y="906"/>
                      <a:pt x="158" y="1095"/>
                    </a:cubicBezTo>
                    <a:cubicBezTo>
                      <a:pt x="237" y="1174"/>
                      <a:pt x="340" y="1213"/>
                      <a:pt x="442" y="1213"/>
                    </a:cubicBezTo>
                    <a:cubicBezTo>
                      <a:pt x="544" y="1213"/>
                      <a:pt x="647" y="1174"/>
                      <a:pt x="725" y="1095"/>
                    </a:cubicBezTo>
                    <a:lnTo>
                      <a:pt x="1135" y="717"/>
                    </a:lnTo>
                    <a:cubicBezTo>
                      <a:pt x="1293" y="559"/>
                      <a:pt x="1293" y="276"/>
                      <a:pt x="1135" y="118"/>
                    </a:cubicBezTo>
                    <a:cubicBezTo>
                      <a:pt x="1056" y="39"/>
                      <a:pt x="946" y="0"/>
                      <a:pt x="83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6" name="Google Shape;440;p34">
                <a:extLst>
                  <a:ext uri="{FF2B5EF4-FFF2-40B4-BE49-F238E27FC236}">
                    <a16:creationId xmlns:a16="http://schemas.microsoft.com/office/drawing/2014/main" id="{F26EEFAA-C5D1-5B80-ED7D-5BFA2BB866C0}"/>
                  </a:ext>
                </a:extLst>
              </p:cNvPr>
              <p:cNvSpPr/>
              <p:nvPr/>
            </p:nvSpPr>
            <p:spPr>
              <a:xfrm>
                <a:off x="-60012750" y="2310675"/>
                <a:ext cx="32300" cy="30350"/>
              </a:xfrm>
              <a:custGeom>
                <a:avLst/>
                <a:gdLst/>
                <a:ahLst/>
                <a:cxnLst/>
                <a:rect l="l" t="t" r="r" b="b"/>
                <a:pathLst>
                  <a:path w="1292" h="1214" extrusionOk="0">
                    <a:moveTo>
                      <a:pt x="835" y="1"/>
                    </a:moveTo>
                    <a:cubicBezTo>
                      <a:pt x="725" y="1"/>
                      <a:pt x="614" y="40"/>
                      <a:pt x="536" y="119"/>
                    </a:cubicBezTo>
                    <a:lnTo>
                      <a:pt x="126" y="528"/>
                    </a:lnTo>
                    <a:cubicBezTo>
                      <a:pt x="0" y="686"/>
                      <a:pt x="0" y="938"/>
                      <a:pt x="126" y="1096"/>
                    </a:cubicBezTo>
                    <a:cubicBezTo>
                      <a:pt x="205" y="1174"/>
                      <a:pt x="315" y="1214"/>
                      <a:pt x="425" y="1214"/>
                    </a:cubicBezTo>
                    <a:cubicBezTo>
                      <a:pt x="536" y="1214"/>
                      <a:pt x="646" y="1174"/>
                      <a:pt x="725" y="1096"/>
                    </a:cubicBezTo>
                    <a:lnTo>
                      <a:pt x="1134" y="718"/>
                    </a:lnTo>
                    <a:cubicBezTo>
                      <a:pt x="1292" y="560"/>
                      <a:pt x="1292" y="276"/>
                      <a:pt x="1134" y="119"/>
                    </a:cubicBezTo>
                    <a:cubicBezTo>
                      <a:pt x="1056" y="40"/>
                      <a:pt x="945" y="1"/>
                      <a:pt x="83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7" name="Google Shape;441;p34">
                <a:extLst>
                  <a:ext uri="{FF2B5EF4-FFF2-40B4-BE49-F238E27FC236}">
                    <a16:creationId xmlns:a16="http://schemas.microsoft.com/office/drawing/2014/main" id="{5A30F953-0F8B-6921-75D1-2BB7D95ECD90}"/>
                  </a:ext>
                </a:extLst>
              </p:cNvPr>
              <p:cNvSpPr/>
              <p:nvPr/>
            </p:nvSpPr>
            <p:spPr>
              <a:xfrm>
                <a:off x="-60012750" y="2510750"/>
                <a:ext cx="32300" cy="30325"/>
              </a:xfrm>
              <a:custGeom>
                <a:avLst/>
                <a:gdLst/>
                <a:ahLst/>
                <a:cxnLst/>
                <a:rect l="l" t="t" r="r" b="b"/>
                <a:pathLst>
                  <a:path w="1292" h="1213" extrusionOk="0">
                    <a:moveTo>
                      <a:pt x="425" y="0"/>
                    </a:moveTo>
                    <a:cubicBezTo>
                      <a:pt x="315" y="0"/>
                      <a:pt x="205" y="39"/>
                      <a:pt x="126" y="118"/>
                    </a:cubicBezTo>
                    <a:cubicBezTo>
                      <a:pt x="0" y="276"/>
                      <a:pt x="0" y="559"/>
                      <a:pt x="126" y="717"/>
                    </a:cubicBezTo>
                    <a:lnTo>
                      <a:pt x="536" y="1095"/>
                    </a:lnTo>
                    <a:cubicBezTo>
                      <a:pt x="614" y="1174"/>
                      <a:pt x="725" y="1213"/>
                      <a:pt x="835" y="1213"/>
                    </a:cubicBezTo>
                    <a:cubicBezTo>
                      <a:pt x="945" y="1213"/>
                      <a:pt x="1056" y="1174"/>
                      <a:pt x="1134" y="1095"/>
                    </a:cubicBezTo>
                    <a:cubicBezTo>
                      <a:pt x="1292" y="937"/>
                      <a:pt x="1292" y="654"/>
                      <a:pt x="1134" y="496"/>
                    </a:cubicBezTo>
                    <a:lnTo>
                      <a:pt x="725" y="118"/>
                    </a:lnTo>
                    <a:cubicBezTo>
                      <a:pt x="646" y="39"/>
                      <a:pt x="536" y="0"/>
                      <a:pt x="42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8" name="Google Shape;442;p34">
                <a:extLst>
                  <a:ext uri="{FF2B5EF4-FFF2-40B4-BE49-F238E27FC236}">
                    <a16:creationId xmlns:a16="http://schemas.microsoft.com/office/drawing/2014/main" id="{3097F548-1173-344D-FE40-84ED7C021271}"/>
                  </a:ext>
                </a:extLst>
              </p:cNvPr>
              <p:cNvSpPr/>
              <p:nvPr/>
            </p:nvSpPr>
            <p:spPr>
              <a:xfrm>
                <a:off x="-60212825" y="2310675"/>
                <a:ext cx="32325" cy="30350"/>
              </a:xfrm>
              <a:custGeom>
                <a:avLst/>
                <a:gdLst/>
                <a:ahLst/>
                <a:cxnLst/>
                <a:rect l="l" t="t" r="r" b="b"/>
                <a:pathLst>
                  <a:path w="1293" h="1214" extrusionOk="0">
                    <a:moveTo>
                      <a:pt x="442" y="1"/>
                    </a:moveTo>
                    <a:cubicBezTo>
                      <a:pt x="340" y="1"/>
                      <a:pt x="237" y="40"/>
                      <a:pt x="158" y="119"/>
                    </a:cubicBezTo>
                    <a:cubicBezTo>
                      <a:pt x="1" y="276"/>
                      <a:pt x="1" y="560"/>
                      <a:pt x="158" y="718"/>
                    </a:cubicBezTo>
                    <a:lnTo>
                      <a:pt x="536" y="1096"/>
                    </a:lnTo>
                    <a:cubicBezTo>
                      <a:pt x="615" y="1174"/>
                      <a:pt x="725" y="1214"/>
                      <a:pt x="836" y="1214"/>
                    </a:cubicBezTo>
                    <a:cubicBezTo>
                      <a:pt x="946" y="1214"/>
                      <a:pt x="1056" y="1174"/>
                      <a:pt x="1135" y="1096"/>
                    </a:cubicBezTo>
                    <a:cubicBezTo>
                      <a:pt x="1293" y="938"/>
                      <a:pt x="1293" y="686"/>
                      <a:pt x="1135" y="528"/>
                    </a:cubicBezTo>
                    <a:lnTo>
                      <a:pt x="725" y="119"/>
                    </a:lnTo>
                    <a:cubicBezTo>
                      <a:pt x="647" y="40"/>
                      <a:pt x="544" y="1"/>
                      <a:pt x="44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9" name="Google Shape;443;p34">
                <a:extLst>
                  <a:ext uri="{FF2B5EF4-FFF2-40B4-BE49-F238E27FC236}">
                    <a16:creationId xmlns:a16="http://schemas.microsoft.com/office/drawing/2014/main" id="{F3A13044-0AB0-7407-A5B9-143257A68A19}"/>
                  </a:ext>
                </a:extLst>
              </p:cNvPr>
              <p:cNvSpPr/>
              <p:nvPr/>
            </p:nvSpPr>
            <p:spPr>
              <a:xfrm>
                <a:off x="-59974175" y="2415250"/>
                <a:ext cx="35475" cy="20500"/>
              </a:xfrm>
              <a:custGeom>
                <a:avLst/>
                <a:gdLst/>
                <a:ahLst/>
                <a:cxnLst/>
                <a:rect l="l" t="t" r="r" b="b"/>
                <a:pathLst>
                  <a:path w="1419" h="820" extrusionOk="0">
                    <a:moveTo>
                      <a:pt x="442" y="0"/>
                    </a:moveTo>
                    <a:cubicBezTo>
                      <a:pt x="221" y="0"/>
                      <a:pt x="1" y="189"/>
                      <a:pt x="1" y="378"/>
                    </a:cubicBezTo>
                    <a:cubicBezTo>
                      <a:pt x="1" y="630"/>
                      <a:pt x="221" y="819"/>
                      <a:pt x="442" y="819"/>
                    </a:cubicBezTo>
                    <a:lnTo>
                      <a:pt x="1009" y="819"/>
                    </a:lnTo>
                    <a:cubicBezTo>
                      <a:pt x="1230" y="819"/>
                      <a:pt x="1387" y="630"/>
                      <a:pt x="1387" y="378"/>
                    </a:cubicBezTo>
                    <a:cubicBezTo>
                      <a:pt x="1419" y="189"/>
                      <a:pt x="1230" y="0"/>
                      <a:pt x="100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nvGrpSpPr>
          <p:cNvPr id="170" name="Google Shape;444;p34">
            <a:extLst>
              <a:ext uri="{FF2B5EF4-FFF2-40B4-BE49-F238E27FC236}">
                <a16:creationId xmlns:a16="http://schemas.microsoft.com/office/drawing/2014/main" id="{6C974576-9EA6-D3CD-2632-DBD2E01BEE86}"/>
              </a:ext>
            </a:extLst>
          </p:cNvPr>
          <p:cNvGrpSpPr/>
          <p:nvPr/>
        </p:nvGrpSpPr>
        <p:grpSpPr>
          <a:xfrm>
            <a:off x="3965731" y="3811756"/>
            <a:ext cx="246902" cy="246885"/>
            <a:chOff x="6384509" y="3839630"/>
            <a:chExt cx="366269" cy="362639"/>
          </a:xfrm>
        </p:grpSpPr>
        <p:sp>
          <p:nvSpPr>
            <p:cNvPr id="171" name="Google Shape;445;p34">
              <a:extLst>
                <a:ext uri="{FF2B5EF4-FFF2-40B4-BE49-F238E27FC236}">
                  <a16:creationId xmlns:a16="http://schemas.microsoft.com/office/drawing/2014/main" id="{75367009-4B5D-66A6-5DA8-C1B6574145A2}"/>
                </a:ext>
              </a:extLst>
            </p:cNvPr>
            <p:cNvSpPr/>
            <p:nvPr/>
          </p:nvSpPr>
          <p:spPr>
            <a:xfrm>
              <a:off x="6384509" y="3842362"/>
              <a:ext cx="359878" cy="359907"/>
            </a:xfrm>
            <a:custGeom>
              <a:avLst/>
              <a:gdLst/>
              <a:ahLst/>
              <a:cxnLst/>
              <a:rect l="l" t="t" r="r" b="b"/>
              <a:pathLst>
                <a:path w="12445" h="12446" extrusionOk="0">
                  <a:moveTo>
                    <a:pt x="7877" y="883"/>
                  </a:moveTo>
                  <a:cubicBezTo>
                    <a:pt x="8097" y="883"/>
                    <a:pt x="8318" y="1072"/>
                    <a:pt x="8318" y="1324"/>
                  </a:cubicBezTo>
                  <a:lnTo>
                    <a:pt x="8318" y="10398"/>
                  </a:lnTo>
                  <a:cubicBezTo>
                    <a:pt x="8318" y="10870"/>
                    <a:pt x="8444" y="11311"/>
                    <a:pt x="8727" y="11626"/>
                  </a:cubicBezTo>
                  <a:lnTo>
                    <a:pt x="2111" y="11626"/>
                  </a:lnTo>
                  <a:cubicBezTo>
                    <a:pt x="1450" y="11626"/>
                    <a:pt x="851" y="11091"/>
                    <a:pt x="851" y="10398"/>
                  </a:cubicBezTo>
                  <a:lnTo>
                    <a:pt x="851" y="1324"/>
                  </a:lnTo>
                  <a:lnTo>
                    <a:pt x="820" y="1324"/>
                  </a:lnTo>
                  <a:cubicBezTo>
                    <a:pt x="820" y="1072"/>
                    <a:pt x="1009" y="883"/>
                    <a:pt x="1261" y="883"/>
                  </a:cubicBezTo>
                  <a:close/>
                  <a:moveTo>
                    <a:pt x="11500" y="10807"/>
                  </a:moveTo>
                  <a:cubicBezTo>
                    <a:pt x="11342" y="11280"/>
                    <a:pt x="10870" y="11626"/>
                    <a:pt x="10303" y="11626"/>
                  </a:cubicBezTo>
                  <a:cubicBezTo>
                    <a:pt x="9767" y="11626"/>
                    <a:pt x="9326" y="11280"/>
                    <a:pt x="9137" y="10807"/>
                  </a:cubicBezTo>
                  <a:close/>
                  <a:moveTo>
                    <a:pt x="1261" y="1"/>
                  </a:moveTo>
                  <a:cubicBezTo>
                    <a:pt x="568" y="1"/>
                    <a:pt x="32" y="568"/>
                    <a:pt x="32" y="1230"/>
                  </a:cubicBezTo>
                  <a:lnTo>
                    <a:pt x="32" y="10334"/>
                  </a:lnTo>
                  <a:cubicBezTo>
                    <a:pt x="0" y="11563"/>
                    <a:pt x="946" y="12445"/>
                    <a:pt x="2080" y="12445"/>
                  </a:cubicBezTo>
                  <a:lnTo>
                    <a:pt x="10334" y="12445"/>
                  </a:lnTo>
                  <a:cubicBezTo>
                    <a:pt x="11500" y="12445"/>
                    <a:pt x="12445" y="11500"/>
                    <a:pt x="12445" y="10366"/>
                  </a:cubicBezTo>
                  <a:cubicBezTo>
                    <a:pt x="12445" y="10145"/>
                    <a:pt x="12224" y="9925"/>
                    <a:pt x="12004" y="9925"/>
                  </a:cubicBezTo>
                  <a:lnTo>
                    <a:pt x="9074" y="9925"/>
                  </a:lnTo>
                  <a:lnTo>
                    <a:pt x="9074" y="1230"/>
                  </a:lnTo>
                  <a:cubicBezTo>
                    <a:pt x="9074" y="568"/>
                    <a:pt x="8538" y="1"/>
                    <a:pt x="787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2" name="Google Shape;446;p34">
              <a:extLst>
                <a:ext uri="{FF2B5EF4-FFF2-40B4-BE49-F238E27FC236}">
                  <a16:creationId xmlns:a16="http://schemas.microsoft.com/office/drawing/2014/main" id="{F5A6771B-6A77-1FF2-9463-A6160B12EC82}"/>
                </a:ext>
              </a:extLst>
            </p:cNvPr>
            <p:cNvSpPr/>
            <p:nvPr/>
          </p:nvSpPr>
          <p:spPr>
            <a:xfrm>
              <a:off x="6431876" y="3905241"/>
              <a:ext cx="168560" cy="23712"/>
            </a:xfrm>
            <a:custGeom>
              <a:avLst/>
              <a:gdLst/>
              <a:ahLst/>
              <a:cxnLst/>
              <a:rect l="l" t="t" r="r" b="b"/>
              <a:pathLst>
                <a:path w="5829" h="820" extrusionOk="0">
                  <a:moveTo>
                    <a:pt x="442" y="0"/>
                  </a:moveTo>
                  <a:cubicBezTo>
                    <a:pt x="190" y="0"/>
                    <a:pt x="1" y="189"/>
                    <a:pt x="1" y="441"/>
                  </a:cubicBezTo>
                  <a:cubicBezTo>
                    <a:pt x="1" y="630"/>
                    <a:pt x="190" y="819"/>
                    <a:pt x="442" y="819"/>
                  </a:cubicBezTo>
                  <a:lnTo>
                    <a:pt x="5388" y="819"/>
                  </a:lnTo>
                  <a:cubicBezTo>
                    <a:pt x="5640" y="819"/>
                    <a:pt x="5829" y="630"/>
                    <a:pt x="5829" y="441"/>
                  </a:cubicBezTo>
                  <a:cubicBezTo>
                    <a:pt x="5829" y="189"/>
                    <a:pt x="5640" y="0"/>
                    <a:pt x="538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3" name="Google Shape;447;p34">
              <a:extLst>
                <a:ext uri="{FF2B5EF4-FFF2-40B4-BE49-F238E27FC236}">
                  <a16:creationId xmlns:a16="http://schemas.microsoft.com/office/drawing/2014/main" id="{89C700A6-AFFE-239B-CFFC-D19F0BDACED6}"/>
                </a:ext>
              </a:extLst>
            </p:cNvPr>
            <p:cNvSpPr/>
            <p:nvPr/>
          </p:nvSpPr>
          <p:spPr>
            <a:xfrm>
              <a:off x="6431876" y="3968109"/>
              <a:ext cx="168560" cy="23712"/>
            </a:xfrm>
            <a:custGeom>
              <a:avLst/>
              <a:gdLst/>
              <a:ahLst/>
              <a:cxnLst/>
              <a:rect l="l" t="t" r="r" b="b"/>
              <a:pathLst>
                <a:path w="5829" h="820" extrusionOk="0">
                  <a:moveTo>
                    <a:pt x="442" y="0"/>
                  </a:moveTo>
                  <a:cubicBezTo>
                    <a:pt x="190" y="0"/>
                    <a:pt x="1" y="189"/>
                    <a:pt x="1" y="378"/>
                  </a:cubicBezTo>
                  <a:cubicBezTo>
                    <a:pt x="1" y="630"/>
                    <a:pt x="190" y="819"/>
                    <a:pt x="442" y="819"/>
                  </a:cubicBezTo>
                  <a:lnTo>
                    <a:pt x="5388" y="819"/>
                  </a:lnTo>
                  <a:cubicBezTo>
                    <a:pt x="5640" y="819"/>
                    <a:pt x="5829" y="630"/>
                    <a:pt x="5829" y="378"/>
                  </a:cubicBezTo>
                  <a:cubicBezTo>
                    <a:pt x="5829" y="158"/>
                    <a:pt x="5640" y="0"/>
                    <a:pt x="538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4" name="Google Shape;448;p34">
              <a:extLst>
                <a:ext uri="{FF2B5EF4-FFF2-40B4-BE49-F238E27FC236}">
                  <a16:creationId xmlns:a16="http://schemas.microsoft.com/office/drawing/2014/main" id="{156E1881-1C56-0714-04EF-AE12BF46B6E8}"/>
                </a:ext>
              </a:extLst>
            </p:cNvPr>
            <p:cNvSpPr/>
            <p:nvPr/>
          </p:nvSpPr>
          <p:spPr>
            <a:xfrm>
              <a:off x="6431876" y="4033680"/>
              <a:ext cx="168560" cy="25563"/>
            </a:xfrm>
            <a:custGeom>
              <a:avLst/>
              <a:gdLst/>
              <a:ahLst/>
              <a:cxnLst/>
              <a:rect l="l" t="t" r="r" b="b"/>
              <a:pathLst>
                <a:path w="5829" h="884" extrusionOk="0">
                  <a:moveTo>
                    <a:pt x="442" y="1"/>
                  </a:moveTo>
                  <a:cubicBezTo>
                    <a:pt x="190" y="1"/>
                    <a:pt x="1" y="221"/>
                    <a:pt x="1" y="442"/>
                  </a:cubicBezTo>
                  <a:cubicBezTo>
                    <a:pt x="1" y="694"/>
                    <a:pt x="190" y="883"/>
                    <a:pt x="442" y="883"/>
                  </a:cubicBezTo>
                  <a:lnTo>
                    <a:pt x="5388" y="883"/>
                  </a:lnTo>
                  <a:cubicBezTo>
                    <a:pt x="5640" y="883"/>
                    <a:pt x="5829" y="694"/>
                    <a:pt x="5829" y="442"/>
                  </a:cubicBezTo>
                  <a:cubicBezTo>
                    <a:pt x="5829" y="221"/>
                    <a:pt x="5640" y="1"/>
                    <a:pt x="538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5" name="Google Shape;449;p34">
              <a:extLst>
                <a:ext uri="{FF2B5EF4-FFF2-40B4-BE49-F238E27FC236}">
                  <a16:creationId xmlns:a16="http://schemas.microsoft.com/office/drawing/2014/main" id="{4B24CB90-3FE9-9669-8D67-9D96F93D46FA}"/>
                </a:ext>
              </a:extLst>
            </p:cNvPr>
            <p:cNvSpPr/>
            <p:nvPr/>
          </p:nvSpPr>
          <p:spPr>
            <a:xfrm>
              <a:off x="6431876" y="4101102"/>
              <a:ext cx="168560" cy="25534"/>
            </a:xfrm>
            <a:custGeom>
              <a:avLst/>
              <a:gdLst/>
              <a:ahLst/>
              <a:cxnLst/>
              <a:rect l="l" t="t" r="r" b="b"/>
              <a:pathLst>
                <a:path w="5829" h="883" extrusionOk="0">
                  <a:moveTo>
                    <a:pt x="442" y="1"/>
                  </a:moveTo>
                  <a:cubicBezTo>
                    <a:pt x="190" y="1"/>
                    <a:pt x="1" y="190"/>
                    <a:pt x="1" y="442"/>
                  </a:cubicBezTo>
                  <a:cubicBezTo>
                    <a:pt x="1" y="662"/>
                    <a:pt x="190" y="883"/>
                    <a:pt x="442" y="883"/>
                  </a:cubicBezTo>
                  <a:lnTo>
                    <a:pt x="5388" y="883"/>
                  </a:lnTo>
                  <a:cubicBezTo>
                    <a:pt x="5640" y="883"/>
                    <a:pt x="5829" y="662"/>
                    <a:pt x="5829" y="442"/>
                  </a:cubicBezTo>
                  <a:cubicBezTo>
                    <a:pt x="5829" y="190"/>
                    <a:pt x="5640" y="1"/>
                    <a:pt x="538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6" name="Google Shape;450;p34">
              <a:extLst>
                <a:ext uri="{FF2B5EF4-FFF2-40B4-BE49-F238E27FC236}">
                  <a16:creationId xmlns:a16="http://schemas.microsoft.com/office/drawing/2014/main" id="{C21F2E90-39CE-CF38-D4AD-17634525B0DD}"/>
                </a:ext>
              </a:extLst>
            </p:cNvPr>
            <p:cNvSpPr/>
            <p:nvPr/>
          </p:nvSpPr>
          <p:spPr>
            <a:xfrm>
              <a:off x="6671487" y="3839630"/>
              <a:ext cx="79292" cy="270610"/>
            </a:xfrm>
            <a:custGeom>
              <a:avLst/>
              <a:gdLst/>
              <a:ahLst/>
              <a:cxnLst/>
              <a:rect l="l" t="t" r="r" b="b"/>
              <a:pathLst>
                <a:path w="2742" h="9358" extrusionOk="0">
                  <a:moveTo>
                    <a:pt x="1796" y="789"/>
                  </a:moveTo>
                  <a:cubicBezTo>
                    <a:pt x="1891" y="789"/>
                    <a:pt x="1922" y="852"/>
                    <a:pt x="1922" y="946"/>
                  </a:cubicBezTo>
                  <a:lnTo>
                    <a:pt x="1922" y="1639"/>
                  </a:lnTo>
                  <a:lnTo>
                    <a:pt x="820" y="1639"/>
                  </a:lnTo>
                  <a:lnTo>
                    <a:pt x="820" y="946"/>
                  </a:lnTo>
                  <a:cubicBezTo>
                    <a:pt x="820" y="852"/>
                    <a:pt x="883" y="789"/>
                    <a:pt x="977" y="789"/>
                  </a:cubicBezTo>
                  <a:close/>
                  <a:moveTo>
                    <a:pt x="1922" y="2458"/>
                  </a:moveTo>
                  <a:lnTo>
                    <a:pt x="1922" y="6617"/>
                  </a:lnTo>
                  <a:lnTo>
                    <a:pt x="820" y="6617"/>
                  </a:lnTo>
                  <a:lnTo>
                    <a:pt x="820" y="2458"/>
                  </a:lnTo>
                  <a:close/>
                  <a:moveTo>
                    <a:pt x="1639" y="7436"/>
                  </a:moveTo>
                  <a:lnTo>
                    <a:pt x="1355" y="8035"/>
                  </a:lnTo>
                  <a:lnTo>
                    <a:pt x="1040" y="7436"/>
                  </a:lnTo>
                  <a:close/>
                  <a:moveTo>
                    <a:pt x="977" y="1"/>
                  </a:moveTo>
                  <a:cubicBezTo>
                    <a:pt x="410" y="1"/>
                    <a:pt x="1" y="410"/>
                    <a:pt x="1" y="946"/>
                  </a:cubicBezTo>
                  <a:lnTo>
                    <a:pt x="1" y="6995"/>
                  </a:lnTo>
                  <a:cubicBezTo>
                    <a:pt x="1" y="7090"/>
                    <a:pt x="1" y="7121"/>
                    <a:pt x="32" y="7184"/>
                  </a:cubicBezTo>
                  <a:lnTo>
                    <a:pt x="1009" y="9137"/>
                  </a:lnTo>
                  <a:cubicBezTo>
                    <a:pt x="1103" y="9295"/>
                    <a:pt x="1198" y="9358"/>
                    <a:pt x="1355" y="9358"/>
                  </a:cubicBezTo>
                  <a:cubicBezTo>
                    <a:pt x="1513" y="9358"/>
                    <a:pt x="1670" y="9295"/>
                    <a:pt x="1733" y="9137"/>
                  </a:cubicBezTo>
                  <a:lnTo>
                    <a:pt x="2678" y="7184"/>
                  </a:lnTo>
                  <a:cubicBezTo>
                    <a:pt x="2710" y="7153"/>
                    <a:pt x="2710" y="7090"/>
                    <a:pt x="2710" y="6995"/>
                  </a:cubicBezTo>
                  <a:lnTo>
                    <a:pt x="2710" y="946"/>
                  </a:lnTo>
                  <a:cubicBezTo>
                    <a:pt x="2741" y="410"/>
                    <a:pt x="2300" y="1"/>
                    <a:pt x="179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77" name="Google Shape;451;p34">
            <a:extLst>
              <a:ext uri="{FF2B5EF4-FFF2-40B4-BE49-F238E27FC236}">
                <a16:creationId xmlns:a16="http://schemas.microsoft.com/office/drawing/2014/main" id="{A7C94821-2F35-1F5A-EDAA-86327026C25E}"/>
              </a:ext>
            </a:extLst>
          </p:cNvPr>
          <p:cNvGrpSpPr/>
          <p:nvPr/>
        </p:nvGrpSpPr>
        <p:grpSpPr>
          <a:xfrm>
            <a:off x="4049412" y="5546642"/>
            <a:ext cx="268036" cy="246027"/>
            <a:chOff x="5579311" y="3799040"/>
            <a:chExt cx="366269" cy="336195"/>
          </a:xfrm>
        </p:grpSpPr>
        <p:sp>
          <p:nvSpPr>
            <p:cNvPr id="178" name="Google Shape;452;p34">
              <a:extLst>
                <a:ext uri="{FF2B5EF4-FFF2-40B4-BE49-F238E27FC236}">
                  <a16:creationId xmlns:a16="http://schemas.microsoft.com/office/drawing/2014/main" id="{37815AEF-06D5-2F18-C3E0-602CD0AB85B3}"/>
                </a:ext>
              </a:extLst>
            </p:cNvPr>
            <p:cNvSpPr/>
            <p:nvPr/>
          </p:nvSpPr>
          <p:spPr>
            <a:xfrm>
              <a:off x="5579311" y="3799040"/>
              <a:ext cx="366269" cy="336195"/>
            </a:xfrm>
            <a:custGeom>
              <a:avLst/>
              <a:gdLst/>
              <a:ahLst/>
              <a:cxnLst/>
              <a:rect l="l" t="t" r="r" b="b"/>
              <a:pathLst>
                <a:path w="12666" h="11626" extrusionOk="0">
                  <a:moveTo>
                    <a:pt x="11405" y="788"/>
                  </a:moveTo>
                  <a:cubicBezTo>
                    <a:pt x="11657" y="788"/>
                    <a:pt x="11847" y="1009"/>
                    <a:pt x="11847" y="1229"/>
                  </a:cubicBezTo>
                  <a:lnTo>
                    <a:pt x="11847" y="10334"/>
                  </a:lnTo>
                  <a:cubicBezTo>
                    <a:pt x="11847" y="10555"/>
                    <a:pt x="11657" y="10775"/>
                    <a:pt x="11405" y="10775"/>
                  </a:cubicBezTo>
                  <a:lnTo>
                    <a:pt x="1198" y="10775"/>
                  </a:lnTo>
                  <a:cubicBezTo>
                    <a:pt x="977" y="10775"/>
                    <a:pt x="820" y="10555"/>
                    <a:pt x="820" y="10334"/>
                  </a:cubicBezTo>
                  <a:lnTo>
                    <a:pt x="820" y="1229"/>
                  </a:lnTo>
                  <a:cubicBezTo>
                    <a:pt x="820" y="1009"/>
                    <a:pt x="1009" y="788"/>
                    <a:pt x="1198" y="788"/>
                  </a:cubicBezTo>
                  <a:close/>
                  <a:moveTo>
                    <a:pt x="1198" y="0"/>
                  </a:moveTo>
                  <a:cubicBezTo>
                    <a:pt x="536" y="0"/>
                    <a:pt x="1" y="568"/>
                    <a:pt x="1" y="1261"/>
                  </a:cubicBezTo>
                  <a:lnTo>
                    <a:pt x="1" y="10366"/>
                  </a:lnTo>
                  <a:cubicBezTo>
                    <a:pt x="1" y="11027"/>
                    <a:pt x="536" y="11626"/>
                    <a:pt x="1198" y="11626"/>
                  </a:cubicBezTo>
                  <a:lnTo>
                    <a:pt x="11405" y="11626"/>
                  </a:lnTo>
                  <a:cubicBezTo>
                    <a:pt x="12067" y="11626"/>
                    <a:pt x="12666" y="11059"/>
                    <a:pt x="12666" y="10366"/>
                  </a:cubicBezTo>
                  <a:lnTo>
                    <a:pt x="12666" y="1261"/>
                  </a:lnTo>
                  <a:cubicBezTo>
                    <a:pt x="12666" y="568"/>
                    <a:pt x="12130" y="0"/>
                    <a:pt x="1140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9" name="Google Shape;453;p34">
              <a:extLst>
                <a:ext uri="{FF2B5EF4-FFF2-40B4-BE49-F238E27FC236}">
                  <a16:creationId xmlns:a16="http://schemas.microsoft.com/office/drawing/2014/main" id="{CDAD537F-05B7-455A-3D8F-3423C24C055B}"/>
                </a:ext>
              </a:extLst>
            </p:cNvPr>
            <p:cNvSpPr/>
            <p:nvPr/>
          </p:nvSpPr>
          <p:spPr>
            <a:xfrm>
              <a:off x="5626678" y="3847332"/>
              <a:ext cx="271535" cy="238714"/>
            </a:xfrm>
            <a:custGeom>
              <a:avLst/>
              <a:gdLst/>
              <a:ahLst/>
              <a:cxnLst/>
              <a:rect l="l" t="t" r="r" b="b"/>
              <a:pathLst>
                <a:path w="9390" h="8255" extrusionOk="0">
                  <a:moveTo>
                    <a:pt x="8539" y="819"/>
                  </a:moveTo>
                  <a:lnTo>
                    <a:pt x="8539" y="7435"/>
                  </a:lnTo>
                  <a:lnTo>
                    <a:pt x="820" y="7435"/>
                  </a:lnTo>
                  <a:lnTo>
                    <a:pt x="820" y="6207"/>
                  </a:lnTo>
                  <a:lnTo>
                    <a:pt x="1671" y="6207"/>
                  </a:lnTo>
                  <a:cubicBezTo>
                    <a:pt x="1891" y="6207"/>
                    <a:pt x="2080" y="6018"/>
                    <a:pt x="2080" y="5797"/>
                  </a:cubicBezTo>
                  <a:cubicBezTo>
                    <a:pt x="2080" y="5545"/>
                    <a:pt x="1891" y="5356"/>
                    <a:pt x="1671" y="5356"/>
                  </a:cubicBezTo>
                  <a:lnTo>
                    <a:pt x="820" y="5356"/>
                  </a:lnTo>
                  <a:lnTo>
                    <a:pt x="820" y="2867"/>
                  </a:lnTo>
                  <a:lnTo>
                    <a:pt x="1671" y="2867"/>
                  </a:lnTo>
                  <a:cubicBezTo>
                    <a:pt x="1891" y="2867"/>
                    <a:pt x="2080" y="2678"/>
                    <a:pt x="2080" y="2426"/>
                  </a:cubicBezTo>
                  <a:cubicBezTo>
                    <a:pt x="2080" y="2206"/>
                    <a:pt x="1891" y="2048"/>
                    <a:pt x="1671" y="2048"/>
                  </a:cubicBezTo>
                  <a:lnTo>
                    <a:pt x="820" y="2048"/>
                  </a:lnTo>
                  <a:lnTo>
                    <a:pt x="820" y="819"/>
                  </a:lnTo>
                  <a:close/>
                  <a:moveTo>
                    <a:pt x="410" y="0"/>
                  </a:moveTo>
                  <a:cubicBezTo>
                    <a:pt x="158" y="0"/>
                    <a:pt x="1" y="189"/>
                    <a:pt x="1" y="378"/>
                  </a:cubicBezTo>
                  <a:lnTo>
                    <a:pt x="1" y="7845"/>
                  </a:lnTo>
                  <a:cubicBezTo>
                    <a:pt x="1" y="8065"/>
                    <a:pt x="190" y="8255"/>
                    <a:pt x="410" y="8255"/>
                  </a:cubicBezTo>
                  <a:lnTo>
                    <a:pt x="8948" y="8255"/>
                  </a:lnTo>
                  <a:cubicBezTo>
                    <a:pt x="9169" y="8255"/>
                    <a:pt x="9326" y="8065"/>
                    <a:pt x="9326" y="7845"/>
                  </a:cubicBezTo>
                  <a:lnTo>
                    <a:pt x="9326" y="378"/>
                  </a:lnTo>
                  <a:cubicBezTo>
                    <a:pt x="9389" y="158"/>
                    <a:pt x="9169" y="0"/>
                    <a:pt x="894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0" name="Google Shape;454;p34">
              <a:extLst>
                <a:ext uri="{FF2B5EF4-FFF2-40B4-BE49-F238E27FC236}">
                  <a16:creationId xmlns:a16="http://schemas.microsoft.com/office/drawing/2014/main" id="{FB73AE8F-E64E-261D-953D-C6C1313F99F5}"/>
                </a:ext>
              </a:extLst>
            </p:cNvPr>
            <p:cNvSpPr/>
            <p:nvPr/>
          </p:nvSpPr>
          <p:spPr>
            <a:xfrm>
              <a:off x="5718693" y="3907683"/>
              <a:ext cx="121193" cy="118244"/>
            </a:xfrm>
            <a:custGeom>
              <a:avLst/>
              <a:gdLst/>
              <a:ahLst/>
              <a:cxnLst/>
              <a:rect l="l" t="t" r="r" b="b"/>
              <a:pathLst>
                <a:path w="4191" h="4089" extrusionOk="0">
                  <a:moveTo>
                    <a:pt x="2175" y="1221"/>
                  </a:moveTo>
                  <a:cubicBezTo>
                    <a:pt x="2647" y="1221"/>
                    <a:pt x="2994" y="1568"/>
                    <a:pt x="2994" y="2040"/>
                  </a:cubicBezTo>
                  <a:cubicBezTo>
                    <a:pt x="2994" y="2513"/>
                    <a:pt x="2647" y="2859"/>
                    <a:pt x="2175" y="2859"/>
                  </a:cubicBezTo>
                  <a:cubicBezTo>
                    <a:pt x="1702" y="2859"/>
                    <a:pt x="1356" y="2513"/>
                    <a:pt x="1356" y="2040"/>
                  </a:cubicBezTo>
                  <a:cubicBezTo>
                    <a:pt x="1356" y="1568"/>
                    <a:pt x="1702" y="1221"/>
                    <a:pt x="2175" y="1221"/>
                  </a:cubicBezTo>
                  <a:close/>
                  <a:moveTo>
                    <a:pt x="458" y="0"/>
                  </a:moveTo>
                  <a:cubicBezTo>
                    <a:pt x="347" y="0"/>
                    <a:pt x="237" y="40"/>
                    <a:pt x="158" y="119"/>
                  </a:cubicBezTo>
                  <a:cubicBezTo>
                    <a:pt x="1" y="276"/>
                    <a:pt x="1" y="560"/>
                    <a:pt x="158" y="717"/>
                  </a:cubicBezTo>
                  <a:lnTo>
                    <a:pt x="694" y="1221"/>
                  </a:lnTo>
                  <a:cubicBezTo>
                    <a:pt x="536" y="1442"/>
                    <a:pt x="442" y="1757"/>
                    <a:pt x="442" y="2040"/>
                  </a:cubicBezTo>
                  <a:cubicBezTo>
                    <a:pt x="442" y="2324"/>
                    <a:pt x="536" y="2639"/>
                    <a:pt x="694" y="2859"/>
                  </a:cubicBezTo>
                  <a:lnTo>
                    <a:pt x="158" y="3395"/>
                  </a:lnTo>
                  <a:cubicBezTo>
                    <a:pt x="95" y="3553"/>
                    <a:pt x="95" y="3805"/>
                    <a:pt x="253" y="3962"/>
                  </a:cubicBezTo>
                  <a:cubicBezTo>
                    <a:pt x="316" y="4057"/>
                    <a:pt x="442" y="4088"/>
                    <a:pt x="536" y="4088"/>
                  </a:cubicBezTo>
                  <a:cubicBezTo>
                    <a:pt x="631" y="4088"/>
                    <a:pt x="726" y="4057"/>
                    <a:pt x="789" y="3962"/>
                  </a:cubicBezTo>
                  <a:lnTo>
                    <a:pt x="1324" y="3458"/>
                  </a:lnTo>
                  <a:cubicBezTo>
                    <a:pt x="1545" y="3616"/>
                    <a:pt x="1860" y="3710"/>
                    <a:pt x="2143" y="3710"/>
                  </a:cubicBezTo>
                  <a:cubicBezTo>
                    <a:pt x="2427" y="3710"/>
                    <a:pt x="2742" y="3616"/>
                    <a:pt x="2962" y="3458"/>
                  </a:cubicBezTo>
                  <a:lnTo>
                    <a:pt x="3498" y="3962"/>
                  </a:lnTo>
                  <a:cubicBezTo>
                    <a:pt x="3561" y="4057"/>
                    <a:pt x="3687" y="4088"/>
                    <a:pt x="3750" y="4088"/>
                  </a:cubicBezTo>
                  <a:cubicBezTo>
                    <a:pt x="3876" y="4088"/>
                    <a:pt x="3971" y="4057"/>
                    <a:pt x="4034" y="3962"/>
                  </a:cubicBezTo>
                  <a:cubicBezTo>
                    <a:pt x="4191" y="3805"/>
                    <a:pt x="4191" y="3553"/>
                    <a:pt x="4034" y="3395"/>
                  </a:cubicBezTo>
                  <a:lnTo>
                    <a:pt x="3529" y="2859"/>
                  </a:lnTo>
                  <a:cubicBezTo>
                    <a:pt x="3687" y="2639"/>
                    <a:pt x="3750" y="2324"/>
                    <a:pt x="3750" y="2040"/>
                  </a:cubicBezTo>
                  <a:cubicBezTo>
                    <a:pt x="3750" y="1757"/>
                    <a:pt x="3687" y="1442"/>
                    <a:pt x="3529" y="1221"/>
                  </a:cubicBezTo>
                  <a:lnTo>
                    <a:pt x="4034" y="717"/>
                  </a:lnTo>
                  <a:cubicBezTo>
                    <a:pt x="4191" y="560"/>
                    <a:pt x="4191" y="276"/>
                    <a:pt x="4034" y="119"/>
                  </a:cubicBezTo>
                  <a:cubicBezTo>
                    <a:pt x="3955" y="40"/>
                    <a:pt x="3845" y="0"/>
                    <a:pt x="3734" y="0"/>
                  </a:cubicBezTo>
                  <a:cubicBezTo>
                    <a:pt x="3624" y="0"/>
                    <a:pt x="3514" y="40"/>
                    <a:pt x="3435" y="119"/>
                  </a:cubicBezTo>
                  <a:lnTo>
                    <a:pt x="2931" y="623"/>
                  </a:lnTo>
                  <a:cubicBezTo>
                    <a:pt x="2679" y="465"/>
                    <a:pt x="2395" y="402"/>
                    <a:pt x="2112" y="402"/>
                  </a:cubicBezTo>
                  <a:cubicBezTo>
                    <a:pt x="1828" y="402"/>
                    <a:pt x="1513" y="465"/>
                    <a:pt x="1261" y="623"/>
                  </a:cubicBezTo>
                  <a:lnTo>
                    <a:pt x="757" y="119"/>
                  </a:lnTo>
                  <a:cubicBezTo>
                    <a:pt x="678" y="40"/>
                    <a:pt x="568" y="0"/>
                    <a:pt x="45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81" name="Google Shape;455;p34">
            <a:extLst>
              <a:ext uri="{FF2B5EF4-FFF2-40B4-BE49-F238E27FC236}">
                <a16:creationId xmlns:a16="http://schemas.microsoft.com/office/drawing/2014/main" id="{E19C9FC2-2568-C72A-63F0-2A8CCCFB6A44}"/>
              </a:ext>
            </a:extLst>
          </p:cNvPr>
          <p:cNvGrpSpPr/>
          <p:nvPr/>
        </p:nvGrpSpPr>
        <p:grpSpPr>
          <a:xfrm>
            <a:off x="888623" y="5531234"/>
            <a:ext cx="259250" cy="246875"/>
            <a:chOff x="7187551" y="4064003"/>
            <a:chExt cx="368987" cy="368525"/>
          </a:xfrm>
        </p:grpSpPr>
        <p:sp>
          <p:nvSpPr>
            <p:cNvPr id="182" name="Google Shape;456;p34">
              <a:extLst>
                <a:ext uri="{FF2B5EF4-FFF2-40B4-BE49-F238E27FC236}">
                  <a16:creationId xmlns:a16="http://schemas.microsoft.com/office/drawing/2014/main" id="{C7880CAD-CA6C-8594-AFA7-776391A3B14D}"/>
                </a:ext>
              </a:extLst>
            </p:cNvPr>
            <p:cNvSpPr/>
            <p:nvPr/>
          </p:nvSpPr>
          <p:spPr>
            <a:xfrm>
              <a:off x="7187551" y="4064003"/>
              <a:ext cx="368987" cy="368525"/>
            </a:xfrm>
            <a:custGeom>
              <a:avLst/>
              <a:gdLst/>
              <a:ahLst/>
              <a:cxnLst/>
              <a:rect l="l" t="t" r="r" b="b"/>
              <a:pathLst>
                <a:path w="12760" h="12744" extrusionOk="0">
                  <a:moveTo>
                    <a:pt x="10939" y="845"/>
                  </a:moveTo>
                  <a:cubicBezTo>
                    <a:pt x="10969" y="845"/>
                    <a:pt x="11001" y="853"/>
                    <a:pt x="11027" y="866"/>
                  </a:cubicBezTo>
                  <a:lnTo>
                    <a:pt x="11752" y="1276"/>
                  </a:lnTo>
                  <a:cubicBezTo>
                    <a:pt x="11783" y="1339"/>
                    <a:pt x="11815" y="1433"/>
                    <a:pt x="11783" y="1465"/>
                  </a:cubicBezTo>
                  <a:lnTo>
                    <a:pt x="11437" y="2063"/>
                  </a:lnTo>
                  <a:lnTo>
                    <a:pt x="10491" y="1496"/>
                  </a:lnTo>
                  <a:lnTo>
                    <a:pt x="10838" y="898"/>
                  </a:lnTo>
                  <a:cubicBezTo>
                    <a:pt x="10856" y="861"/>
                    <a:pt x="10897" y="845"/>
                    <a:pt x="10939" y="845"/>
                  </a:cubicBezTo>
                  <a:close/>
                  <a:moveTo>
                    <a:pt x="10050" y="2252"/>
                  </a:moveTo>
                  <a:lnTo>
                    <a:pt x="10995" y="2819"/>
                  </a:lnTo>
                  <a:lnTo>
                    <a:pt x="8916" y="6379"/>
                  </a:lnTo>
                  <a:lnTo>
                    <a:pt x="7971" y="5844"/>
                  </a:lnTo>
                  <a:lnTo>
                    <a:pt x="10050" y="2252"/>
                  </a:lnTo>
                  <a:close/>
                  <a:moveTo>
                    <a:pt x="7813" y="6663"/>
                  </a:moveTo>
                  <a:lnTo>
                    <a:pt x="8318" y="6978"/>
                  </a:lnTo>
                  <a:lnTo>
                    <a:pt x="7782" y="7324"/>
                  </a:lnTo>
                  <a:lnTo>
                    <a:pt x="7813" y="6663"/>
                  </a:lnTo>
                  <a:close/>
                  <a:moveTo>
                    <a:pt x="11342" y="5245"/>
                  </a:moveTo>
                  <a:cubicBezTo>
                    <a:pt x="11594" y="5245"/>
                    <a:pt x="11752" y="5434"/>
                    <a:pt x="11752" y="5686"/>
                  </a:cubicBezTo>
                  <a:lnTo>
                    <a:pt x="11752" y="11483"/>
                  </a:lnTo>
                  <a:cubicBezTo>
                    <a:pt x="11752" y="11704"/>
                    <a:pt x="11531" y="11893"/>
                    <a:pt x="11342" y="11893"/>
                  </a:cubicBezTo>
                  <a:lnTo>
                    <a:pt x="1197" y="11893"/>
                  </a:lnTo>
                  <a:cubicBezTo>
                    <a:pt x="945" y="11893"/>
                    <a:pt x="788" y="11704"/>
                    <a:pt x="788" y="11483"/>
                  </a:cubicBezTo>
                  <a:lnTo>
                    <a:pt x="788" y="5686"/>
                  </a:lnTo>
                  <a:cubicBezTo>
                    <a:pt x="788" y="5434"/>
                    <a:pt x="977" y="5245"/>
                    <a:pt x="1197" y="5245"/>
                  </a:cubicBezTo>
                  <a:lnTo>
                    <a:pt x="7372" y="5245"/>
                  </a:lnTo>
                  <a:lnTo>
                    <a:pt x="7057" y="5749"/>
                  </a:lnTo>
                  <a:cubicBezTo>
                    <a:pt x="7026" y="5812"/>
                    <a:pt x="7026" y="5875"/>
                    <a:pt x="7026" y="5970"/>
                  </a:cubicBezTo>
                  <a:lnTo>
                    <a:pt x="6900" y="7734"/>
                  </a:lnTo>
                  <a:lnTo>
                    <a:pt x="5545" y="7734"/>
                  </a:lnTo>
                  <a:cubicBezTo>
                    <a:pt x="5325" y="7734"/>
                    <a:pt x="5167" y="7923"/>
                    <a:pt x="5167" y="8175"/>
                  </a:cubicBezTo>
                  <a:cubicBezTo>
                    <a:pt x="5167" y="8396"/>
                    <a:pt x="5356" y="8585"/>
                    <a:pt x="5545" y="8585"/>
                  </a:cubicBezTo>
                  <a:lnTo>
                    <a:pt x="10523" y="8585"/>
                  </a:lnTo>
                  <a:cubicBezTo>
                    <a:pt x="10743" y="8585"/>
                    <a:pt x="10964" y="8396"/>
                    <a:pt x="10964" y="8175"/>
                  </a:cubicBezTo>
                  <a:cubicBezTo>
                    <a:pt x="10964" y="7923"/>
                    <a:pt x="10743" y="7734"/>
                    <a:pt x="10523" y="7734"/>
                  </a:cubicBezTo>
                  <a:lnTo>
                    <a:pt x="8633" y="7734"/>
                  </a:lnTo>
                  <a:lnTo>
                    <a:pt x="9294" y="7293"/>
                  </a:lnTo>
                  <a:cubicBezTo>
                    <a:pt x="9326" y="7261"/>
                    <a:pt x="9420" y="7230"/>
                    <a:pt x="9420" y="7135"/>
                  </a:cubicBezTo>
                  <a:lnTo>
                    <a:pt x="10523" y="5245"/>
                  </a:lnTo>
                  <a:close/>
                  <a:moveTo>
                    <a:pt x="10933" y="0"/>
                  </a:moveTo>
                  <a:cubicBezTo>
                    <a:pt x="10599" y="0"/>
                    <a:pt x="10280" y="175"/>
                    <a:pt x="10113" y="488"/>
                  </a:cubicBezTo>
                  <a:lnTo>
                    <a:pt x="9578" y="1433"/>
                  </a:lnTo>
                  <a:lnTo>
                    <a:pt x="7877" y="4395"/>
                  </a:lnTo>
                  <a:lnTo>
                    <a:pt x="1229" y="4395"/>
                  </a:lnTo>
                  <a:cubicBezTo>
                    <a:pt x="567" y="4395"/>
                    <a:pt x="0" y="4930"/>
                    <a:pt x="0" y="5592"/>
                  </a:cubicBezTo>
                  <a:lnTo>
                    <a:pt x="0" y="11483"/>
                  </a:lnTo>
                  <a:cubicBezTo>
                    <a:pt x="0" y="12145"/>
                    <a:pt x="567" y="12743"/>
                    <a:pt x="1229" y="12743"/>
                  </a:cubicBezTo>
                  <a:lnTo>
                    <a:pt x="11374" y="12743"/>
                  </a:lnTo>
                  <a:cubicBezTo>
                    <a:pt x="12067" y="12743"/>
                    <a:pt x="12602" y="12176"/>
                    <a:pt x="12602" y="11483"/>
                  </a:cubicBezTo>
                  <a:lnTo>
                    <a:pt x="12602" y="5686"/>
                  </a:lnTo>
                  <a:cubicBezTo>
                    <a:pt x="12602" y="5025"/>
                    <a:pt x="12067" y="4458"/>
                    <a:pt x="11374" y="4458"/>
                  </a:cubicBezTo>
                  <a:lnTo>
                    <a:pt x="11027" y="4458"/>
                  </a:lnTo>
                  <a:lnTo>
                    <a:pt x="12508" y="1937"/>
                  </a:lnTo>
                  <a:cubicBezTo>
                    <a:pt x="12760" y="1433"/>
                    <a:pt x="12602" y="835"/>
                    <a:pt x="12130" y="551"/>
                  </a:cubicBezTo>
                  <a:lnTo>
                    <a:pt x="11437" y="141"/>
                  </a:lnTo>
                  <a:cubicBezTo>
                    <a:pt x="11277" y="46"/>
                    <a:pt x="11103" y="0"/>
                    <a:pt x="1093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3" name="Google Shape;457;p34">
              <a:extLst>
                <a:ext uri="{FF2B5EF4-FFF2-40B4-BE49-F238E27FC236}">
                  <a16:creationId xmlns:a16="http://schemas.microsoft.com/office/drawing/2014/main" id="{8E25C470-0A11-96F7-4A34-50BE0E5FAF5A}"/>
                </a:ext>
              </a:extLst>
            </p:cNvPr>
            <p:cNvSpPr/>
            <p:nvPr/>
          </p:nvSpPr>
          <p:spPr>
            <a:xfrm>
              <a:off x="7336968" y="4355044"/>
              <a:ext cx="167635" cy="23741"/>
            </a:xfrm>
            <a:custGeom>
              <a:avLst/>
              <a:gdLst/>
              <a:ahLst/>
              <a:cxnLst/>
              <a:rect l="l" t="t" r="r" b="b"/>
              <a:pathLst>
                <a:path w="5797" h="821" extrusionOk="0">
                  <a:moveTo>
                    <a:pt x="378" y="1"/>
                  </a:moveTo>
                  <a:cubicBezTo>
                    <a:pt x="158" y="1"/>
                    <a:pt x="0" y="190"/>
                    <a:pt x="0" y="411"/>
                  </a:cubicBezTo>
                  <a:cubicBezTo>
                    <a:pt x="0" y="663"/>
                    <a:pt x="189" y="820"/>
                    <a:pt x="378" y="820"/>
                  </a:cubicBezTo>
                  <a:lnTo>
                    <a:pt x="5356" y="820"/>
                  </a:lnTo>
                  <a:cubicBezTo>
                    <a:pt x="5576" y="820"/>
                    <a:pt x="5797" y="631"/>
                    <a:pt x="5797" y="411"/>
                  </a:cubicBezTo>
                  <a:cubicBezTo>
                    <a:pt x="5797" y="190"/>
                    <a:pt x="5576" y="1"/>
                    <a:pt x="535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4" name="Google Shape;458;p34">
              <a:extLst>
                <a:ext uri="{FF2B5EF4-FFF2-40B4-BE49-F238E27FC236}">
                  <a16:creationId xmlns:a16="http://schemas.microsoft.com/office/drawing/2014/main" id="{7FBB9707-FA47-AD51-49A4-84D18908E26E}"/>
                </a:ext>
              </a:extLst>
            </p:cNvPr>
            <p:cNvSpPr/>
            <p:nvPr/>
          </p:nvSpPr>
          <p:spPr>
            <a:xfrm>
              <a:off x="7242205" y="4222949"/>
              <a:ext cx="72005" cy="169485"/>
            </a:xfrm>
            <a:custGeom>
              <a:avLst/>
              <a:gdLst/>
              <a:ahLst/>
              <a:cxnLst/>
              <a:rect l="l" t="t" r="r" b="b"/>
              <a:pathLst>
                <a:path w="2490" h="5861" extrusionOk="0">
                  <a:moveTo>
                    <a:pt x="1229" y="1"/>
                  </a:moveTo>
                  <a:cubicBezTo>
                    <a:pt x="977" y="1"/>
                    <a:pt x="820" y="190"/>
                    <a:pt x="820" y="410"/>
                  </a:cubicBezTo>
                  <a:lnTo>
                    <a:pt x="820" y="694"/>
                  </a:lnTo>
                  <a:cubicBezTo>
                    <a:pt x="347" y="851"/>
                    <a:pt x="1" y="1324"/>
                    <a:pt x="1" y="1891"/>
                  </a:cubicBezTo>
                  <a:cubicBezTo>
                    <a:pt x="1" y="2553"/>
                    <a:pt x="568" y="2931"/>
                    <a:pt x="977" y="3246"/>
                  </a:cubicBezTo>
                  <a:cubicBezTo>
                    <a:pt x="1292" y="3498"/>
                    <a:pt x="1670" y="3718"/>
                    <a:pt x="1670" y="3970"/>
                  </a:cubicBezTo>
                  <a:cubicBezTo>
                    <a:pt x="1670" y="4191"/>
                    <a:pt x="1450" y="4348"/>
                    <a:pt x="1229" y="4348"/>
                  </a:cubicBezTo>
                  <a:cubicBezTo>
                    <a:pt x="977" y="4348"/>
                    <a:pt x="820" y="4159"/>
                    <a:pt x="820" y="3970"/>
                  </a:cubicBezTo>
                  <a:cubicBezTo>
                    <a:pt x="820" y="3718"/>
                    <a:pt x="631" y="3529"/>
                    <a:pt x="442" y="3529"/>
                  </a:cubicBezTo>
                  <a:cubicBezTo>
                    <a:pt x="190" y="3529"/>
                    <a:pt x="1" y="3718"/>
                    <a:pt x="1" y="3970"/>
                  </a:cubicBezTo>
                  <a:cubicBezTo>
                    <a:pt x="1" y="4506"/>
                    <a:pt x="347" y="4947"/>
                    <a:pt x="820" y="5136"/>
                  </a:cubicBezTo>
                  <a:lnTo>
                    <a:pt x="820" y="5420"/>
                  </a:lnTo>
                  <a:cubicBezTo>
                    <a:pt x="820" y="5672"/>
                    <a:pt x="1040" y="5861"/>
                    <a:pt x="1229" y="5861"/>
                  </a:cubicBezTo>
                  <a:cubicBezTo>
                    <a:pt x="1450" y="5861"/>
                    <a:pt x="1670" y="5672"/>
                    <a:pt x="1670" y="5420"/>
                  </a:cubicBezTo>
                  <a:lnTo>
                    <a:pt x="1670" y="5136"/>
                  </a:lnTo>
                  <a:cubicBezTo>
                    <a:pt x="2143" y="4979"/>
                    <a:pt x="2489" y="4506"/>
                    <a:pt x="2489" y="3970"/>
                  </a:cubicBezTo>
                  <a:cubicBezTo>
                    <a:pt x="2489" y="3309"/>
                    <a:pt x="1922" y="2899"/>
                    <a:pt x="1513" y="2584"/>
                  </a:cubicBezTo>
                  <a:cubicBezTo>
                    <a:pt x="1198" y="2364"/>
                    <a:pt x="820" y="2112"/>
                    <a:pt x="820" y="1891"/>
                  </a:cubicBezTo>
                  <a:cubicBezTo>
                    <a:pt x="788" y="1639"/>
                    <a:pt x="977" y="1450"/>
                    <a:pt x="1229" y="1450"/>
                  </a:cubicBezTo>
                  <a:cubicBezTo>
                    <a:pt x="1450" y="1450"/>
                    <a:pt x="1670" y="1639"/>
                    <a:pt x="1670" y="1891"/>
                  </a:cubicBezTo>
                  <a:cubicBezTo>
                    <a:pt x="1670" y="2112"/>
                    <a:pt x="1859" y="2269"/>
                    <a:pt x="2048" y="2269"/>
                  </a:cubicBezTo>
                  <a:cubicBezTo>
                    <a:pt x="2300" y="2269"/>
                    <a:pt x="2489" y="2080"/>
                    <a:pt x="2489" y="1891"/>
                  </a:cubicBezTo>
                  <a:cubicBezTo>
                    <a:pt x="2489" y="1324"/>
                    <a:pt x="2143" y="883"/>
                    <a:pt x="1670" y="694"/>
                  </a:cubicBezTo>
                  <a:lnTo>
                    <a:pt x="1670" y="410"/>
                  </a:lnTo>
                  <a:cubicBezTo>
                    <a:pt x="1670" y="190"/>
                    <a:pt x="1450" y="1"/>
                    <a:pt x="122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85" name="Google Shape;459;p34">
            <a:extLst>
              <a:ext uri="{FF2B5EF4-FFF2-40B4-BE49-F238E27FC236}">
                <a16:creationId xmlns:a16="http://schemas.microsoft.com/office/drawing/2014/main" id="{882480D4-D698-523C-9634-50E1A6B99D1F}"/>
              </a:ext>
            </a:extLst>
          </p:cNvPr>
          <p:cNvSpPr txBox="1"/>
          <p:nvPr/>
        </p:nvSpPr>
        <p:spPr>
          <a:xfrm>
            <a:off x="1378057" y="2038035"/>
            <a:ext cx="1179047" cy="407052"/>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Clr>
                <a:srgbClr val="000000"/>
              </a:buClr>
              <a:buSzPts val="1100"/>
              <a:buFont typeface="Arial"/>
              <a:buNone/>
            </a:pPr>
            <a:r>
              <a:rPr lang="es-CO" sz="1200" dirty="0">
                <a:solidFill>
                  <a:schemeClr val="lt1"/>
                </a:solidFill>
                <a:latin typeface="Roboto"/>
                <a:ea typeface="Roboto"/>
                <a:cs typeface="Roboto"/>
                <a:sym typeface="Roboto"/>
              </a:rPr>
              <a:t>Onzas Au Certificadas</a:t>
            </a:r>
          </a:p>
        </p:txBody>
      </p:sp>
      <p:sp>
        <p:nvSpPr>
          <p:cNvPr id="186" name="Google Shape;460;p34">
            <a:extLst>
              <a:ext uri="{FF2B5EF4-FFF2-40B4-BE49-F238E27FC236}">
                <a16:creationId xmlns:a16="http://schemas.microsoft.com/office/drawing/2014/main" id="{1DA43B3F-1BB5-989A-2BAB-5BE4F9DDE800}"/>
              </a:ext>
            </a:extLst>
          </p:cNvPr>
          <p:cNvSpPr txBox="1"/>
          <p:nvPr/>
        </p:nvSpPr>
        <p:spPr>
          <a:xfrm>
            <a:off x="4975900" y="2035008"/>
            <a:ext cx="1151904" cy="397821"/>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Clr>
                <a:srgbClr val="000000"/>
              </a:buClr>
              <a:buSzPts val="1100"/>
              <a:buFont typeface="Arial"/>
              <a:buNone/>
            </a:pPr>
            <a:r>
              <a:rPr lang="en" sz="1200" dirty="0">
                <a:solidFill>
                  <a:schemeClr val="lt1"/>
                </a:solidFill>
                <a:latin typeface="Roboto"/>
                <a:ea typeface="Roboto"/>
                <a:cs typeface="Roboto"/>
                <a:sym typeface="Roboto"/>
              </a:rPr>
              <a:t>Ingresos por ventas de Au</a:t>
            </a:r>
            <a:endParaRPr sz="1200" dirty="0">
              <a:solidFill>
                <a:schemeClr val="lt1"/>
              </a:solidFill>
              <a:latin typeface="Roboto"/>
              <a:ea typeface="Roboto"/>
              <a:cs typeface="Roboto"/>
              <a:sym typeface="Roboto"/>
            </a:endParaRPr>
          </a:p>
        </p:txBody>
      </p:sp>
      <p:sp>
        <p:nvSpPr>
          <p:cNvPr id="187" name="Google Shape;461;p34">
            <a:extLst>
              <a:ext uri="{FF2B5EF4-FFF2-40B4-BE49-F238E27FC236}">
                <a16:creationId xmlns:a16="http://schemas.microsoft.com/office/drawing/2014/main" id="{BD6C13A5-9875-0404-91F2-FBFA5851C16B}"/>
              </a:ext>
            </a:extLst>
          </p:cNvPr>
          <p:cNvSpPr txBox="1"/>
          <p:nvPr/>
        </p:nvSpPr>
        <p:spPr>
          <a:xfrm>
            <a:off x="2596836" y="1941576"/>
            <a:ext cx="1111509" cy="497245"/>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Clr>
                <a:srgbClr val="000000"/>
              </a:buClr>
              <a:buSzPts val="1100"/>
              <a:buFont typeface="Arial"/>
              <a:buNone/>
            </a:pPr>
            <a:r>
              <a:rPr lang="en" sz="1200" dirty="0">
                <a:solidFill>
                  <a:schemeClr val="lt1"/>
                </a:solidFill>
                <a:latin typeface="Roboto"/>
                <a:ea typeface="Roboto"/>
                <a:cs typeface="Roboto"/>
                <a:sym typeface="Roboto"/>
              </a:rPr>
              <a:t>Ton Mineral producidas </a:t>
            </a:r>
            <a:endParaRPr sz="1200" dirty="0">
              <a:solidFill>
                <a:schemeClr val="lt1"/>
              </a:solidFill>
              <a:latin typeface="Roboto"/>
              <a:ea typeface="Roboto"/>
              <a:cs typeface="Roboto"/>
              <a:sym typeface="Roboto"/>
            </a:endParaRPr>
          </a:p>
        </p:txBody>
      </p:sp>
      <p:sp>
        <p:nvSpPr>
          <p:cNvPr id="188" name="Google Shape;462;p34">
            <a:extLst>
              <a:ext uri="{FF2B5EF4-FFF2-40B4-BE49-F238E27FC236}">
                <a16:creationId xmlns:a16="http://schemas.microsoft.com/office/drawing/2014/main" id="{EE7FE949-2030-DCE5-5195-369569987A41}"/>
              </a:ext>
            </a:extLst>
          </p:cNvPr>
          <p:cNvSpPr txBox="1"/>
          <p:nvPr/>
        </p:nvSpPr>
        <p:spPr>
          <a:xfrm>
            <a:off x="3791812" y="2022044"/>
            <a:ext cx="1100360" cy="259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Clr>
                <a:srgbClr val="000000"/>
              </a:buClr>
              <a:buSzPts val="1100"/>
              <a:buFont typeface="Arial"/>
              <a:buNone/>
            </a:pPr>
            <a:r>
              <a:rPr lang="es-ES" sz="1200" dirty="0">
                <a:solidFill>
                  <a:schemeClr val="lt1"/>
                </a:solidFill>
                <a:latin typeface="Roboto"/>
                <a:ea typeface="Roboto"/>
                <a:cs typeface="Roboto"/>
                <a:sym typeface="Roboto"/>
              </a:rPr>
              <a:t>Oz Au Producidas</a:t>
            </a:r>
            <a:endParaRPr sz="1200" dirty="0">
              <a:solidFill>
                <a:schemeClr val="lt1"/>
              </a:solidFill>
              <a:latin typeface="Roboto"/>
              <a:ea typeface="Roboto"/>
              <a:cs typeface="Roboto"/>
              <a:sym typeface="Roboto"/>
            </a:endParaRPr>
          </a:p>
        </p:txBody>
      </p:sp>
      <p:grpSp>
        <p:nvGrpSpPr>
          <p:cNvPr id="215" name="Google Shape;381;p34">
            <a:extLst>
              <a:ext uri="{FF2B5EF4-FFF2-40B4-BE49-F238E27FC236}">
                <a16:creationId xmlns:a16="http://schemas.microsoft.com/office/drawing/2014/main" id="{9E9D358A-2F04-7004-130A-B9621A6B1420}"/>
              </a:ext>
            </a:extLst>
          </p:cNvPr>
          <p:cNvGrpSpPr/>
          <p:nvPr/>
        </p:nvGrpSpPr>
        <p:grpSpPr>
          <a:xfrm>
            <a:off x="7266058" y="2459682"/>
            <a:ext cx="4379668" cy="435634"/>
            <a:chOff x="5386898" y="1785089"/>
            <a:chExt cx="4379668" cy="435634"/>
          </a:xfrm>
        </p:grpSpPr>
        <p:sp>
          <p:nvSpPr>
            <p:cNvPr id="216" name="Google Shape;382;p34">
              <a:extLst>
                <a:ext uri="{FF2B5EF4-FFF2-40B4-BE49-F238E27FC236}">
                  <a16:creationId xmlns:a16="http://schemas.microsoft.com/office/drawing/2014/main" id="{017C3E29-59BF-7D4E-74E0-BBEAD29C02CE}"/>
                </a:ext>
              </a:extLst>
            </p:cNvPr>
            <p:cNvSpPr/>
            <p:nvPr/>
          </p:nvSpPr>
          <p:spPr>
            <a:xfrm>
              <a:off x="5386898" y="1785089"/>
              <a:ext cx="182074" cy="435634"/>
            </a:xfrm>
            <a:custGeom>
              <a:avLst/>
              <a:gdLst/>
              <a:ahLst/>
              <a:cxnLst/>
              <a:rect l="l" t="t" r="r" b="b"/>
              <a:pathLst>
                <a:path w="466856" h="1117011" extrusionOk="0">
                  <a:moveTo>
                    <a:pt x="135322" y="217674"/>
                  </a:moveTo>
                  <a:cubicBezTo>
                    <a:pt x="135322" y="217674"/>
                    <a:pt x="135322" y="217674"/>
                    <a:pt x="189450" y="217674"/>
                  </a:cubicBezTo>
                  <a:cubicBezTo>
                    <a:pt x="189450" y="217674"/>
                    <a:pt x="189450" y="217674"/>
                    <a:pt x="202982" y="217674"/>
                  </a:cubicBezTo>
                  <a:cubicBezTo>
                    <a:pt x="202982" y="217674"/>
                    <a:pt x="202982" y="217674"/>
                    <a:pt x="338302" y="217674"/>
                  </a:cubicBezTo>
                  <a:cubicBezTo>
                    <a:pt x="405962" y="217674"/>
                    <a:pt x="466856" y="278993"/>
                    <a:pt x="466856" y="347124"/>
                  </a:cubicBezTo>
                  <a:cubicBezTo>
                    <a:pt x="466856" y="347124"/>
                    <a:pt x="466856" y="347124"/>
                    <a:pt x="466856" y="612837"/>
                  </a:cubicBezTo>
                  <a:cubicBezTo>
                    <a:pt x="466856" y="640090"/>
                    <a:pt x="446558" y="653716"/>
                    <a:pt x="426260" y="653716"/>
                  </a:cubicBezTo>
                  <a:cubicBezTo>
                    <a:pt x="399196" y="653716"/>
                    <a:pt x="385664" y="640090"/>
                    <a:pt x="385664" y="612837"/>
                  </a:cubicBezTo>
                  <a:cubicBezTo>
                    <a:pt x="385664" y="612837"/>
                    <a:pt x="385664" y="612837"/>
                    <a:pt x="385664" y="456135"/>
                  </a:cubicBezTo>
                  <a:cubicBezTo>
                    <a:pt x="385664" y="456135"/>
                    <a:pt x="385664" y="456135"/>
                    <a:pt x="385664" y="367564"/>
                  </a:cubicBezTo>
                  <a:cubicBezTo>
                    <a:pt x="385664" y="367564"/>
                    <a:pt x="385664" y="367564"/>
                    <a:pt x="358600" y="367564"/>
                  </a:cubicBezTo>
                  <a:cubicBezTo>
                    <a:pt x="358600" y="367564"/>
                    <a:pt x="358600" y="367564"/>
                    <a:pt x="358600" y="469761"/>
                  </a:cubicBezTo>
                  <a:cubicBezTo>
                    <a:pt x="358600" y="469761"/>
                    <a:pt x="358600" y="469761"/>
                    <a:pt x="358600" y="633277"/>
                  </a:cubicBezTo>
                  <a:cubicBezTo>
                    <a:pt x="358600" y="633277"/>
                    <a:pt x="358600" y="633277"/>
                    <a:pt x="358600" y="653716"/>
                  </a:cubicBezTo>
                  <a:cubicBezTo>
                    <a:pt x="358600" y="653716"/>
                    <a:pt x="358600" y="653716"/>
                    <a:pt x="358600" y="1062506"/>
                  </a:cubicBezTo>
                  <a:cubicBezTo>
                    <a:pt x="358600" y="1096572"/>
                    <a:pt x="338302" y="1117011"/>
                    <a:pt x="304472" y="1117011"/>
                  </a:cubicBezTo>
                  <a:cubicBezTo>
                    <a:pt x="270642" y="1117011"/>
                    <a:pt x="250344" y="1096572"/>
                    <a:pt x="250344" y="1062506"/>
                  </a:cubicBezTo>
                  <a:cubicBezTo>
                    <a:pt x="250344" y="1062506"/>
                    <a:pt x="250344" y="1062506"/>
                    <a:pt x="250344" y="653716"/>
                  </a:cubicBezTo>
                  <a:cubicBezTo>
                    <a:pt x="250344" y="653716"/>
                    <a:pt x="250344" y="653716"/>
                    <a:pt x="223280" y="653716"/>
                  </a:cubicBezTo>
                  <a:cubicBezTo>
                    <a:pt x="223280" y="653716"/>
                    <a:pt x="223280" y="653716"/>
                    <a:pt x="223280" y="1062506"/>
                  </a:cubicBezTo>
                  <a:cubicBezTo>
                    <a:pt x="223280" y="1096572"/>
                    <a:pt x="202982" y="1117011"/>
                    <a:pt x="169152" y="1117011"/>
                  </a:cubicBezTo>
                  <a:cubicBezTo>
                    <a:pt x="135322" y="1117011"/>
                    <a:pt x="108258" y="1096572"/>
                    <a:pt x="108258" y="1062506"/>
                  </a:cubicBezTo>
                  <a:cubicBezTo>
                    <a:pt x="108258" y="1062506"/>
                    <a:pt x="108258" y="1062506"/>
                    <a:pt x="108258" y="653716"/>
                  </a:cubicBezTo>
                  <a:cubicBezTo>
                    <a:pt x="108258" y="653716"/>
                    <a:pt x="108258" y="653716"/>
                    <a:pt x="108258" y="633277"/>
                  </a:cubicBezTo>
                  <a:cubicBezTo>
                    <a:pt x="108258" y="633277"/>
                    <a:pt x="108258" y="633277"/>
                    <a:pt x="108258" y="469761"/>
                  </a:cubicBezTo>
                  <a:cubicBezTo>
                    <a:pt x="108258" y="469761"/>
                    <a:pt x="108258" y="469761"/>
                    <a:pt x="108258" y="367564"/>
                  </a:cubicBezTo>
                  <a:cubicBezTo>
                    <a:pt x="108258" y="367564"/>
                    <a:pt x="108258" y="367564"/>
                    <a:pt x="87960" y="367564"/>
                  </a:cubicBezTo>
                  <a:cubicBezTo>
                    <a:pt x="87960" y="367564"/>
                    <a:pt x="87960" y="367564"/>
                    <a:pt x="87960" y="456135"/>
                  </a:cubicBezTo>
                  <a:cubicBezTo>
                    <a:pt x="87960" y="456135"/>
                    <a:pt x="87960" y="456135"/>
                    <a:pt x="87960" y="612837"/>
                  </a:cubicBezTo>
                  <a:cubicBezTo>
                    <a:pt x="87960" y="640090"/>
                    <a:pt x="74428" y="653716"/>
                    <a:pt x="47364" y="653716"/>
                  </a:cubicBezTo>
                  <a:cubicBezTo>
                    <a:pt x="20300" y="653716"/>
                    <a:pt x="0" y="640090"/>
                    <a:pt x="0" y="612837"/>
                  </a:cubicBezTo>
                  <a:cubicBezTo>
                    <a:pt x="0" y="612837"/>
                    <a:pt x="0" y="612837"/>
                    <a:pt x="0" y="347124"/>
                  </a:cubicBezTo>
                  <a:cubicBezTo>
                    <a:pt x="0" y="278993"/>
                    <a:pt x="67662" y="217674"/>
                    <a:pt x="135322" y="217674"/>
                  </a:cubicBezTo>
                  <a:close/>
                  <a:moveTo>
                    <a:pt x="236292" y="0"/>
                  </a:moveTo>
                  <a:cubicBezTo>
                    <a:pt x="292448" y="0"/>
                    <a:pt x="337968" y="45522"/>
                    <a:pt x="337968" y="101677"/>
                  </a:cubicBezTo>
                  <a:cubicBezTo>
                    <a:pt x="337968" y="157832"/>
                    <a:pt x="292448" y="203354"/>
                    <a:pt x="236292" y="203354"/>
                  </a:cubicBezTo>
                  <a:cubicBezTo>
                    <a:pt x="180136" y="203354"/>
                    <a:pt x="134616" y="157832"/>
                    <a:pt x="134616" y="101677"/>
                  </a:cubicBezTo>
                  <a:cubicBezTo>
                    <a:pt x="134616" y="45522"/>
                    <a:pt x="180136" y="0"/>
                    <a:pt x="236292" y="0"/>
                  </a:cubicBezTo>
                  <a:close/>
                </a:path>
              </a:pathLst>
            </a:custGeom>
            <a:solidFill>
              <a:schemeClr val="bg1">
                <a:lumMod val="75000"/>
              </a:schemeClr>
            </a:solidFill>
            <a:ln>
              <a:noFill/>
            </a:ln>
          </p:spPr>
          <p:txBody>
            <a:bodyPr spcFirstLastPara="1" wrap="square" lIns="182825" tIns="91400" rIns="182825" bIns="91400" anchor="t" anchorCtr="0">
              <a:noAutofit/>
            </a:bodyPr>
            <a:lstStyle/>
            <a:p>
              <a:pPr marL="0" marR="0" lvl="0" indent="0" algn="l" rtl="0">
                <a:spcBef>
                  <a:spcPts val="0"/>
                </a:spcBef>
                <a:spcAft>
                  <a:spcPts val="0"/>
                </a:spcAft>
                <a:buNone/>
              </a:pPr>
              <a:endParaRPr sz="7198">
                <a:solidFill>
                  <a:srgbClr val="737572"/>
                </a:solidFill>
                <a:latin typeface="Lato Light"/>
                <a:ea typeface="Lato Light"/>
                <a:cs typeface="Lato Light"/>
                <a:sym typeface="Lato Light"/>
              </a:endParaRPr>
            </a:p>
          </p:txBody>
        </p:sp>
        <p:sp>
          <p:nvSpPr>
            <p:cNvPr id="217" name="Google Shape;383;p34">
              <a:extLst>
                <a:ext uri="{FF2B5EF4-FFF2-40B4-BE49-F238E27FC236}">
                  <a16:creationId xmlns:a16="http://schemas.microsoft.com/office/drawing/2014/main" id="{4647A3F1-CBDD-4F33-4731-5D71B6249A24}"/>
                </a:ext>
              </a:extLst>
            </p:cNvPr>
            <p:cNvSpPr/>
            <p:nvPr/>
          </p:nvSpPr>
          <p:spPr>
            <a:xfrm>
              <a:off x="5618571" y="1785089"/>
              <a:ext cx="182074" cy="435634"/>
            </a:xfrm>
            <a:custGeom>
              <a:avLst/>
              <a:gdLst/>
              <a:ahLst/>
              <a:cxnLst/>
              <a:rect l="l" t="t" r="r" b="b"/>
              <a:pathLst>
                <a:path w="466856" h="1117011" extrusionOk="0">
                  <a:moveTo>
                    <a:pt x="135322" y="217674"/>
                  </a:moveTo>
                  <a:cubicBezTo>
                    <a:pt x="135322" y="217674"/>
                    <a:pt x="135322" y="217674"/>
                    <a:pt x="189450" y="217674"/>
                  </a:cubicBezTo>
                  <a:cubicBezTo>
                    <a:pt x="189450" y="217674"/>
                    <a:pt x="189450" y="217674"/>
                    <a:pt x="202982" y="217674"/>
                  </a:cubicBezTo>
                  <a:cubicBezTo>
                    <a:pt x="202982" y="217674"/>
                    <a:pt x="202982" y="217674"/>
                    <a:pt x="338302" y="217674"/>
                  </a:cubicBezTo>
                  <a:cubicBezTo>
                    <a:pt x="405962" y="217674"/>
                    <a:pt x="466856" y="278993"/>
                    <a:pt x="466856" y="347124"/>
                  </a:cubicBezTo>
                  <a:cubicBezTo>
                    <a:pt x="466856" y="347124"/>
                    <a:pt x="466856" y="347124"/>
                    <a:pt x="466856" y="612837"/>
                  </a:cubicBezTo>
                  <a:cubicBezTo>
                    <a:pt x="466856" y="640090"/>
                    <a:pt x="446558" y="653716"/>
                    <a:pt x="426260" y="653716"/>
                  </a:cubicBezTo>
                  <a:cubicBezTo>
                    <a:pt x="399196" y="653716"/>
                    <a:pt x="385664" y="640090"/>
                    <a:pt x="385664" y="612837"/>
                  </a:cubicBezTo>
                  <a:cubicBezTo>
                    <a:pt x="385664" y="612837"/>
                    <a:pt x="385664" y="612837"/>
                    <a:pt x="385664" y="456135"/>
                  </a:cubicBezTo>
                  <a:cubicBezTo>
                    <a:pt x="385664" y="456135"/>
                    <a:pt x="385664" y="456135"/>
                    <a:pt x="385664" y="367564"/>
                  </a:cubicBezTo>
                  <a:cubicBezTo>
                    <a:pt x="385664" y="367564"/>
                    <a:pt x="385664" y="367564"/>
                    <a:pt x="358600" y="367564"/>
                  </a:cubicBezTo>
                  <a:cubicBezTo>
                    <a:pt x="358600" y="367564"/>
                    <a:pt x="358600" y="367564"/>
                    <a:pt x="358600" y="469761"/>
                  </a:cubicBezTo>
                  <a:cubicBezTo>
                    <a:pt x="358600" y="469761"/>
                    <a:pt x="358600" y="469761"/>
                    <a:pt x="358600" y="633277"/>
                  </a:cubicBezTo>
                  <a:cubicBezTo>
                    <a:pt x="358600" y="633277"/>
                    <a:pt x="358600" y="633277"/>
                    <a:pt x="358600" y="653716"/>
                  </a:cubicBezTo>
                  <a:cubicBezTo>
                    <a:pt x="358600" y="653716"/>
                    <a:pt x="358600" y="653716"/>
                    <a:pt x="358600" y="1062506"/>
                  </a:cubicBezTo>
                  <a:cubicBezTo>
                    <a:pt x="358600" y="1096572"/>
                    <a:pt x="338302" y="1117011"/>
                    <a:pt x="304472" y="1117011"/>
                  </a:cubicBezTo>
                  <a:cubicBezTo>
                    <a:pt x="270642" y="1117011"/>
                    <a:pt x="250344" y="1096572"/>
                    <a:pt x="250344" y="1062506"/>
                  </a:cubicBezTo>
                  <a:cubicBezTo>
                    <a:pt x="250344" y="1062506"/>
                    <a:pt x="250344" y="1062506"/>
                    <a:pt x="250344" y="653716"/>
                  </a:cubicBezTo>
                  <a:cubicBezTo>
                    <a:pt x="250344" y="653716"/>
                    <a:pt x="250344" y="653716"/>
                    <a:pt x="223280" y="653716"/>
                  </a:cubicBezTo>
                  <a:cubicBezTo>
                    <a:pt x="223280" y="653716"/>
                    <a:pt x="223280" y="653716"/>
                    <a:pt x="223280" y="1062506"/>
                  </a:cubicBezTo>
                  <a:cubicBezTo>
                    <a:pt x="223280" y="1096572"/>
                    <a:pt x="202982" y="1117011"/>
                    <a:pt x="169152" y="1117011"/>
                  </a:cubicBezTo>
                  <a:cubicBezTo>
                    <a:pt x="135322" y="1117011"/>
                    <a:pt x="108258" y="1096572"/>
                    <a:pt x="108258" y="1062506"/>
                  </a:cubicBezTo>
                  <a:cubicBezTo>
                    <a:pt x="108258" y="1062506"/>
                    <a:pt x="108258" y="1062506"/>
                    <a:pt x="108258" y="653716"/>
                  </a:cubicBezTo>
                  <a:cubicBezTo>
                    <a:pt x="108258" y="653716"/>
                    <a:pt x="108258" y="653716"/>
                    <a:pt x="108258" y="633277"/>
                  </a:cubicBezTo>
                  <a:cubicBezTo>
                    <a:pt x="108258" y="633277"/>
                    <a:pt x="108258" y="633277"/>
                    <a:pt x="108258" y="469761"/>
                  </a:cubicBezTo>
                  <a:cubicBezTo>
                    <a:pt x="108258" y="469761"/>
                    <a:pt x="108258" y="469761"/>
                    <a:pt x="108258" y="367564"/>
                  </a:cubicBezTo>
                  <a:cubicBezTo>
                    <a:pt x="108258" y="367564"/>
                    <a:pt x="108258" y="367564"/>
                    <a:pt x="87960" y="367564"/>
                  </a:cubicBezTo>
                  <a:cubicBezTo>
                    <a:pt x="87960" y="367564"/>
                    <a:pt x="87960" y="367564"/>
                    <a:pt x="87960" y="456135"/>
                  </a:cubicBezTo>
                  <a:cubicBezTo>
                    <a:pt x="87960" y="456135"/>
                    <a:pt x="87960" y="456135"/>
                    <a:pt x="87960" y="612837"/>
                  </a:cubicBezTo>
                  <a:cubicBezTo>
                    <a:pt x="87960" y="640090"/>
                    <a:pt x="74428" y="653716"/>
                    <a:pt x="47364" y="653716"/>
                  </a:cubicBezTo>
                  <a:cubicBezTo>
                    <a:pt x="20300" y="653716"/>
                    <a:pt x="0" y="640090"/>
                    <a:pt x="0" y="612837"/>
                  </a:cubicBezTo>
                  <a:cubicBezTo>
                    <a:pt x="0" y="612837"/>
                    <a:pt x="0" y="612837"/>
                    <a:pt x="0" y="347124"/>
                  </a:cubicBezTo>
                  <a:cubicBezTo>
                    <a:pt x="0" y="278993"/>
                    <a:pt x="67662" y="217674"/>
                    <a:pt x="135322" y="217674"/>
                  </a:cubicBezTo>
                  <a:close/>
                  <a:moveTo>
                    <a:pt x="236292" y="0"/>
                  </a:moveTo>
                  <a:cubicBezTo>
                    <a:pt x="292448" y="0"/>
                    <a:pt x="337968" y="45522"/>
                    <a:pt x="337968" y="101677"/>
                  </a:cubicBezTo>
                  <a:cubicBezTo>
                    <a:pt x="337968" y="157832"/>
                    <a:pt x="292448" y="203354"/>
                    <a:pt x="236292" y="203354"/>
                  </a:cubicBezTo>
                  <a:cubicBezTo>
                    <a:pt x="180136" y="203354"/>
                    <a:pt x="134616" y="157832"/>
                    <a:pt x="134616" y="101677"/>
                  </a:cubicBezTo>
                  <a:cubicBezTo>
                    <a:pt x="134616" y="45522"/>
                    <a:pt x="180136" y="0"/>
                    <a:pt x="236292" y="0"/>
                  </a:cubicBezTo>
                  <a:close/>
                </a:path>
              </a:pathLst>
            </a:custGeom>
            <a:solidFill>
              <a:schemeClr val="bg1">
                <a:lumMod val="75000"/>
              </a:schemeClr>
            </a:solidFill>
            <a:ln>
              <a:noFill/>
            </a:ln>
          </p:spPr>
          <p:txBody>
            <a:bodyPr spcFirstLastPara="1" wrap="square" lIns="182825" tIns="91400" rIns="182825" bIns="91400" anchor="t" anchorCtr="0">
              <a:noAutofit/>
            </a:bodyPr>
            <a:lstStyle/>
            <a:p>
              <a:pPr marL="0" marR="0" lvl="0" indent="0" algn="l" rtl="0">
                <a:spcBef>
                  <a:spcPts val="0"/>
                </a:spcBef>
                <a:spcAft>
                  <a:spcPts val="0"/>
                </a:spcAft>
                <a:buNone/>
              </a:pPr>
              <a:endParaRPr sz="7198">
                <a:solidFill>
                  <a:srgbClr val="737572"/>
                </a:solidFill>
                <a:latin typeface="Lato Light"/>
                <a:ea typeface="Lato Light"/>
                <a:cs typeface="Lato Light"/>
                <a:sym typeface="Lato Light"/>
              </a:endParaRPr>
            </a:p>
          </p:txBody>
        </p:sp>
        <p:sp>
          <p:nvSpPr>
            <p:cNvPr id="218" name="Google Shape;384;p34">
              <a:extLst>
                <a:ext uri="{FF2B5EF4-FFF2-40B4-BE49-F238E27FC236}">
                  <a16:creationId xmlns:a16="http://schemas.microsoft.com/office/drawing/2014/main" id="{4003AFAD-3AF1-3BEA-1B47-B8815276144F}"/>
                </a:ext>
              </a:extLst>
            </p:cNvPr>
            <p:cNvSpPr/>
            <p:nvPr/>
          </p:nvSpPr>
          <p:spPr>
            <a:xfrm>
              <a:off x="5850244" y="1785089"/>
              <a:ext cx="182074" cy="435634"/>
            </a:xfrm>
            <a:custGeom>
              <a:avLst/>
              <a:gdLst/>
              <a:ahLst/>
              <a:cxnLst/>
              <a:rect l="l" t="t" r="r" b="b"/>
              <a:pathLst>
                <a:path w="466856" h="1117011" extrusionOk="0">
                  <a:moveTo>
                    <a:pt x="135322" y="217674"/>
                  </a:moveTo>
                  <a:cubicBezTo>
                    <a:pt x="135322" y="217674"/>
                    <a:pt x="135322" y="217674"/>
                    <a:pt x="189450" y="217674"/>
                  </a:cubicBezTo>
                  <a:cubicBezTo>
                    <a:pt x="189450" y="217674"/>
                    <a:pt x="189450" y="217674"/>
                    <a:pt x="202982" y="217674"/>
                  </a:cubicBezTo>
                  <a:cubicBezTo>
                    <a:pt x="202982" y="217674"/>
                    <a:pt x="202982" y="217674"/>
                    <a:pt x="338302" y="217674"/>
                  </a:cubicBezTo>
                  <a:cubicBezTo>
                    <a:pt x="405962" y="217674"/>
                    <a:pt x="466856" y="278993"/>
                    <a:pt x="466856" y="347124"/>
                  </a:cubicBezTo>
                  <a:cubicBezTo>
                    <a:pt x="466856" y="347124"/>
                    <a:pt x="466856" y="347124"/>
                    <a:pt x="466856" y="612837"/>
                  </a:cubicBezTo>
                  <a:cubicBezTo>
                    <a:pt x="466856" y="640090"/>
                    <a:pt x="446558" y="653716"/>
                    <a:pt x="426260" y="653716"/>
                  </a:cubicBezTo>
                  <a:cubicBezTo>
                    <a:pt x="399196" y="653716"/>
                    <a:pt x="385664" y="640090"/>
                    <a:pt x="385664" y="612837"/>
                  </a:cubicBezTo>
                  <a:cubicBezTo>
                    <a:pt x="385664" y="612837"/>
                    <a:pt x="385664" y="612837"/>
                    <a:pt x="385664" y="456135"/>
                  </a:cubicBezTo>
                  <a:cubicBezTo>
                    <a:pt x="385664" y="456135"/>
                    <a:pt x="385664" y="456135"/>
                    <a:pt x="385664" y="367564"/>
                  </a:cubicBezTo>
                  <a:cubicBezTo>
                    <a:pt x="385664" y="367564"/>
                    <a:pt x="385664" y="367564"/>
                    <a:pt x="358600" y="367564"/>
                  </a:cubicBezTo>
                  <a:cubicBezTo>
                    <a:pt x="358600" y="367564"/>
                    <a:pt x="358600" y="367564"/>
                    <a:pt x="358600" y="469761"/>
                  </a:cubicBezTo>
                  <a:cubicBezTo>
                    <a:pt x="358600" y="469761"/>
                    <a:pt x="358600" y="469761"/>
                    <a:pt x="358600" y="633277"/>
                  </a:cubicBezTo>
                  <a:cubicBezTo>
                    <a:pt x="358600" y="633277"/>
                    <a:pt x="358600" y="633277"/>
                    <a:pt x="358600" y="653716"/>
                  </a:cubicBezTo>
                  <a:cubicBezTo>
                    <a:pt x="358600" y="653716"/>
                    <a:pt x="358600" y="653716"/>
                    <a:pt x="358600" y="1062506"/>
                  </a:cubicBezTo>
                  <a:cubicBezTo>
                    <a:pt x="358600" y="1096572"/>
                    <a:pt x="338302" y="1117011"/>
                    <a:pt x="304472" y="1117011"/>
                  </a:cubicBezTo>
                  <a:cubicBezTo>
                    <a:pt x="270642" y="1117011"/>
                    <a:pt x="250344" y="1096572"/>
                    <a:pt x="250344" y="1062506"/>
                  </a:cubicBezTo>
                  <a:cubicBezTo>
                    <a:pt x="250344" y="1062506"/>
                    <a:pt x="250344" y="1062506"/>
                    <a:pt x="250344" y="653716"/>
                  </a:cubicBezTo>
                  <a:cubicBezTo>
                    <a:pt x="250344" y="653716"/>
                    <a:pt x="250344" y="653716"/>
                    <a:pt x="223280" y="653716"/>
                  </a:cubicBezTo>
                  <a:cubicBezTo>
                    <a:pt x="223280" y="653716"/>
                    <a:pt x="223280" y="653716"/>
                    <a:pt x="223280" y="1062506"/>
                  </a:cubicBezTo>
                  <a:cubicBezTo>
                    <a:pt x="223280" y="1096572"/>
                    <a:pt x="202982" y="1117011"/>
                    <a:pt x="169152" y="1117011"/>
                  </a:cubicBezTo>
                  <a:cubicBezTo>
                    <a:pt x="135322" y="1117011"/>
                    <a:pt x="108258" y="1096572"/>
                    <a:pt x="108258" y="1062506"/>
                  </a:cubicBezTo>
                  <a:cubicBezTo>
                    <a:pt x="108258" y="1062506"/>
                    <a:pt x="108258" y="1062506"/>
                    <a:pt x="108258" y="653716"/>
                  </a:cubicBezTo>
                  <a:cubicBezTo>
                    <a:pt x="108258" y="653716"/>
                    <a:pt x="108258" y="653716"/>
                    <a:pt x="108258" y="633277"/>
                  </a:cubicBezTo>
                  <a:cubicBezTo>
                    <a:pt x="108258" y="633277"/>
                    <a:pt x="108258" y="633277"/>
                    <a:pt x="108258" y="469761"/>
                  </a:cubicBezTo>
                  <a:cubicBezTo>
                    <a:pt x="108258" y="469761"/>
                    <a:pt x="108258" y="469761"/>
                    <a:pt x="108258" y="367564"/>
                  </a:cubicBezTo>
                  <a:cubicBezTo>
                    <a:pt x="108258" y="367564"/>
                    <a:pt x="108258" y="367564"/>
                    <a:pt x="87960" y="367564"/>
                  </a:cubicBezTo>
                  <a:cubicBezTo>
                    <a:pt x="87960" y="367564"/>
                    <a:pt x="87960" y="367564"/>
                    <a:pt x="87960" y="456135"/>
                  </a:cubicBezTo>
                  <a:cubicBezTo>
                    <a:pt x="87960" y="456135"/>
                    <a:pt x="87960" y="456135"/>
                    <a:pt x="87960" y="612837"/>
                  </a:cubicBezTo>
                  <a:cubicBezTo>
                    <a:pt x="87960" y="640090"/>
                    <a:pt x="74428" y="653716"/>
                    <a:pt x="47364" y="653716"/>
                  </a:cubicBezTo>
                  <a:cubicBezTo>
                    <a:pt x="20300" y="653716"/>
                    <a:pt x="0" y="640090"/>
                    <a:pt x="0" y="612837"/>
                  </a:cubicBezTo>
                  <a:cubicBezTo>
                    <a:pt x="0" y="612837"/>
                    <a:pt x="0" y="612837"/>
                    <a:pt x="0" y="347124"/>
                  </a:cubicBezTo>
                  <a:cubicBezTo>
                    <a:pt x="0" y="278993"/>
                    <a:pt x="67662" y="217674"/>
                    <a:pt x="135322" y="217674"/>
                  </a:cubicBezTo>
                  <a:close/>
                  <a:moveTo>
                    <a:pt x="236292" y="0"/>
                  </a:moveTo>
                  <a:cubicBezTo>
                    <a:pt x="292448" y="0"/>
                    <a:pt x="337968" y="45522"/>
                    <a:pt x="337968" y="101677"/>
                  </a:cubicBezTo>
                  <a:cubicBezTo>
                    <a:pt x="337968" y="157832"/>
                    <a:pt x="292448" y="203354"/>
                    <a:pt x="236292" y="203354"/>
                  </a:cubicBezTo>
                  <a:cubicBezTo>
                    <a:pt x="180136" y="203354"/>
                    <a:pt x="134616" y="157832"/>
                    <a:pt x="134616" y="101677"/>
                  </a:cubicBezTo>
                  <a:cubicBezTo>
                    <a:pt x="134616" y="45522"/>
                    <a:pt x="180136" y="0"/>
                    <a:pt x="236292" y="0"/>
                  </a:cubicBezTo>
                  <a:close/>
                </a:path>
              </a:pathLst>
            </a:custGeom>
            <a:solidFill>
              <a:schemeClr val="bg1">
                <a:lumMod val="75000"/>
              </a:schemeClr>
            </a:solidFill>
            <a:ln>
              <a:noFill/>
            </a:ln>
          </p:spPr>
          <p:txBody>
            <a:bodyPr spcFirstLastPara="1" wrap="square" lIns="182825" tIns="91400" rIns="182825" bIns="91400" anchor="t" anchorCtr="0">
              <a:noAutofit/>
            </a:bodyPr>
            <a:lstStyle/>
            <a:p>
              <a:pPr marL="0" marR="0" lvl="0" indent="0" algn="l" rtl="0">
                <a:spcBef>
                  <a:spcPts val="0"/>
                </a:spcBef>
                <a:spcAft>
                  <a:spcPts val="0"/>
                </a:spcAft>
                <a:buNone/>
              </a:pPr>
              <a:endParaRPr sz="7198">
                <a:solidFill>
                  <a:srgbClr val="737572"/>
                </a:solidFill>
                <a:latin typeface="Lato Light"/>
                <a:ea typeface="Lato Light"/>
                <a:cs typeface="Lato Light"/>
                <a:sym typeface="Lato Light"/>
              </a:endParaRPr>
            </a:p>
          </p:txBody>
        </p:sp>
        <p:sp>
          <p:nvSpPr>
            <p:cNvPr id="219" name="Google Shape;385;p34">
              <a:extLst>
                <a:ext uri="{FF2B5EF4-FFF2-40B4-BE49-F238E27FC236}">
                  <a16:creationId xmlns:a16="http://schemas.microsoft.com/office/drawing/2014/main" id="{E3BFF7D6-58D3-1C2E-DB51-A4552C5B7A3C}"/>
                </a:ext>
              </a:extLst>
            </p:cNvPr>
            <p:cNvSpPr/>
            <p:nvPr/>
          </p:nvSpPr>
          <p:spPr>
            <a:xfrm>
              <a:off x="6078911" y="1785089"/>
              <a:ext cx="182074" cy="435634"/>
            </a:xfrm>
            <a:custGeom>
              <a:avLst/>
              <a:gdLst/>
              <a:ahLst/>
              <a:cxnLst/>
              <a:rect l="l" t="t" r="r" b="b"/>
              <a:pathLst>
                <a:path w="466856" h="1117011" extrusionOk="0">
                  <a:moveTo>
                    <a:pt x="135322" y="217674"/>
                  </a:moveTo>
                  <a:cubicBezTo>
                    <a:pt x="135322" y="217674"/>
                    <a:pt x="135322" y="217674"/>
                    <a:pt x="189450" y="217674"/>
                  </a:cubicBezTo>
                  <a:cubicBezTo>
                    <a:pt x="189450" y="217674"/>
                    <a:pt x="189450" y="217674"/>
                    <a:pt x="202982" y="217674"/>
                  </a:cubicBezTo>
                  <a:cubicBezTo>
                    <a:pt x="202982" y="217674"/>
                    <a:pt x="202982" y="217674"/>
                    <a:pt x="338302" y="217674"/>
                  </a:cubicBezTo>
                  <a:cubicBezTo>
                    <a:pt x="405962" y="217674"/>
                    <a:pt x="466856" y="278993"/>
                    <a:pt x="466856" y="347124"/>
                  </a:cubicBezTo>
                  <a:cubicBezTo>
                    <a:pt x="466856" y="347124"/>
                    <a:pt x="466856" y="347124"/>
                    <a:pt x="466856" y="612837"/>
                  </a:cubicBezTo>
                  <a:cubicBezTo>
                    <a:pt x="466856" y="640090"/>
                    <a:pt x="446558" y="653716"/>
                    <a:pt x="426260" y="653716"/>
                  </a:cubicBezTo>
                  <a:cubicBezTo>
                    <a:pt x="399196" y="653716"/>
                    <a:pt x="385664" y="640090"/>
                    <a:pt x="385664" y="612837"/>
                  </a:cubicBezTo>
                  <a:cubicBezTo>
                    <a:pt x="385664" y="612837"/>
                    <a:pt x="385664" y="612837"/>
                    <a:pt x="385664" y="456135"/>
                  </a:cubicBezTo>
                  <a:cubicBezTo>
                    <a:pt x="385664" y="456135"/>
                    <a:pt x="385664" y="456135"/>
                    <a:pt x="385664" y="367564"/>
                  </a:cubicBezTo>
                  <a:cubicBezTo>
                    <a:pt x="385664" y="367564"/>
                    <a:pt x="385664" y="367564"/>
                    <a:pt x="358600" y="367564"/>
                  </a:cubicBezTo>
                  <a:cubicBezTo>
                    <a:pt x="358600" y="367564"/>
                    <a:pt x="358600" y="367564"/>
                    <a:pt x="358600" y="469761"/>
                  </a:cubicBezTo>
                  <a:cubicBezTo>
                    <a:pt x="358600" y="469761"/>
                    <a:pt x="358600" y="469761"/>
                    <a:pt x="358600" y="633277"/>
                  </a:cubicBezTo>
                  <a:cubicBezTo>
                    <a:pt x="358600" y="633277"/>
                    <a:pt x="358600" y="633277"/>
                    <a:pt x="358600" y="653716"/>
                  </a:cubicBezTo>
                  <a:cubicBezTo>
                    <a:pt x="358600" y="653716"/>
                    <a:pt x="358600" y="653716"/>
                    <a:pt x="358600" y="1062506"/>
                  </a:cubicBezTo>
                  <a:cubicBezTo>
                    <a:pt x="358600" y="1096572"/>
                    <a:pt x="338302" y="1117011"/>
                    <a:pt x="304472" y="1117011"/>
                  </a:cubicBezTo>
                  <a:cubicBezTo>
                    <a:pt x="270642" y="1117011"/>
                    <a:pt x="250344" y="1096572"/>
                    <a:pt x="250344" y="1062506"/>
                  </a:cubicBezTo>
                  <a:cubicBezTo>
                    <a:pt x="250344" y="1062506"/>
                    <a:pt x="250344" y="1062506"/>
                    <a:pt x="250344" y="653716"/>
                  </a:cubicBezTo>
                  <a:cubicBezTo>
                    <a:pt x="250344" y="653716"/>
                    <a:pt x="250344" y="653716"/>
                    <a:pt x="223280" y="653716"/>
                  </a:cubicBezTo>
                  <a:cubicBezTo>
                    <a:pt x="223280" y="653716"/>
                    <a:pt x="223280" y="653716"/>
                    <a:pt x="223280" y="1062506"/>
                  </a:cubicBezTo>
                  <a:cubicBezTo>
                    <a:pt x="223280" y="1096572"/>
                    <a:pt x="202982" y="1117011"/>
                    <a:pt x="169152" y="1117011"/>
                  </a:cubicBezTo>
                  <a:cubicBezTo>
                    <a:pt x="135322" y="1117011"/>
                    <a:pt x="108258" y="1096572"/>
                    <a:pt x="108258" y="1062506"/>
                  </a:cubicBezTo>
                  <a:cubicBezTo>
                    <a:pt x="108258" y="1062506"/>
                    <a:pt x="108258" y="1062506"/>
                    <a:pt x="108258" y="653716"/>
                  </a:cubicBezTo>
                  <a:cubicBezTo>
                    <a:pt x="108258" y="653716"/>
                    <a:pt x="108258" y="653716"/>
                    <a:pt x="108258" y="633277"/>
                  </a:cubicBezTo>
                  <a:cubicBezTo>
                    <a:pt x="108258" y="633277"/>
                    <a:pt x="108258" y="633277"/>
                    <a:pt x="108258" y="469761"/>
                  </a:cubicBezTo>
                  <a:cubicBezTo>
                    <a:pt x="108258" y="469761"/>
                    <a:pt x="108258" y="469761"/>
                    <a:pt x="108258" y="367564"/>
                  </a:cubicBezTo>
                  <a:cubicBezTo>
                    <a:pt x="108258" y="367564"/>
                    <a:pt x="108258" y="367564"/>
                    <a:pt x="87960" y="367564"/>
                  </a:cubicBezTo>
                  <a:cubicBezTo>
                    <a:pt x="87960" y="367564"/>
                    <a:pt x="87960" y="367564"/>
                    <a:pt x="87960" y="456135"/>
                  </a:cubicBezTo>
                  <a:cubicBezTo>
                    <a:pt x="87960" y="456135"/>
                    <a:pt x="87960" y="456135"/>
                    <a:pt x="87960" y="612837"/>
                  </a:cubicBezTo>
                  <a:cubicBezTo>
                    <a:pt x="87960" y="640090"/>
                    <a:pt x="74428" y="653716"/>
                    <a:pt x="47364" y="653716"/>
                  </a:cubicBezTo>
                  <a:cubicBezTo>
                    <a:pt x="20300" y="653716"/>
                    <a:pt x="0" y="640090"/>
                    <a:pt x="0" y="612837"/>
                  </a:cubicBezTo>
                  <a:cubicBezTo>
                    <a:pt x="0" y="612837"/>
                    <a:pt x="0" y="612837"/>
                    <a:pt x="0" y="347124"/>
                  </a:cubicBezTo>
                  <a:cubicBezTo>
                    <a:pt x="0" y="278993"/>
                    <a:pt x="67662" y="217674"/>
                    <a:pt x="135322" y="217674"/>
                  </a:cubicBezTo>
                  <a:close/>
                  <a:moveTo>
                    <a:pt x="236292" y="0"/>
                  </a:moveTo>
                  <a:cubicBezTo>
                    <a:pt x="292448" y="0"/>
                    <a:pt x="337968" y="45522"/>
                    <a:pt x="337968" y="101677"/>
                  </a:cubicBezTo>
                  <a:cubicBezTo>
                    <a:pt x="337968" y="157832"/>
                    <a:pt x="292448" y="203354"/>
                    <a:pt x="236292" y="203354"/>
                  </a:cubicBezTo>
                  <a:cubicBezTo>
                    <a:pt x="180136" y="203354"/>
                    <a:pt x="134616" y="157832"/>
                    <a:pt x="134616" y="101677"/>
                  </a:cubicBezTo>
                  <a:cubicBezTo>
                    <a:pt x="134616" y="45522"/>
                    <a:pt x="180136" y="0"/>
                    <a:pt x="236292" y="0"/>
                  </a:cubicBezTo>
                  <a:close/>
                </a:path>
              </a:pathLst>
            </a:custGeom>
            <a:solidFill>
              <a:schemeClr val="bg1">
                <a:lumMod val="75000"/>
              </a:schemeClr>
            </a:solidFill>
            <a:ln>
              <a:noFill/>
            </a:ln>
          </p:spPr>
          <p:txBody>
            <a:bodyPr spcFirstLastPara="1" wrap="square" lIns="182825" tIns="91400" rIns="182825" bIns="91400" anchor="t" anchorCtr="0">
              <a:noAutofit/>
            </a:bodyPr>
            <a:lstStyle/>
            <a:p>
              <a:pPr marL="0" marR="0" lvl="0" indent="0" algn="l" rtl="0">
                <a:spcBef>
                  <a:spcPts val="0"/>
                </a:spcBef>
                <a:spcAft>
                  <a:spcPts val="0"/>
                </a:spcAft>
                <a:buNone/>
              </a:pPr>
              <a:endParaRPr sz="7198">
                <a:solidFill>
                  <a:srgbClr val="737572"/>
                </a:solidFill>
                <a:latin typeface="Lato Light"/>
                <a:ea typeface="Lato Light"/>
                <a:cs typeface="Lato Light"/>
                <a:sym typeface="Lato Light"/>
              </a:endParaRPr>
            </a:p>
          </p:txBody>
        </p:sp>
        <p:sp>
          <p:nvSpPr>
            <p:cNvPr id="220" name="Google Shape;386;p34">
              <a:extLst>
                <a:ext uri="{FF2B5EF4-FFF2-40B4-BE49-F238E27FC236}">
                  <a16:creationId xmlns:a16="http://schemas.microsoft.com/office/drawing/2014/main" id="{49F9645D-4168-32D0-0EF3-790208BAB19B}"/>
                </a:ext>
              </a:extLst>
            </p:cNvPr>
            <p:cNvSpPr/>
            <p:nvPr/>
          </p:nvSpPr>
          <p:spPr>
            <a:xfrm>
              <a:off x="6310584" y="1785089"/>
              <a:ext cx="182074" cy="435634"/>
            </a:xfrm>
            <a:custGeom>
              <a:avLst/>
              <a:gdLst/>
              <a:ahLst/>
              <a:cxnLst/>
              <a:rect l="l" t="t" r="r" b="b"/>
              <a:pathLst>
                <a:path w="466856" h="1117011" extrusionOk="0">
                  <a:moveTo>
                    <a:pt x="135322" y="217674"/>
                  </a:moveTo>
                  <a:cubicBezTo>
                    <a:pt x="135322" y="217674"/>
                    <a:pt x="135322" y="217674"/>
                    <a:pt x="189450" y="217674"/>
                  </a:cubicBezTo>
                  <a:cubicBezTo>
                    <a:pt x="189450" y="217674"/>
                    <a:pt x="189450" y="217674"/>
                    <a:pt x="202982" y="217674"/>
                  </a:cubicBezTo>
                  <a:cubicBezTo>
                    <a:pt x="202982" y="217674"/>
                    <a:pt x="202982" y="217674"/>
                    <a:pt x="338302" y="217674"/>
                  </a:cubicBezTo>
                  <a:cubicBezTo>
                    <a:pt x="405962" y="217674"/>
                    <a:pt x="466856" y="278993"/>
                    <a:pt x="466856" y="347124"/>
                  </a:cubicBezTo>
                  <a:cubicBezTo>
                    <a:pt x="466856" y="347124"/>
                    <a:pt x="466856" y="347124"/>
                    <a:pt x="466856" y="612837"/>
                  </a:cubicBezTo>
                  <a:cubicBezTo>
                    <a:pt x="466856" y="640090"/>
                    <a:pt x="446558" y="653716"/>
                    <a:pt x="426260" y="653716"/>
                  </a:cubicBezTo>
                  <a:cubicBezTo>
                    <a:pt x="399196" y="653716"/>
                    <a:pt x="385664" y="640090"/>
                    <a:pt x="385664" y="612837"/>
                  </a:cubicBezTo>
                  <a:cubicBezTo>
                    <a:pt x="385664" y="612837"/>
                    <a:pt x="385664" y="612837"/>
                    <a:pt x="385664" y="456135"/>
                  </a:cubicBezTo>
                  <a:cubicBezTo>
                    <a:pt x="385664" y="456135"/>
                    <a:pt x="385664" y="456135"/>
                    <a:pt x="385664" y="367564"/>
                  </a:cubicBezTo>
                  <a:cubicBezTo>
                    <a:pt x="385664" y="367564"/>
                    <a:pt x="385664" y="367564"/>
                    <a:pt x="358600" y="367564"/>
                  </a:cubicBezTo>
                  <a:cubicBezTo>
                    <a:pt x="358600" y="367564"/>
                    <a:pt x="358600" y="367564"/>
                    <a:pt x="358600" y="469761"/>
                  </a:cubicBezTo>
                  <a:cubicBezTo>
                    <a:pt x="358600" y="469761"/>
                    <a:pt x="358600" y="469761"/>
                    <a:pt x="358600" y="633277"/>
                  </a:cubicBezTo>
                  <a:cubicBezTo>
                    <a:pt x="358600" y="633277"/>
                    <a:pt x="358600" y="633277"/>
                    <a:pt x="358600" y="653716"/>
                  </a:cubicBezTo>
                  <a:cubicBezTo>
                    <a:pt x="358600" y="653716"/>
                    <a:pt x="358600" y="653716"/>
                    <a:pt x="358600" y="1062506"/>
                  </a:cubicBezTo>
                  <a:cubicBezTo>
                    <a:pt x="358600" y="1096572"/>
                    <a:pt x="338302" y="1117011"/>
                    <a:pt x="304472" y="1117011"/>
                  </a:cubicBezTo>
                  <a:cubicBezTo>
                    <a:pt x="270642" y="1117011"/>
                    <a:pt x="250344" y="1096572"/>
                    <a:pt x="250344" y="1062506"/>
                  </a:cubicBezTo>
                  <a:cubicBezTo>
                    <a:pt x="250344" y="1062506"/>
                    <a:pt x="250344" y="1062506"/>
                    <a:pt x="250344" y="653716"/>
                  </a:cubicBezTo>
                  <a:cubicBezTo>
                    <a:pt x="250344" y="653716"/>
                    <a:pt x="250344" y="653716"/>
                    <a:pt x="223280" y="653716"/>
                  </a:cubicBezTo>
                  <a:cubicBezTo>
                    <a:pt x="223280" y="653716"/>
                    <a:pt x="223280" y="653716"/>
                    <a:pt x="223280" y="1062506"/>
                  </a:cubicBezTo>
                  <a:cubicBezTo>
                    <a:pt x="223280" y="1096572"/>
                    <a:pt x="202982" y="1117011"/>
                    <a:pt x="169152" y="1117011"/>
                  </a:cubicBezTo>
                  <a:cubicBezTo>
                    <a:pt x="135322" y="1117011"/>
                    <a:pt x="108258" y="1096572"/>
                    <a:pt x="108258" y="1062506"/>
                  </a:cubicBezTo>
                  <a:cubicBezTo>
                    <a:pt x="108258" y="1062506"/>
                    <a:pt x="108258" y="1062506"/>
                    <a:pt x="108258" y="653716"/>
                  </a:cubicBezTo>
                  <a:cubicBezTo>
                    <a:pt x="108258" y="653716"/>
                    <a:pt x="108258" y="653716"/>
                    <a:pt x="108258" y="633277"/>
                  </a:cubicBezTo>
                  <a:cubicBezTo>
                    <a:pt x="108258" y="633277"/>
                    <a:pt x="108258" y="633277"/>
                    <a:pt x="108258" y="469761"/>
                  </a:cubicBezTo>
                  <a:cubicBezTo>
                    <a:pt x="108258" y="469761"/>
                    <a:pt x="108258" y="469761"/>
                    <a:pt x="108258" y="367564"/>
                  </a:cubicBezTo>
                  <a:cubicBezTo>
                    <a:pt x="108258" y="367564"/>
                    <a:pt x="108258" y="367564"/>
                    <a:pt x="87960" y="367564"/>
                  </a:cubicBezTo>
                  <a:cubicBezTo>
                    <a:pt x="87960" y="367564"/>
                    <a:pt x="87960" y="367564"/>
                    <a:pt x="87960" y="456135"/>
                  </a:cubicBezTo>
                  <a:cubicBezTo>
                    <a:pt x="87960" y="456135"/>
                    <a:pt x="87960" y="456135"/>
                    <a:pt x="87960" y="612837"/>
                  </a:cubicBezTo>
                  <a:cubicBezTo>
                    <a:pt x="87960" y="640090"/>
                    <a:pt x="74428" y="653716"/>
                    <a:pt x="47364" y="653716"/>
                  </a:cubicBezTo>
                  <a:cubicBezTo>
                    <a:pt x="20300" y="653716"/>
                    <a:pt x="0" y="640090"/>
                    <a:pt x="0" y="612837"/>
                  </a:cubicBezTo>
                  <a:cubicBezTo>
                    <a:pt x="0" y="612837"/>
                    <a:pt x="0" y="612837"/>
                    <a:pt x="0" y="347124"/>
                  </a:cubicBezTo>
                  <a:cubicBezTo>
                    <a:pt x="0" y="278993"/>
                    <a:pt x="67662" y="217674"/>
                    <a:pt x="135322" y="217674"/>
                  </a:cubicBezTo>
                  <a:close/>
                  <a:moveTo>
                    <a:pt x="236292" y="0"/>
                  </a:moveTo>
                  <a:cubicBezTo>
                    <a:pt x="292448" y="0"/>
                    <a:pt x="337968" y="45522"/>
                    <a:pt x="337968" y="101677"/>
                  </a:cubicBezTo>
                  <a:cubicBezTo>
                    <a:pt x="337968" y="157832"/>
                    <a:pt x="292448" y="203354"/>
                    <a:pt x="236292" y="203354"/>
                  </a:cubicBezTo>
                  <a:cubicBezTo>
                    <a:pt x="180136" y="203354"/>
                    <a:pt x="134616" y="157832"/>
                    <a:pt x="134616" y="101677"/>
                  </a:cubicBezTo>
                  <a:cubicBezTo>
                    <a:pt x="134616" y="45522"/>
                    <a:pt x="180136" y="0"/>
                    <a:pt x="236292" y="0"/>
                  </a:cubicBezTo>
                  <a:close/>
                </a:path>
              </a:pathLst>
            </a:custGeom>
            <a:solidFill>
              <a:schemeClr val="bg1">
                <a:lumMod val="75000"/>
              </a:schemeClr>
            </a:solidFill>
            <a:ln>
              <a:noFill/>
            </a:ln>
          </p:spPr>
          <p:txBody>
            <a:bodyPr spcFirstLastPara="1" wrap="square" lIns="182825" tIns="91400" rIns="182825" bIns="91400" anchor="t" anchorCtr="0">
              <a:noAutofit/>
            </a:bodyPr>
            <a:lstStyle/>
            <a:p>
              <a:pPr marL="0" marR="0" lvl="0" indent="0" algn="l" rtl="0">
                <a:spcBef>
                  <a:spcPts val="0"/>
                </a:spcBef>
                <a:spcAft>
                  <a:spcPts val="0"/>
                </a:spcAft>
                <a:buNone/>
              </a:pPr>
              <a:endParaRPr sz="7198">
                <a:solidFill>
                  <a:srgbClr val="737572"/>
                </a:solidFill>
                <a:latin typeface="Lato Light"/>
                <a:ea typeface="Lato Light"/>
                <a:cs typeface="Lato Light"/>
                <a:sym typeface="Lato Light"/>
              </a:endParaRPr>
            </a:p>
          </p:txBody>
        </p:sp>
        <p:sp>
          <p:nvSpPr>
            <p:cNvPr id="221" name="Google Shape;387;p34">
              <a:extLst>
                <a:ext uri="{FF2B5EF4-FFF2-40B4-BE49-F238E27FC236}">
                  <a16:creationId xmlns:a16="http://schemas.microsoft.com/office/drawing/2014/main" id="{8B3860F8-4770-9CCD-8EA9-E8493FEC2B3E}"/>
                </a:ext>
              </a:extLst>
            </p:cNvPr>
            <p:cNvSpPr/>
            <p:nvPr/>
          </p:nvSpPr>
          <p:spPr>
            <a:xfrm>
              <a:off x="6542257" y="1785089"/>
              <a:ext cx="182074" cy="435634"/>
            </a:xfrm>
            <a:custGeom>
              <a:avLst/>
              <a:gdLst/>
              <a:ahLst/>
              <a:cxnLst/>
              <a:rect l="l" t="t" r="r" b="b"/>
              <a:pathLst>
                <a:path w="466856" h="1117011" extrusionOk="0">
                  <a:moveTo>
                    <a:pt x="135322" y="217674"/>
                  </a:moveTo>
                  <a:cubicBezTo>
                    <a:pt x="135322" y="217674"/>
                    <a:pt x="135322" y="217674"/>
                    <a:pt x="189450" y="217674"/>
                  </a:cubicBezTo>
                  <a:cubicBezTo>
                    <a:pt x="189450" y="217674"/>
                    <a:pt x="189450" y="217674"/>
                    <a:pt x="202982" y="217674"/>
                  </a:cubicBezTo>
                  <a:cubicBezTo>
                    <a:pt x="202982" y="217674"/>
                    <a:pt x="202982" y="217674"/>
                    <a:pt x="338302" y="217674"/>
                  </a:cubicBezTo>
                  <a:cubicBezTo>
                    <a:pt x="405962" y="217674"/>
                    <a:pt x="466856" y="278993"/>
                    <a:pt x="466856" y="347124"/>
                  </a:cubicBezTo>
                  <a:cubicBezTo>
                    <a:pt x="466856" y="347124"/>
                    <a:pt x="466856" y="347124"/>
                    <a:pt x="466856" y="612837"/>
                  </a:cubicBezTo>
                  <a:cubicBezTo>
                    <a:pt x="466856" y="640090"/>
                    <a:pt x="446558" y="653716"/>
                    <a:pt x="426260" y="653716"/>
                  </a:cubicBezTo>
                  <a:cubicBezTo>
                    <a:pt x="399196" y="653716"/>
                    <a:pt x="385664" y="640090"/>
                    <a:pt x="385664" y="612837"/>
                  </a:cubicBezTo>
                  <a:cubicBezTo>
                    <a:pt x="385664" y="612837"/>
                    <a:pt x="385664" y="612837"/>
                    <a:pt x="385664" y="456135"/>
                  </a:cubicBezTo>
                  <a:cubicBezTo>
                    <a:pt x="385664" y="456135"/>
                    <a:pt x="385664" y="456135"/>
                    <a:pt x="385664" y="367564"/>
                  </a:cubicBezTo>
                  <a:cubicBezTo>
                    <a:pt x="385664" y="367564"/>
                    <a:pt x="385664" y="367564"/>
                    <a:pt x="358600" y="367564"/>
                  </a:cubicBezTo>
                  <a:cubicBezTo>
                    <a:pt x="358600" y="367564"/>
                    <a:pt x="358600" y="367564"/>
                    <a:pt x="358600" y="469761"/>
                  </a:cubicBezTo>
                  <a:cubicBezTo>
                    <a:pt x="358600" y="469761"/>
                    <a:pt x="358600" y="469761"/>
                    <a:pt x="358600" y="633277"/>
                  </a:cubicBezTo>
                  <a:cubicBezTo>
                    <a:pt x="358600" y="633277"/>
                    <a:pt x="358600" y="633277"/>
                    <a:pt x="358600" y="653716"/>
                  </a:cubicBezTo>
                  <a:cubicBezTo>
                    <a:pt x="358600" y="653716"/>
                    <a:pt x="358600" y="653716"/>
                    <a:pt x="358600" y="1062506"/>
                  </a:cubicBezTo>
                  <a:cubicBezTo>
                    <a:pt x="358600" y="1096572"/>
                    <a:pt x="338302" y="1117011"/>
                    <a:pt x="304472" y="1117011"/>
                  </a:cubicBezTo>
                  <a:cubicBezTo>
                    <a:pt x="270642" y="1117011"/>
                    <a:pt x="250344" y="1096572"/>
                    <a:pt x="250344" y="1062506"/>
                  </a:cubicBezTo>
                  <a:cubicBezTo>
                    <a:pt x="250344" y="1062506"/>
                    <a:pt x="250344" y="1062506"/>
                    <a:pt x="250344" y="653716"/>
                  </a:cubicBezTo>
                  <a:cubicBezTo>
                    <a:pt x="250344" y="653716"/>
                    <a:pt x="250344" y="653716"/>
                    <a:pt x="223280" y="653716"/>
                  </a:cubicBezTo>
                  <a:cubicBezTo>
                    <a:pt x="223280" y="653716"/>
                    <a:pt x="223280" y="653716"/>
                    <a:pt x="223280" y="1062506"/>
                  </a:cubicBezTo>
                  <a:cubicBezTo>
                    <a:pt x="223280" y="1096572"/>
                    <a:pt x="202982" y="1117011"/>
                    <a:pt x="169152" y="1117011"/>
                  </a:cubicBezTo>
                  <a:cubicBezTo>
                    <a:pt x="135322" y="1117011"/>
                    <a:pt x="108258" y="1096572"/>
                    <a:pt x="108258" y="1062506"/>
                  </a:cubicBezTo>
                  <a:cubicBezTo>
                    <a:pt x="108258" y="1062506"/>
                    <a:pt x="108258" y="1062506"/>
                    <a:pt x="108258" y="653716"/>
                  </a:cubicBezTo>
                  <a:cubicBezTo>
                    <a:pt x="108258" y="653716"/>
                    <a:pt x="108258" y="653716"/>
                    <a:pt x="108258" y="633277"/>
                  </a:cubicBezTo>
                  <a:cubicBezTo>
                    <a:pt x="108258" y="633277"/>
                    <a:pt x="108258" y="633277"/>
                    <a:pt x="108258" y="469761"/>
                  </a:cubicBezTo>
                  <a:cubicBezTo>
                    <a:pt x="108258" y="469761"/>
                    <a:pt x="108258" y="469761"/>
                    <a:pt x="108258" y="367564"/>
                  </a:cubicBezTo>
                  <a:cubicBezTo>
                    <a:pt x="108258" y="367564"/>
                    <a:pt x="108258" y="367564"/>
                    <a:pt x="87960" y="367564"/>
                  </a:cubicBezTo>
                  <a:cubicBezTo>
                    <a:pt x="87960" y="367564"/>
                    <a:pt x="87960" y="367564"/>
                    <a:pt x="87960" y="456135"/>
                  </a:cubicBezTo>
                  <a:cubicBezTo>
                    <a:pt x="87960" y="456135"/>
                    <a:pt x="87960" y="456135"/>
                    <a:pt x="87960" y="612837"/>
                  </a:cubicBezTo>
                  <a:cubicBezTo>
                    <a:pt x="87960" y="640090"/>
                    <a:pt x="74428" y="653716"/>
                    <a:pt x="47364" y="653716"/>
                  </a:cubicBezTo>
                  <a:cubicBezTo>
                    <a:pt x="20300" y="653716"/>
                    <a:pt x="0" y="640090"/>
                    <a:pt x="0" y="612837"/>
                  </a:cubicBezTo>
                  <a:cubicBezTo>
                    <a:pt x="0" y="612837"/>
                    <a:pt x="0" y="612837"/>
                    <a:pt x="0" y="347124"/>
                  </a:cubicBezTo>
                  <a:cubicBezTo>
                    <a:pt x="0" y="278993"/>
                    <a:pt x="67662" y="217674"/>
                    <a:pt x="135322" y="217674"/>
                  </a:cubicBezTo>
                  <a:close/>
                  <a:moveTo>
                    <a:pt x="236292" y="0"/>
                  </a:moveTo>
                  <a:cubicBezTo>
                    <a:pt x="292448" y="0"/>
                    <a:pt x="337968" y="45522"/>
                    <a:pt x="337968" y="101677"/>
                  </a:cubicBezTo>
                  <a:cubicBezTo>
                    <a:pt x="337968" y="157832"/>
                    <a:pt x="292448" y="203354"/>
                    <a:pt x="236292" y="203354"/>
                  </a:cubicBezTo>
                  <a:cubicBezTo>
                    <a:pt x="180136" y="203354"/>
                    <a:pt x="134616" y="157832"/>
                    <a:pt x="134616" y="101677"/>
                  </a:cubicBezTo>
                  <a:cubicBezTo>
                    <a:pt x="134616" y="45522"/>
                    <a:pt x="180136" y="0"/>
                    <a:pt x="236292" y="0"/>
                  </a:cubicBezTo>
                  <a:close/>
                </a:path>
              </a:pathLst>
            </a:custGeom>
            <a:solidFill>
              <a:schemeClr val="bg1">
                <a:lumMod val="75000"/>
              </a:schemeClr>
            </a:solidFill>
            <a:ln>
              <a:noFill/>
            </a:ln>
          </p:spPr>
          <p:txBody>
            <a:bodyPr spcFirstLastPara="1" wrap="square" lIns="182825" tIns="91400" rIns="182825" bIns="91400" anchor="t" anchorCtr="0">
              <a:noAutofit/>
            </a:bodyPr>
            <a:lstStyle/>
            <a:p>
              <a:pPr marL="0" marR="0" lvl="0" indent="0" algn="l" rtl="0">
                <a:spcBef>
                  <a:spcPts val="0"/>
                </a:spcBef>
                <a:spcAft>
                  <a:spcPts val="0"/>
                </a:spcAft>
                <a:buNone/>
              </a:pPr>
              <a:endParaRPr sz="7198">
                <a:solidFill>
                  <a:srgbClr val="737572"/>
                </a:solidFill>
                <a:latin typeface="Lato Light"/>
                <a:ea typeface="Lato Light"/>
                <a:cs typeface="Lato Light"/>
                <a:sym typeface="Lato Light"/>
              </a:endParaRPr>
            </a:p>
          </p:txBody>
        </p:sp>
        <p:sp>
          <p:nvSpPr>
            <p:cNvPr id="222" name="Google Shape;388;p34">
              <a:extLst>
                <a:ext uri="{FF2B5EF4-FFF2-40B4-BE49-F238E27FC236}">
                  <a16:creationId xmlns:a16="http://schemas.microsoft.com/office/drawing/2014/main" id="{703B8D4B-9420-3791-79B7-DCAB682096FA}"/>
                </a:ext>
              </a:extLst>
            </p:cNvPr>
            <p:cNvSpPr/>
            <p:nvPr/>
          </p:nvSpPr>
          <p:spPr>
            <a:xfrm>
              <a:off x="6773930" y="1785089"/>
              <a:ext cx="182074" cy="435634"/>
            </a:xfrm>
            <a:custGeom>
              <a:avLst/>
              <a:gdLst/>
              <a:ahLst/>
              <a:cxnLst/>
              <a:rect l="l" t="t" r="r" b="b"/>
              <a:pathLst>
                <a:path w="466856" h="1117011" extrusionOk="0">
                  <a:moveTo>
                    <a:pt x="135322" y="217674"/>
                  </a:moveTo>
                  <a:cubicBezTo>
                    <a:pt x="135322" y="217674"/>
                    <a:pt x="135322" y="217674"/>
                    <a:pt x="189450" y="217674"/>
                  </a:cubicBezTo>
                  <a:cubicBezTo>
                    <a:pt x="189450" y="217674"/>
                    <a:pt x="189450" y="217674"/>
                    <a:pt x="202982" y="217674"/>
                  </a:cubicBezTo>
                  <a:cubicBezTo>
                    <a:pt x="202982" y="217674"/>
                    <a:pt x="202982" y="217674"/>
                    <a:pt x="338302" y="217674"/>
                  </a:cubicBezTo>
                  <a:cubicBezTo>
                    <a:pt x="405962" y="217674"/>
                    <a:pt x="466856" y="278993"/>
                    <a:pt x="466856" y="347124"/>
                  </a:cubicBezTo>
                  <a:cubicBezTo>
                    <a:pt x="466856" y="347124"/>
                    <a:pt x="466856" y="347124"/>
                    <a:pt x="466856" y="612837"/>
                  </a:cubicBezTo>
                  <a:cubicBezTo>
                    <a:pt x="466856" y="640090"/>
                    <a:pt x="446558" y="653716"/>
                    <a:pt x="426260" y="653716"/>
                  </a:cubicBezTo>
                  <a:cubicBezTo>
                    <a:pt x="399196" y="653716"/>
                    <a:pt x="385664" y="640090"/>
                    <a:pt x="385664" y="612837"/>
                  </a:cubicBezTo>
                  <a:cubicBezTo>
                    <a:pt x="385664" y="612837"/>
                    <a:pt x="385664" y="612837"/>
                    <a:pt x="385664" y="456135"/>
                  </a:cubicBezTo>
                  <a:cubicBezTo>
                    <a:pt x="385664" y="456135"/>
                    <a:pt x="385664" y="456135"/>
                    <a:pt x="385664" y="367564"/>
                  </a:cubicBezTo>
                  <a:cubicBezTo>
                    <a:pt x="385664" y="367564"/>
                    <a:pt x="385664" y="367564"/>
                    <a:pt x="358600" y="367564"/>
                  </a:cubicBezTo>
                  <a:cubicBezTo>
                    <a:pt x="358600" y="367564"/>
                    <a:pt x="358600" y="367564"/>
                    <a:pt x="358600" y="469761"/>
                  </a:cubicBezTo>
                  <a:cubicBezTo>
                    <a:pt x="358600" y="469761"/>
                    <a:pt x="358600" y="469761"/>
                    <a:pt x="358600" y="633277"/>
                  </a:cubicBezTo>
                  <a:cubicBezTo>
                    <a:pt x="358600" y="633277"/>
                    <a:pt x="358600" y="633277"/>
                    <a:pt x="358600" y="653716"/>
                  </a:cubicBezTo>
                  <a:cubicBezTo>
                    <a:pt x="358600" y="653716"/>
                    <a:pt x="358600" y="653716"/>
                    <a:pt x="358600" y="1062506"/>
                  </a:cubicBezTo>
                  <a:cubicBezTo>
                    <a:pt x="358600" y="1096572"/>
                    <a:pt x="338302" y="1117011"/>
                    <a:pt x="304472" y="1117011"/>
                  </a:cubicBezTo>
                  <a:cubicBezTo>
                    <a:pt x="270642" y="1117011"/>
                    <a:pt x="250344" y="1096572"/>
                    <a:pt x="250344" y="1062506"/>
                  </a:cubicBezTo>
                  <a:cubicBezTo>
                    <a:pt x="250344" y="1062506"/>
                    <a:pt x="250344" y="1062506"/>
                    <a:pt x="250344" y="653716"/>
                  </a:cubicBezTo>
                  <a:cubicBezTo>
                    <a:pt x="250344" y="653716"/>
                    <a:pt x="250344" y="653716"/>
                    <a:pt x="223280" y="653716"/>
                  </a:cubicBezTo>
                  <a:cubicBezTo>
                    <a:pt x="223280" y="653716"/>
                    <a:pt x="223280" y="653716"/>
                    <a:pt x="223280" y="1062506"/>
                  </a:cubicBezTo>
                  <a:cubicBezTo>
                    <a:pt x="223280" y="1096572"/>
                    <a:pt x="202982" y="1117011"/>
                    <a:pt x="169152" y="1117011"/>
                  </a:cubicBezTo>
                  <a:cubicBezTo>
                    <a:pt x="135322" y="1117011"/>
                    <a:pt x="108258" y="1096572"/>
                    <a:pt x="108258" y="1062506"/>
                  </a:cubicBezTo>
                  <a:cubicBezTo>
                    <a:pt x="108258" y="1062506"/>
                    <a:pt x="108258" y="1062506"/>
                    <a:pt x="108258" y="653716"/>
                  </a:cubicBezTo>
                  <a:cubicBezTo>
                    <a:pt x="108258" y="653716"/>
                    <a:pt x="108258" y="653716"/>
                    <a:pt x="108258" y="633277"/>
                  </a:cubicBezTo>
                  <a:cubicBezTo>
                    <a:pt x="108258" y="633277"/>
                    <a:pt x="108258" y="633277"/>
                    <a:pt x="108258" y="469761"/>
                  </a:cubicBezTo>
                  <a:cubicBezTo>
                    <a:pt x="108258" y="469761"/>
                    <a:pt x="108258" y="469761"/>
                    <a:pt x="108258" y="367564"/>
                  </a:cubicBezTo>
                  <a:cubicBezTo>
                    <a:pt x="108258" y="367564"/>
                    <a:pt x="108258" y="367564"/>
                    <a:pt x="87960" y="367564"/>
                  </a:cubicBezTo>
                  <a:cubicBezTo>
                    <a:pt x="87960" y="367564"/>
                    <a:pt x="87960" y="367564"/>
                    <a:pt x="87960" y="456135"/>
                  </a:cubicBezTo>
                  <a:cubicBezTo>
                    <a:pt x="87960" y="456135"/>
                    <a:pt x="87960" y="456135"/>
                    <a:pt x="87960" y="612837"/>
                  </a:cubicBezTo>
                  <a:cubicBezTo>
                    <a:pt x="87960" y="640090"/>
                    <a:pt x="74428" y="653716"/>
                    <a:pt x="47364" y="653716"/>
                  </a:cubicBezTo>
                  <a:cubicBezTo>
                    <a:pt x="20300" y="653716"/>
                    <a:pt x="0" y="640090"/>
                    <a:pt x="0" y="612837"/>
                  </a:cubicBezTo>
                  <a:cubicBezTo>
                    <a:pt x="0" y="612837"/>
                    <a:pt x="0" y="612837"/>
                    <a:pt x="0" y="347124"/>
                  </a:cubicBezTo>
                  <a:cubicBezTo>
                    <a:pt x="0" y="278993"/>
                    <a:pt x="67662" y="217674"/>
                    <a:pt x="135322" y="217674"/>
                  </a:cubicBezTo>
                  <a:close/>
                  <a:moveTo>
                    <a:pt x="236292" y="0"/>
                  </a:moveTo>
                  <a:cubicBezTo>
                    <a:pt x="292448" y="0"/>
                    <a:pt x="337968" y="45522"/>
                    <a:pt x="337968" y="101677"/>
                  </a:cubicBezTo>
                  <a:cubicBezTo>
                    <a:pt x="337968" y="157832"/>
                    <a:pt x="292448" y="203354"/>
                    <a:pt x="236292" y="203354"/>
                  </a:cubicBezTo>
                  <a:cubicBezTo>
                    <a:pt x="180136" y="203354"/>
                    <a:pt x="134616" y="157832"/>
                    <a:pt x="134616" y="101677"/>
                  </a:cubicBezTo>
                  <a:cubicBezTo>
                    <a:pt x="134616" y="45522"/>
                    <a:pt x="180136" y="0"/>
                    <a:pt x="236292" y="0"/>
                  </a:cubicBezTo>
                  <a:close/>
                </a:path>
              </a:pathLst>
            </a:custGeom>
            <a:solidFill>
              <a:schemeClr val="accent5"/>
            </a:solidFill>
            <a:ln>
              <a:noFill/>
            </a:ln>
          </p:spPr>
          <p:txBody>
            <a:bodyPr spcFirstLastPara="1" wrap="square" lIns="182825" tIns="91400" rIns="182825" bIns="91400" anchor="t" anchorCtr="0">
              <a:noAutofit/>
            </a:bodyPr>
            <a:lstStyle/>
            <a:p>
              <a:pPr marL="0" marR="0" lvl="0" indent="0" algn="l" rtl="0">
                <a:spcBef>
                  <a:spcPts val="0"/>
                </a:spcBef>
                <a:spcAft>
                  <a:spcPts val="0"/>
                </a:spcAft>
                <a:buNone/>
              </a:pPr>
              <a:endParaRPr sz="7198">
                <a:solidFill>
                  <a:srgbClr val="737572"/>
                </a:solidFill>
                <a:latin typeface="Lato Light"/>
                <a:ea typeface="Lato Light"/>
                <a:cs typeface="Lato Light"/>
                <a:sym typeface="Lato Light"/>
              </a:endParaRPr>
            </a:p>
          </p:txBody>
        </p:sp>
        <p:sp>
          <p:nvSpPr>
            <p:cNvPr id="223" name="Google Shape;389;p34">
              <a:extLst>
                <a:ext uri="{FF2B5EF4-FFF2-40B4-BE49-F238E27FC236}">
                  <a16:creationId xmlns:a16="http://schemas.microsoft.com/office/drawing/2014/main" id="{9024E784-9D2E-00CE-590B-E103CD59CCFC}"/>
                </a:ext>
              </a:extLst>
            </p:cNvPr>
            <p:cNvSpPr/>
            <p:nvPr/>
          </p:nvSpPr>
          <p:spPr>
            <a:xfrm>
              <a:off x="7005603" y="1785089"/>
              <a:ext cx="182074" cy="435634"/>
            </a:xfrm>
            <a:custGeom>
              <a:avLst/>
              <a:gdLst/>
              <a:ahLst/>
              <a:cxnLst/>
              <a:rect l="l" t="t" r="r" b="b"/>
              <a:pathLst>
                <a:path w="466856" h="1117011" extrusionOk="0">
                  <a:moveTo>
                    <a:pt x="135322" y="217674"/>
                  </a:moveTo>
                  <a:cubicBezTo>
                    <a:pt x="135322" y="217674"/>
                    <a:pt x="135322" y="217674"/>
                    <a:pt x="189450" y="217674"/>
                  </a:cubicBezTo>
                  <a:cubicBezTo>
                    <a:pt x="189450" y="217674"/>
                    <a:pt x="189450" y="217674"/>
                    <a:pt x="202982" y="217674"/>
                  </a:cubicBezTo>
                  <a:cubicBezTo>
                    <a:pt x="202982" y="217674"/>
                    <a:pt x="202982" y="217674"/>
                    <a:pt x="338302" y="217674"/>
                  </a:cubicBezTo>
                  <a:cubicBezTo>
                    <a:pt x="405962" y="217674"/>
                    <a:pt x="466856" y="278993"/>
                    <a:pt x="466856" y="347124"/>
                  </a:cubicBezTo>
                  <a:cubicBezTo>
                    <a:pt x="466856" y="347124"/>
                    <a:pt x="466856" y="347124"/>
                    <a:pt x="466856" y="612837"/>
                  </a:cubicBezTo>
                  <a:cubicBezTo>
                    <a:pt x="466856" y="640090"/>
                    <a:pt x="446558" y="653716"/>
                    <a:pt x="426260" y="653716"/>
                  </a:cubicBezTo>
                  <a:cubicBezTo>
                    <a:pt x="399196" y="653716"/>
                    <a:pt x="385664" y="640090"/>
                    <a:pt x="385664" y="612837"/>
                  </a:cubicBezTo>
                  <a:cubicBezTo>
                    <a:pt x="385664" y="612837"/>
                    <a:pt x="385664" y="612837"/>
                    <a:pt x="385664" y="456135"/>
                  </a:cubicBezTo>
                  <a:cubicBezTo>
                    <a:pt x="385664" y="456135"/>
                    <a:pt x="385664" y="456135"/>
                    <a:pt x="385664" y="367564"/>
                  </a:cubicBezTo>
                  <a:cubicBezTo>
                    <a:pt x="385664" y="367564"/>
                    <a:pt x="385664" y="367564"/>
                    <a:pt x="358600" y="367564"/>
                  </a:cubicBezTo>
                  <a:cubicBezTo>
                    <a:pt x="358600" y="367564"/>
                    <a:pt x="358600" y="367564"/>
                    <a:pt x="358600" y="469761"/>
                  </a:cubicBezTo>
                  <a:cubicBezTo>
                    <a:pt x="358600" y="469761"/>
                    <a:pt x="358600" y="469761"/>
                    <a:pt x="358600" y="633277"/>
                  </a:cubicBezTo>
                  <a:cubicBezTo>
                    <a:pt x="358600" y="633277"/>
                    <a:pt x="358600" y="633277"/>
                    <a:pt x="358600" y="653716"/>
                  </a:cubicBezTo>
                  <a:cubicBezTo>
                    <a:pt x="358600" y="653716"/>
                    <a:pt x="358600" y="653716"/>
                    <a:pt x="358600" y="1062506"/>
                  </a:cubicBezTo>
                  <a:cubicBezTo>
                    <a:pt x="358600" y="1096572"/>
                    <a:pt x="338302" y="1117011"/>
                    <a:pt x="304472" y="1117011"/>
                  </a:cubicBezTo>
                  <a:cubicBezTo>
                    <a:pt x="270642" y="1117011"/>
                    <a:pt x="250344" y="1096572"/>
                    <a:pt x="250344" y="1062506"/>
                  </a:cubicBezTo>
                  <a:cubicBezTo>
                    <a:pt x="250344" y="1062506"/>
                    <a:pt x="250344" y="1062506"/>
                    <a:pt x="250344" y="653716"/>
                  </a:cubicBezTo>
                  <a:cubicBezTo>
                    <a:pt x="250344" y="653716"/>
                    <a:pt x="250344" y="653716"/>
                    <a:pt x="223280" y="653716"/>
                  </a:cubicBezTo>
                  <a:cubicBezTo>
                    <a:pt x="223280" y="653716"/>
                    <a:pt x="223280" y="653716"/>
                    <a:pt x="223280" y="1062506"/>
                  </a:cubicBezTo>
                  <a:cubicBezTo>
                    <a:pt x="223280" y="1096572"/>
                    <a:pt x="202982" y="1117011"/>
                    <a:pt x="169152" y="1117011"/>
                  </a:cubicBezTo>
                  <a:cubicBezTo>
                    <a:pt x="135322" y="1117011"/>
                    <a:pt x="108258" y="1096572"/>
                    <a:pt x="108258" y="1062506"/>
                  </a:cubicBezTo>
                  <a:cubicBezTo>
                    <a:pt x="108258" y="1062506"/>
                    <a:pt x="108258" y="1062506"/>
                    <a:pt x="108258" y="653716"/>
                  </a:cubicBezTo>
                  <a:cubicBezTo>
                    <a:pt x="108258" y="653716"/>
                    <a:pt x="108258" y="653716"/>
                    <a:pt x="108258" y="633277"/>
                  </a:cubicBezTo>
                  <a:cubicBezTo>
                    <a:pt x="108258" y="633277"/>
                    <a:pt x="108258" y="633277"/>
                    <a:pt x="108258" y="469761"/>
                  </a:cubicBezTo>
                  <a:cubicBezTo>
                    <a:pt x="108258" y="469761"/>
                    <a:pt x="108258" y="469761"/>
                    <a:pt x="108258" y="367564"/>
                  </a:cubicBezTo>
                  <a:cubicBezTo>
                    <a:pt x="108258" y="367564"/>
                    <a:pt x="108258" y="367564"/>
                    <a:pt x="87960" y="367564"/>
                  </a:cubicBezTo>
                  <a:cubicBezTo>
                    <a:pt x="87960" y="367564"/>
                    <a:pt x="87960" y="367564"/>
                    <a:pt x="87960" y="456135"/>
                  </a:cubicBezTo>
                  <a:cubicBezTo>
                    <a:pt x="87960" y="456135"/>
                    <a:pt x="87960" y="456135"/>
                    <a:pt x="87960" y="612837"/>
                  </a:cubicBezTo>
                  <a:cubicBezTo>
                    <a:pt x="87960" y="640090"/>
                    <a:pt x="74428" y="653716"/>
                    <a:pt x="47364" y="653716"/>
                  </a:cubicBezTo>
                  <a:cubicBezTo>
                    <a:pt x="20300" y="653716"/>
                    <a:pt x="0" y="640090"/>
                    <a:pt x="0" y="612837"/>
                  </a:cubicBezTo>
                  <a:cubicBezTo>
                    <a:pt x="0" y="612837"/>
                    <a:pt x="0" y="612837"/>
                    <a:pt x="0" y="347124"/>
                  </a:cubicBezTo>
                  <a:cubicBezTo>
                    <a:pt x="0" y="278993"/>
                    <a:pt x="67662" y="217674"/>
                    <a:pt x="135322" y="217674"/>
                  </a:cubicBezTo>
                  <a:close/>
                  <a:moveTo>
                    <a:pt x="236292" y="0"/>
                  </a:moveTo>
                  <a:cubicBezTo>
                    <a:pt x="292448" y="0"/>
                    <a:pt x="337968" y="45522"/>
                    <a:pt x="337968" y="101677"/>
                  </a:cubicBezTo>
                  <a:cubicBezTo>
                    <a:pt x="337968" y="157832"/>
                    <a:pt x="292448" y="203354"/>
                    <a:pt x="236292" y="203354"/>
                  </a:cubicBezTo>
                  <a:cubicBezTo>
                    <a:pt x="180136" y="203354"/>
                    <a:pt x="134616" y="157832"/>
                    <a:pt x="134616" y="101677"/>
                  </a:cubicBezTo>
                  <a:cubicBezTo>
                    <a:pt x="134616" y="45522"/>
                    <a:pt x="180136" y="0"/>
                    <a:pt x="236292" y="0"/>
                  </a:cubicBezTo>
                  <a:close/>
                </a:path>
              </a:pathLst>
            </a:custGeom>
            <a:solidFill>
              <a:schemeClr val="accent5"/>
            </a:solidFill>
            <a:ln>
              <a:noFill/>
            </a:ln>
          </p:spPr>
          <p:txBody>
            <a:bodyPr spcFirstLastPara="1" wrap="square" lIns="182825" tIns="91400" rIns="182825" bIns="91400" anchor="t" anchorCtr="0">
              <a:noAutofit/>
            </a:bodyPr>
            <a:lstStyle/>
            <a:p>
              <a:pPr marL="0" marR="0" lvl="0" indent="0" algn="l" rtl="0">
                <a:spcBef>
                  <a:spcPts val="0"/>
                </a:spcBef>
                <a:spcAft>
                  <a:spcPts val="0"/>
                </a:spcAft>
                <a:buNone/>
              </a:pPr>
              <a:endParaRPr sz="7198">
                <a:solidFill>
                  <a:srgbClr val="737572"/>
                </a:solidFill>
                <a:latin typeface="Lato Light"/>
                <a:ea typeface="Lato Light"/>
                <a:cs typeface="Lato Light"/>
                <a:sym typeface="Lato Light"/>
              </a:endParaRPr>
            </a:p>
          </p:txBody>
        </p:sp>
        <p:sp>
          <p:nvSpPr>
            <p:cNvPr id="224" name="Google Shape;390;p34">
              <a:extLst>
                <a:ext uri="{FF2B5EF4-FFF2-40B4-BE49-F238E27FC236}">
                  <a16:creationId xmlns:a16="http://schemas.microsoft.com/office/drawing/2014/main" id="{DEB77634-B0F3-ED30-9561-E0BEE973E0E4}"/>
                </a:ext>
              </a:extLst>
            </p:cNvPr>
            <p:cNvSpPr/>
            <p:nvPr/>
          </p:nvSpPr>
          <p:spPr>
            <a:xfrm>
              <a:off x="7234270" y="1785089"/>
              <a:ext cx="182074" cy="435634"/>
            </a:xfrm>
            <a:custGeom>
              <a:avLst/>
              <a:gdLst/>
              <a:ahLst/>
              <a:cxnLst/>
              <a:rect l="l" t="t" r="r" b="b"/>
              <a:pathLst>
                <a:path w="466856" h="1117011" extrusionOk="0">
                  <a:moveTo>
                    <a:pt x="135322" y="217674"/>
                  </a:moveTo>
                  <a:cubicBezTo>
                    <a:pt x="135322" y="217674"/>
                    <a:pt x="135322" y="217674"/>
                    <a:pt x="189450" y="217674"/>
                  </a:cubicBezTo>
                  <a:cubicBezTo>
                    <a:pt x="189450" y="217674"/>
                    <a:pt x="189450" y="217674"/>
                    <a:pt x="202982" y="217674"/>
                  </a:cubicBezTo>
                  <a:cubicBezTo>
                    <a:pt x="202982" y="217674"/>
                    <a:pt x="202982" y="217674"/>
                    <a:pt x="338302" y="217674"/>
                  </a:cubicBezTo>
                  <a:cubicBezTo>
                    <a:pt x="405962" y="217674"/>
                    <a:pt x="466856" y="278993"/>
                    <a:pt x="466856" y="347124"/>
                  </a:cubicBezTo>
                  <a:cubicBezTo>
                    <a:pt x="466856" y="347124"/>
                    <a:pt x="466856" y="347124"/>
                    <a:pt x="466856" y="612837"/>
                  </a:cubicBezTo>
                  <a:cubicBezTo>
                    <a:pt x="466856" y="640090"/>
                    <a:pt x="446558" y="653716"/>
                    <a:pt x="426260" y="653716"/>
                  </a:cubicBezTo>
                  <a:cubicBezTo>
                    <a:pt x="399196" y="653716"/>
                    <a:pt x="385664" y="640090"/>
                    <a:pt x="385664" y="612837"/>
                  </a:cubicBezTo>
                  <a:cubicBezTo>
                    <a:pt x="385664" y="612837"/>
                    <a:pt x="385664" y="612837"/>
                    <a:pt x="385664" y="456135"/>
                  </a:cubicBezTo>
                  <a:cubicBezTo>
                    <a:pt x="385664" y="456135"/>
                    <a:pt x="385664" y="456135"/>
                    <a:pt x="385664" y="367564"/>
                  </a:cubicBezTo>
                  <a:cubicBezTo>
                    <a:pt x="385664" y="367564"/>
                    <a:pt x="385664" y="367564"/>
                    <a:pt x="358600" y="367564"/>
                  </a:cubicBezTo>
                  <a:cubicBezTo>
                    <a:pt x="358600" y="367564"/>
                    <a:pt x="358600" y="367564"/>
                    <a:pt x="358600" y="469761"/>
                  </a:cubicBezTo>
                  <a:cubicBezTo>
                    <a:pt x="358600" y="469761"/>
                    <a:pt x="358600" y="469761"/>
                    <a:pt x="358600" y="633277"/>
                  </a:cubicBezTo>
                  <a:cubicBezTo>
                    <a:pt x="358600" y="633277"/>
                    <a:pt x="358600" y="633277"/>
                    <a:pt x="358600" y="653716"/>
                  </a:cubicBezTo>
                  <a:cubicBezTo>
                    <a:pt x="358600" y="653716"/>
                    <a:pt x="358600" y="653716"/>
                    <a:pt x="358600" y="1062506"/>
                  </a:cubicBezTo>
                  <a:cubicBezTo>
                    <a:pt x="358600" y="1096572"/>
                    <a:pt x="338302" y="1117011"/>
                    <a:pt x="304472" y="1117011"/>
                  </a:cubicBezTo>
                  <a:cubicBezTo>
                    <a:pt x="270642" y="1117011"/>
                    <a:pt x="250344" y="1096572"/>
                    <a:pt x="250344" y="1062506"/>
                  </a:cubicBezTo>
                  <a:cubicBezTo>
                    <a:pt x="250344" y="1062506"/>
                    <a:pt x="250344" y="1062506"/>
                    <a:pt x="250344" y="653716"/>
                  </a:cubicBezTo>
                  <a:cubicBezTo>
                    <a:pt x="250344" y="653716"/>
                    <a:pt x="250344" y="653716"/>
                    <a:pt x="223280" y="653716"/>
                  </a:cubicBezTo>
                  <a:cubicBezTo>
                    <a:pt x="223280" y="653716"/>
                    <a:pt x="223280" y="653716"/>
                    <a:pt x="223280" y="1062506"/>
                  </a:cubicBezTo>
                  <a:cubicBezTo>
                    <a:pt x="223280" y="1096572"/>
                    <a:pt x="202982" y="1117011"/>
                    <a:pt x="169152" y="1117011"/>
                  </a:cubicBezTo>
                  <a:cubicBezTo>
                    <a:pt x="135322" y="1117011"/>
                    <a:pt x="108258" y="1096572"/>
                    <a:pt x="108258" y="1062506"/>
                  </a:cubicBezTo>
                  <a:cubicBezTo>
                    <a:pt x="108258" y="1062506"/>
                    <a:pt x="108258" y="1062506"/>
                    <a:pt x="108258" y="653716"/>
                  </a:cubicBezTo>
                  <a:cubicBezTo>
                    <a:pt x="108258" y="653716"/>
                    <a:pt x="108258" y="653716"/>
                    <a:pt x="108258" y="633277"/>
                  </a:cubicBezTo>
                  <a:cubicBezTo>
                    <a:pt x="108258" y="633277"/>
                    <a:pt x="108258" y="633277"/>
                    <a:pt x="108258" y="469761"/>
                  </a:cubicBezTo>
                  <a:cubicBezTo>
                    <a:pt x="108258" y="469761"/>
                    <a:pt x="108258" y="469761"/>
                    <a:pt x="108258" y="367564"/>
                  </a:cubicBezTo>
                  <a:cubicBezTo>
                    <a:pt x="108258" y="367564"/>
                    <a:pt x="108258" y="367564"/>
                    <a:pt x="87960" y="367564"/>
                  </a:cubicBezTo>
                  <a:cubicBezTo>
                    <a:pt x="87960" y="367564"/>
                    <a:pt x="87960" y="367564"/>
                    <a:pt x="87960" y="456135"/>
                  </a:cubicBezTo>
                  <a:cubicBezTo>
                    <a:pt x="87960" y="456135"/>
                    <a:pt x="87960" y="456135"/>
                    <a:pt x="87960" y="612837"/>
                  </a:cubicBezTo>
                  <a:cubicBezTo>
                    <a:pt x="87960" y="640090"/>
                    <a:pt x="74428" y="653716"/>
                    <a:pt x="47364" y="653716"/>
                  </a:cubicBezTo>
                  <a:cubicBezTo>
                    <a:pt x="20300" y="653716"/>
                    <a:pt x="0" y="640090"/>
                    <a:pt x="0" y="612837"/>
                  </a:cubicBezTo>
                  <a:cubicBezTo>
                    <a:pt x="0" y="612837"/>
                    <a:pt x="0" y="612837"/>
                    <a:pt x="0" y="347124"/>
                  </a:cubicBezTo>
                  <a:cubicBezTo>
                    <a:pt x="0" y="278993"/>
                    <a:pt x="67662" y="217674"/>
                    <a:pt x="135322" y="217674"/>
                  </a:cubicBezTo>
                  <a:close/>
                  <a:moveTo>
                    <a:pt x="236292" y="0"/>
                  </a:moveTo>
                  <a:cubicBezTo>
                    <a:pt x="292448" y="0"/>
                    <a:pt x="337968" y="45522"/>
                    <a:pt x="337968" y="101677"/>
                  </a:cubicBezTo>
                  <a:cubicBezTo>
                    <a:pt x="337968" y="157832"/>
                    <a:pt x="292448" y="203354"/>
                    <a:pt x="236292" y="203354"/>
                  </a:cubicBezTo>
                  <a:cubicBezTo>
                    <a:pt x="180136" y="203354"/>
                    <a:pt x="134616" y="157832"/>
                    <a:pt x="134616" y="101677"/>
                  </a:cubicBezTo>
                  <a:cubicBezTo>
                    <a:pt x="134616" y="45522"/>
                    <a:pt x="180136" y="0"/>
                    <a:pt x="236292" y="0"/>
                  </a:cubicBezTo>
                  <a:close/>
                </a:path>
              </a:pathLst>
            </a:custGeom>
            <a:solidFill>
              <a:schemeClr val="accent5"/>
            </a:solidFill>
            <a:ln>
              <a:noFill/>
            </a:ln>
          </p:spPr>
          <p:txBody>
            <a:bodyPr spcFirstLastPara="1" wrap="square" lIns="182825" tIns="91400" rIns="182825" bIns="91400" anchor="t" anchorCtr="0">
              <a:noAutofit/>
            </a:bodyPr>
            <a:lstStyle/>
            <a:p>
              <a:pPr marL="0" marR="0" lvl="0" indent="0" algn="l" rtl="0">
                <a:spcBef>
                  <a:spcPts val="0"/>
                </a:spcBef>
                <a:spcAft>
                  <a:spcPts val="0"/>
                </a:spcAft>
                <a:buNone/>
              </a:pPr>
              <a:endParaRPr sz="7198">
                <a:solidFill>
                  <a:srgbClr val="737572"/>
                </a:solidFill>
                <a:latin typeface="Lato Light"/>
                <a:ea typeface="Lato Light"/>
                <a:cs typeface="Lato Light"/>
                <a:sym typeface="Lato Light"/>
              </a:endParaRPr>
            </a:p>
          </p:txBody>
        </p:sp>
        <p:sp>
          <p:nvSpPr>
            <p:cNvPr id="225" name="Google Shape;391;p34">
              <a:extLst>
                <a:ext uri="{FF2B5EF4-FFF2-40B4-BE49-F238E27FC236}">
                  <a16:creationId xmlns:a16="http://schemas.microsoft.com/office/drawing/2014/main" id="{F8359F38-29B7-070C-325B-30B899C09803}"/>
                </a:ext>
              </a:extLst>
            </p:cNvPr>
            <p:cNvSpPr/>
            <p:nvPr/>
          </p:nvSpPr>
          <p:spPr>
            <a:xfrm>
              <a:off x="7465943" y="1785089"/>
              <a:ext cx="182074" cy="435634"/>
            </a:xfrm>
            <a:custGeom>
              <a:avLst/>
              <a:gdLst/>
              <a:ahLst/>
              <a:cxnLst/>
              <a:rect l="l" t="t" r="r" b="b"/>
              <a:pathLst>
                <a:path w="466856" h="1117011" extrusionOk="0">
                  <a:moveTo>
                    <a:pt x="135322" y="217674"/>
                  </a:moveTo>
                  <a:cubicBezTo>
                    <a:pt x="135322" y="217674"/>
                    <a:pt x="135322" y="217674"/>
                    <a:pt x="189450" y="217674"/>
                  </a:cubicBezTo>
                  <a:cubicBezTo>
                    <a:pt x="189450" y="217674"/>
                    <a:pt x="189450" y="217674"/>
                    <a:pt x="202982" y="217674"/>
                  </a:cubicBezTo>
                  <a:cubicBezTo>
                    <a:pt x="202982" y="217674"/>
                    <a:pt x="202982" y="217674"/>
                    <a:pt x="338302" y="217674"/>
                  </a:cubicBezTo>
                  <a:cubicBezTo>
                    <a:pt x="405962" y="217674"/>
                    <a:pt x="466856" y="278993"/>
                    <a:pt x="466856" y="347124"/>
                  </a:cubicBezTo>
                  <a:cubicBezTo>
                    <a:pt x="466856" y="347124"/>
                    <a:pt x="466856" y="347124"/>
                    <a:pt x="466856" y="612837"/>
                  </a:cubicBezTo>
                  <a:cubicBezTo>
                    <a:pt x="466856" y="640090"/>
                    <a:pt x="446558" y="653716"/>
                    <a:pt x="426260" y="653716"/>
                  </a:cubicBezTo>
                  <a:cubicBezTo>
                    <a:pt x="399196" y="653716"/>
                    <a:pt x="385664" y="640090"/>
                    <a:pt x="385664" y="612837"/>
                  </a:cubicBezTo>
                  <a:cubicBezTo>
                    <a:pt x="385664" y="612837"/>
                    <a:pt x="385664" y="612837"/>
                    <a:pt x="385664" y="456135"/>
                  </a:cubicBezTo>
                  <a:cubicBezTo>
                    <a:pt x="385664" y="456135"/>
                    <a:pt x="385664" y="456135"/>
                    <a:pt x="385664" y="367564"/>
                  </a:cubicBezTo>
                  <a:cubicBezTo>
                    <a:pt x="385664" y="367564"/>
                    <a:pt x="385664" y="367564"/>
                    <a:pt x="358600" y="367564"/>
                  </a:cubicBezTo>
                  <a:cubicBezTo>
                    <a:pt x="358600" y="367564"/>
                    <a:pt x="358600" y="367564"/>
                    <a:pt x="358600" y="469761"/>
                  </a:cubicBezTo>
                  <a:cubicBezTo>
                    <a:pt x="358600" y="469761"/>
                    <a:pt x="358600" y="469761"/>
                    <a:pt x="358600" y="633277"/>
                  </a:cubicBezTo>
                  <a:cubicBezTo>
                    <a:pt x="358600" y="633277"/>
                    <a:pt x="358600" y="633277"/>
                    <a:pt x="358600" y="653716"/>
                  </a:cubicBezTo>
                  <a:cubicBezTo>
                    <a:pt x="358600" y="653716"/>
                    <a:pt x="358600" y="653716"/>
                    <a:pt x="358600" y="1062506"/>
                  </a:cubicBezTo>
                  <a:cubicBezTo>
                    <a:pt x="358600" y="1096572"/>
                    <a:pt x="338302" y="1117011"/>
                    <a:pt x="304472" y="1117011"/>
                  </a:cubicBezTo>
                  <a:cubicBezTo>
                    <a:pt x="270642" y="1117011"/>
                    <a:pt x="250344" y="1096572"/>
                    <a:pt x="250344" y="1062506"/>
                  </a:cubicBezTo>
                  <a:cubicBezTo>
                    <a:pt x="250344" y="1062506"/>
                    <a:pt x="250344" y="1062506"/>
                    <a:pt x="250344" y="653716"/>
                  </a:cubicBezTo>
                  <a:cubicBezTo>
                    <a:pt x="250344" y="653716"/>
                    <a:pt x="250344" y="653716"/>
                    <a:pt x="223280" y="653716"/>
                  </a:cubicBezTo>
                  <a:cubicBezTo>
                    <a:pt x="223280" y="653716"/>
                    <a:pt x="223280" y="653716"/>
                    <a:pt x="223280" y="1062506"/>
                  </a:cubicBezTo>
                  <a:cubicBezTo>
                    <a:pt x="223280" y="1096572"/>
                    <a:pt x="202982" y="1117011"/>
                    <a:pt x="169152" y="1117011"/>
                  </a:cubicBezTo>
                  <a:cubicBezTo>
                    <a:pt x="135322" y="1117011"/>
                    <a:pt x="108258" y="1096572"/>
                    <a:pt x="108258" y="1062506"/>
                  </a:cubicBezTo>
                  <a:cubicBezTo>
                    <a:pt x="108258" y="1062506"/>
                    <a:pt x="108258" y="1062506"/>
                    <a:pt x="108258" y="653716"/>
                  </a:cubicBezTo>
                  <a:cubicBezTo>
                    <a:pt x="108258" y="653716"/>
                    <a:pt x="108258" y="653716"/>
                    <a:pt x="108258" y="633277"/>
                  </a:cubicBezTo>
                  <a:cubicBezTo>
                    <a:pt x="108258" y="633277"/>
                    <a:pt x="108258" y="633277"/>
                    <a:pt x="108258" y="469761"/>
                  </a:cubicBezTo>
                  <a:cubicBezTo>
                    <a:pt x="108258" y="469761"/>
                    <a:pt x="108258" y="469761"/>
                    <a:pt x="108258" y="367564"/>
                  </a:cubicBezTo>
                  <a:cubicBezTo>
                    <a:pt x="108258" y="367564"/>
                    <a:pt x="108258" y="367564"/>
                    <a:pt x="87960" y="367564"/>
                  </a:cubicBezTo>
                  <a:cubicBezTo>
                    <a:pt x="87960" y="367564"/>
                    <a:pt x="87960" y="367564"/>
                    <a:pt x="87960" y="456135"/>
                  </a:cubicBezTo>
                  <a:cubicBezTo>
                    <a:pt x="87960" y="456135"/>
                    <a:pt x="87960" y="456135"/>
                    <a:pt x="87960" y="612837"/>
                  </a:cubicBezTo>
                  <a:cubicBezTo>
                    <a:pt x="87960" y="640090"/>
                    <a:pt x="74428" y="653716"/>
                    <a:pt x="47364" y="653716"/>
                  </a:cubicBezTo>
                  <a:cubicBezTo>
                    <a:pt x="20300" y="653716"/>
                    <a:pt x="0" y="640090"/>
                    <a:pt x="0" y="612837"/>
                  </a:cubicBezTo>
                  <a:cubicBezTo>
                    <a:pt x="0" y="612837"/>
                    <a:pt x="0" y="612837"/>
                    <a:pt x="0" y="347124"/>
                  </a:cubicBezTo>
                  <a:cubicBezTo>
                    <a:pt x="0" y="278993"/>
                    <a:pt x="67662" y="217674"/>
                    <a:pt x="135322" y="217674"/>
                  </a:cubicBezTo>
                  <a:close/>
                  <a:moveTo>
                    <a:pt x="236292" y="0"/>
                  </a:moveTo>
                  <a:cubicBezTo>
                    <a:pt x="292448" y="0"/>
                    <a:pt x="337968" y="45522"/>
                    <a:pt x="337968" y="101677"/>
                  </a:cubicBezTo>
                  <a:cubicBezTo>
                    <a:pt x="337968" y="157832"/>
                    <a:pt x="292448" y="203354"/>
                    <a:pt x="236292" y="203354"/>
                  </a:cubicBezTo>
                  <a:cubicBezTo>
                    <a:pt x="180136" y="203354"/>
                    <a:pt x="134616" y="157832"/>
                    <a:pt x="134616" y="101677"/>
                  </a:cubicBezTo>
                  <a:cubicBezTo>
                    <a:pt x="134616" y="45522"/>
                    <a:pt x="180136" y="0"/>
                    <a:pt x="236292" y="0"/>
                  </a:cubicBezTo>
                  <a:close/>
                </a:path>
              </a:pathLst>
            </a:custGeom>
            <a:solidFill>
              <a:schemeClr val="accent5"/>
            </a:solidFill>
            <a:ln>
              <a:noFill/>
            </a:ln>
          </p:spPr>
          <p:txBody>
            <a:bodyPr spcFirstLastPara="1" wrap="square" lIns="182825" tIns="91400" rIns="182825" bIns="91400" anchor="t" anchorCtr="0">
              <a:noAutofit/>
            </a:bodyPr>
            <a:lstStyle/>
            <a:p>
              <a:pPr marL="0" marR="0" lvl="0" indent="0" algn="l" rtl="0">
                <a:spcBef>
                  <a:spcPts val="0"/>
                </a:spcBef>
                <a:spcAft>
                  <a:spcPts val="0"/>
                </a:spcAft>
                <a:buNone/>
              </a:pPr>
              <a:endParaRPr sz="7198">
                <a:solidFill>
                  <a:srgbClr val="737572"/>
                </a:solidFill>
                <a:latin typeface="Lato Light"/>
                <a:ea typeface="Lato Light"/>
                <a:cs typeface="Lato Light"/>
                <a:sym typeface="Lato Light"/>
              </a:endParaRPr>
            </a:p>
          </p:txBody>
        </p:sp>
        <p:sp>
          <p:nvSpPr>
            <p:cNvPr id="226" name="Google Shape;392;p34">
              <a:extLst>
                <a:ext uri="{FF2B5EF4-FFF2-40B4-BE49-F238E27FC236}">
                  <a16:creationId xmlns:a16="http://schemas.microsoft.com/office/drawing/2014/main" id="{0F3E6F44-2610-7B75-8FBA-AB44424ADC62}"/>
                </a:ext>
              </a:extLst>
            </p:cNvPr>
            <p:cNvSpPr txBox="1"/>
            <p:nvPr/>
          </p:nvSpPr>
          <p:spPr>
            <a:xfrm>
              <a:off x="8125200" y="1818215"/>
              <a:ext cx="1641366" cy="3693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 sz="2000" dirty="0">
                  <a:solidFill>
                    <a:schemeClr val="accent5"/>
                  </a:solidFill>
                  <a:latin typeface="Bebas Neue"/>
                  <a:ea typeface="Bebas Neue"/>
                  <a:cs typeface="Bebas Neue"/>
                  <a:sym typeface="Bebas Neue"/>
                </a:rPr>
                <a:t>9  EXPLORACIÓN</a:t>
              </a:r>
              <a:endParaRPr dirty="0">
                <a:solidFill>
                  <a:schemeClr val="accent5"/>
                </a:solidFill>
                <a:latin typeface="Bebas Neue"/>
                <a:ea typeface="Bebas Neue"/>
                <a:cs typeface="Bebas Neue"/>
                <a:sym typeface="Bebas Neue"/>
              </a:endParaRPr>
            </a:p>
          </p:txBody>
        </p:sp>
        <p:sp>
          <p:nvSpPr>
            <p:cNvPr id="227" name="Google Shape;393;p34">
              <a:extLst>
                <a:ext uri="{FF2B5EF4-FFF2-40B4-BE49-F238E27FC236}">
                  <a16:creationId xmlns:a16="http://schemas.microsoft.com/office/drawing/2014/main" id="{9079D202-0007-2EBB-5849-95890837CB97}"/>
                </a:ext>
              </a:extLst>
            </p:cNvPr>
            <p:cNvSpPr/>
            <p:nvPr/>
          </p:nvSpPr>
          <p:spPr>
            <a:xfrm>
              <a:off x="7832226" y="1876878"/>
              <a:ext cx="252000" cy="252000"/>
            </a:xfrm>
            <a:prstGeom prst="ellipse">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a:solidFill>
                  <a:srgbClr val="FFFFFF"/>
                </a:solidFill>
                <a:latin typeface="Lato Light"/>
                <a:ea typeface="Lato Light"/>
                <a:cs typeface="Lato Light"/>
                <a:sym typeface="Lato Light"/>
              </a:endParaRPr>
            </a:p>
          </p:txBody>
        </p:sp>
      </p:grpSp>
      <p:sp>
        <p:nvSpPr>
          <p:cNvPr id="230" name="Google Shape;1104;p47">
            <a:extLst>
              <a:ext uri="{FF2B5EF4-FFF2-40B4-BE49-F238E27FC236}">
                <a16:creationId xmlns:a16="http://schemas.microsoft.com/office/drawing/2014/main" id="{3DCB8BBE-0915-4307-08E8-447686241F01}"/>
              </a:ext>
            </a:extLst>
          </p:cNvPr>
          <p:cNvSpPr txBox="1"/>
          <p:nvPr/>
        </p:nvSpPr>
        <p:spPr>
          <a:xfrm>
            <a:off x="8620617" y="1245043"/>
            <a:ext cx="1489211" cy="61554"/>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200" dirty="0">
                <a:solidFill>
                  <a:srgbClr val="CC9900"/>
                </a:solidFill>
                <a:latin typeface="Bebas Neue"/>
                <a:ea typeface="Bebas Neue"/>
                <a:cs typeface="Bebas Neue"/>
                <a:sym typeface="Bebas Neue"/>
              </a:rPr>
              <a:t>45 personas </a:t>
            </a:r>
            <a:endParaRPr sz="2200" dirty="0">
              <a:solidFill>
                <a:srgbClr val="CC9900"/>
              </a:solidFill>
              <a:latin typeface="Bebas Neue"/>
              <a:ea typeface="Bebas Neue"/>
              <a:cs typeface="Bebas Neue"/>
              <a:sym typeface="Bebas Neue"/>
            </a:endParaRPr>
          </a:p>
        </p:txBody>
      </p:sp>
      <p:grpSp>
        <p:nvGrpSpPr>
          <p:cNvPr id="231" name="Google Shape;1454;p52">
            <a:extLst>
              <a:ext uri="{FF2B5EF4-FFF2-40B4-BE49-F238E27FC236}">
                <a16:creationId xmlns:a16="http://schemas.microsoft.com/office/drawing/2014/main" id="{439ED07C-23B1-3255-2B49-75E99C177127}"/>
              </a:ext>
            </a:extLst>
          </p:cNvPr>
          <p:cNvGrpSpPr/>
          <p:nvPr/>
        </p:nvGrpSpPr>
        <p:grpSpPr>
          <a:xfrm>
            <a:off x="9925334" y="1035076"/>
            <a:ext cx="368987" cy="340876"/>
            <a:chOff x="-59481900" y="2290800"/>
            <a:chExt cx="319000" cy="309550"/>
          </a:xfrm>
        </p:grpSpPr>
        <p:sp>
          <p:nvSpPr>
            <p:cNvPr id="232" name="Google Shape;1455;p52">
              <a:extLst>
                <a:ext uri="{FF2B5EF4-FFF2-40B4-BE49-F238E27FC236}">
                  <a16:creationId xmlns:a16="http://schemas.microsoft.com/office/drawing/2014/main" id="{8131FBC4-EF52-7B2A-4A3D-845AAB09698E}"/>
                </a:ext>
              </a:extLst>
            </p:cNvPr>
            <p:cNvSpPr/>
            <p:nvPr/>
          </p:nvSpPr>
          <p:spPr>
            <a:xfrm>
              <a:off x="-59481900" y="2290800"/>
              <a:ext cx="319000" cy="309550"/>
            </a:xfrm>
            <a:custGeom>
              <a:avLst/>
              <a:gdLst/>
              <a:ahLst/>
              <a:cxnLst/>
              <a:rect l="l" t="t" r="r" b="b"/>
              <a:pathLst>
                <a:path w="12760" h="12382" extrusionOk="0">
                  <a:moveTo>
                    <a:pt x="6427" y="851"/>
                  </a:moveTo>
                  <a:cubicBezTo>
                    <a:pt x="6900" y="851"/>
                    <a:pt x="7247" y="1197"/>
                    <a:pt x="7247" y="1670"/>
                  </a:cubicBezTo>
                  <a:lnTo>
                    <a:pt x="7247" y="4159"/>
                  </a:lnTo>
                  <a:lnTo>
                    <a:pt x="5608" y="4159"/>
                  </a:lnTo>
                  <a:lnTo>
                    <a:pt x="5608" y="1670"/>
                  </a:lnTo>
                  <a:cubicBezTo>
                    <a:pt x="5608" y="1197"/>
                    <a:pt x="5955" y="851"/>
                    <a:pt x="6427" y="851"/>
                  </a:cubicBezTo>
                  <a:close/>
                  <a:moveTo>
                    <a:pt x="11594" y="3308"/>
                  </a:moveTo>
                  <a:cubicBezTo>
                    <a:pt x="11846" y="3308"/>
                    <a:pt x="12004" y="3529"/>
                    <a:pt x="12004" y="3749"/>
                  </a:cubicBezTo>
                  <a:lnTo>
                    <a:pt x="12004" y="11185"/>
                  </a:lnTo>
                  <a:lnTo>
                    <a:pt x="11941" y="11185"/>
                  </a:lnTo>
                  <a:cubicBezTo>
                    <a:pt x="11941" y="11437"/>
                    <a:pt x="11752" y="11594"/>
                    <a:pt x="11563" y="11594"/>
                  </a:cubicBezTo>
                  <a:lnTo>
                    <a:pt x="1355" y="11594"/>
                  </a:lnTo>
                  <a:cubicBezTo>
                    <a:pt x="1103" y="11594"/>
                    <a:pt x="914" y="11405"/>
                    <a:pt x="914" y="11185"/>
                  </a:cubicBezTo>
                  <a:lnTo>
                    <a:pt x="914" y="3749"/>
                  </a:lnTo>
                  <a:cubicBezTo>
                    <a:pt x="914" y="3529"/>
                    <a:pt x="1103" y="3308"/>
                    <a:pt x="1355" y="3308"/>
                  </a:cubicBezTo>
                  <a:lnTo>
                    <a:pt x="4821" y="3308"/>
                  </a:lnTo>
                  <a:lnTo>
                    <a:pt x="4821" y="4568"/>
                  </a:lnTo>
                  <a:cubicBezTo>
                    <a:pt x="4821" y="4821"/>
                    <a:pt x="5010" y="5010"/>
                    <a:pt x="5199" y="5010"/>
                  </a:cubicBezTo>
                  <a:lnTo>
                    <a:pt x="7688" y="5010"/>
                  </a:lnTo>
                  <a:cubicBezTo>
                    <a:pt x="7940" y="5010"/>
                    <a:pt x="8129" y="4821"/>
                    <a:pt x="8129" y="4568"/>
                  </a:cubicBezTo>
                  <a:lnTo>
                    <a:pt x="8129" y="3308"/>
                  </a:lnTo>
                  <a:close/>
                  <a:moveTo>
                    <a:pt x="6396" y="0"/>
                  </a:moveTo>
                  <a:cubicBezTo>
                    <a:pt x="5482" y="0"/>
                    <a:pt x="4726" y="756"/>
                    <a:pt x="4726" y="1670"/>
                  </a:cubicBezTo>
                  <a:lnTo>
                    <a:pt x="4726" y="2489"/>
                  </a:lnTo>
                  <a:lnTo>
                    <a:pt x="1261" y="2489"/>
                  </a:lnTo>
                  <a:cubicBezTo>
                    <a:pt x="599" y="2489"/>
                    <a:pt x="0" y="3056"/>
                    <a:pt x="0" y="3718"/>
                  </a:cubicBezTo>
                  <a:lnTo>
                    <a:pt x="0" y="11153"/>
                  </a:lnTo>
                  <a:cubicBezTo>
                    <a:pt x="0" y="11815"/>
                    <a:pt x="568" y="12382"/>
                    <a:pt x="1261" y="12382"/>
                  </a:cubicBezTo>
                  <a:lnTo>
                    <a:pt x="11468" y="12382"/>
                  </a:lnTo>
                  <a:cubicBezTo>
                    <a:pt x="12130" y="12382"/>
                    <a:pt x="12697" y="11815"/>
                    <a:pt x="12697" y="11153"/>
                  </a:cubicBezTo>
                  <a:lnTo>
                    <a:pt x="12697" y="3749"/>
                  </a:lnTo>
                  <a:cubicBezTo>
                    <a:pt x="12760" y="3025"/>
                    <a:pt x="12193" y="2489"/>
                    <a:pt x="11500" y="2489"/>
                  </a:cubicBezTo>
                  <a:lnTo>
                    <a:pt x="8034" y="2489"/>
                  </a:lnTo>
                  <a:lnTo>
                    <a:pt x="8034" y="1670"/>
                  </a:lnTo>
                  <a:cubicBezTo>
                    <a:pt x="8034" y="756"/>
                    <a:pt x="7310" y="0"/>
                    <a:pt x="6396" y="0"/>
                  </a:cubicBezTo>
                  <a:close/>
                </a:path>
              </a:pathLst>
            </a:custGeom>
            <a:solidFill>
              <a:srgbClr val="C9931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1456;p52">
              <a:extLst>
                <a:ext uri="{FF2B5EF4-FFF2-40B4-BE49-F238E27FC236}">
                  <a16:creationId xmlns:a16="http://schemas.microsoft.com/office/drawing/2014/main" id="{2258FA7D-B347-9BBC-9549-74C6F59410B9}"/>
                </a:ext>
              </a:extLst>
            </p:cNvPr>
            <p:cNvSpPr/>
            <p:nvPr/>
          </p:nvSpPr>
          <p:spPr>
            <a:xfrm>
              <a:off x="-59287350" y="2456200"/>
              <a:ext cx="83500" cy="21275"/>
            </a:xfrm>
            <a:custGeom>
              <a:avLst/>
              <a:gdLst/>
              <a:ahLst/>
              <a:cxnLst/>
              <a:rect l="l" t="t" r="r" b="b"/>
              <a:pathLst>
                <a:path w="3340" h="851" extrusionOk="0">
                  <a:moveTo>
                    <a:pt x="410" y="0"/>
                  </a:moveTo>
                  <a:cubicBezTo>
                    <a:pt x="189" y="0"/>
                    <a:pt x="0" y="221"/>
                    <a:pt x="0" y="441"/>
                  </a:cubicBezTo>
                  <a:cubicBezTo>
                    <a:pt x="0" y="693"/>
                    <a:pt x="189" y="851"/>
                    <a:pt x="410" y="851"/>
                  </a:cubicBezTo>
                  <a:lnTo>
                    <a:pt x="2899" y="851"/>
                  </a:lnTo>
                  <a:cubicBezTo>
                    <a:pt x="3151" y="851"/>
                    <a:pt x="3308" y="630"/>
                    <a:pt x="3308" y="441"/>
                  </a:cubicBezTo>
                  <a:cubicBezTo>
                    <a:pt x="3340" y="221"/>
                    <a:pt x="3151" y="0"/>
                    <a:pt x="2899" y="0"/>
                  </a:cubicBezTo>
                  <a:close/>
                </a:path>
              </a:pathLst>
            </a:custGeom>
            <a:solidFill>
              <a:srgbClr val="C9931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1457;p52">
              <a:extLst>
                <a:ext uri="{FF2B5EF4-FFF2-40B4-BE49-F238E27FC236}">
                  <a16:creationId xmlns:a16="http://schemas.microsoft.com/office/drawing/2014/main" id="{4E9BC645-0BFA-7EA3-38BE-9A05E9AC7C59}"/>
                </a:ext>
              </a:extLst>
            </p:cNvPr>
            <p:cNvSpPr/>
            <p:nvPr/>
          </p:nvSpPr>
          <p:spPr>
            <a:xfrm>
              <a:off x="-59287350" y="2497950"/>
              <a:ext cx="83500" cy="21275"/>
            </a:xfrm>
            <a:custGeom>
              <a:avLst/>
              <a:gdLst/>
              <a:ahLst/>
              <a:cxnLst/>
              <a:rect l="l" t="t" r="r" b="b"/>
              <a:pathLst>
                <a:path w="3340" h="851" extrusionOk="0">
                  <a:moveTo>
                    <a:pt x="410" y="0"/>
                  </a:moveTo>
                  <a:cubicBezTo>
                    <a:pt x="189" y="0"/>
                    <a:pt x="0" y="189"/>
                    <a:pt x="0" y="441"/>
                  </a:cubicBezTo>
                  <a:cubicBezTo>
                    <a:pt x="0" y="662"/>
                    <a:pt x="189" y="851"/>
                    <a:pt x="410" y="851"/>
                  </a:cubicBezTo>
                  <a:lnTo>
                    <a:pt x="2899" y="851"/>
                  </a:lnTo>
                  <a:cubicBezTo>
                    <a:pt x="3151" y="851"/>
                    <a:pt x="3308" y="662"/>
                    <a:pt x="3308" y="441"/>
                  </a:cubicBezTo>
                  <a:cubicBezTo>
                    <a:pt x="3340" y="189"/>
                    <a:pt x="3151" y="0"/>
                    <a:pt x="2899" y="0"/>
                  </a:cubicBezTo>
                  <a:close/>
                </a:path>
              </a:pathLst>
            </a:custGeom>
            <a:solidFill>
              <a:srgbClr val="C9931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1458;p52">
              <a:extLst>
                <a:ext uri="{FF2B5EF4-FFF2-40B4-BE49-F238E27FC236}">
                  <a16:creationId xmlns:a16="http://schemas.microsoft.com/office/drawing/2014/main" id="{30525A38-DF21-1EA2-7F5D-FA6A8A79EA03}"/>
                </a:ext>
              </a:extLst>
            </p:cNvPr>
            <p:cNvSpPr/>
            <p:nvPr/>
          </p:nvSpPr>
          <p:spPr>
            <a:xfrm>
              <a:off x="-59287350" y="2538900"/>
              <a:ext cx="82700" cy="22075"/>
            </a:xfrm>
            <a:custGeom>
              <a:avLst/>
              <a:gdLst/>
              <a:ahLst/>
              <a:cxnLst/>
              <a:rect l="l" t="t" r="r" b="b"/>
              <a:pathLst>
                <a:path w="3308" h="883" extrusionOk="0">
                  <a:moveTo>
                    <a:pt x="410" y="0"/>
                  </a:moveTo>
                  <a:cubicBezTo>
                    <a:pt x="189" y="0"/>
                    <a:pt x="0" y="221"/>
                    <a:pt x="0" y="441"/>
                  </a:cubicBezTo>
                  <a:cubicBezTo>
                    <a:pt x="0" y="662"/>
                    <a:pt x="189" y="882"/>
                    <a:pt x="410" y="882"/>
                  </a:cubicBezTo>
                  <a:lnTo>
                    <a:pt x="2899" y="882"/>
                  </a:lnTo>
                  <a:cubicBezTo>
                    <a:pt x="3151" y="882"/>
                    <a:pt x="3308" y="662"/>
                    <a:pt x="3308" y="441"/>
                  </a:cubicBezTo>
                  <a:cubicBezTo>
                    <a:pt x="3308" y="221"/>
                    <a:pt x="3151" y="0"/>
                    <a:pt x="2899" y="0"/>
                  </a:cubicBezTo>
                  <a:close/>
                </a:path>
              </a:pathLst>
            </a:custGeom>
            <a:solidFill>
              <a:srgbClr val="C9931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1459;p52">
              <a:extLst>
                <a:ext uri="{FF2B5EF4-FFF2-40B4-BE49-F238E27FC236}">
                  <a16:creationId xmlns:a16="http://schemas.microsoft.com/office/drawing/2014/main" id="{0B3385C4-9B91-E135-2E52-93D07DCFE431}"/>
                </a:ext>
              </a:extLst>
            </p:cNvPr>
            <p:cNvSpPr/>
            <p:nvPr/>
          </p:nvSpPr>
          <p:spPr>
            <a:xfrm>
              <a:off x="-59439375" y="2425425"/>
              <a:ext cx="125250" cy="134750"/>
            </a:xfrm>
            <a:custGeom>
              <a:avLst/>
              <a:gdLst/>
              <a:ahLst/>
              <a:cxnLst/>
              <a:rect l="l" t="t" r="r" b="b"/>
              <a:pathLst>
                <a:path w="5010" h="5390" extrusionOk="0">
                  <a:moveTo>
                    <a:pt x="2518" y="855"/>
                  </a:moveTo>
                  <a:cubicBezTo>
                    <a:pt x="2722" y="855"/>
                    <a:pt x="2928" y="925"/>
                    <a:pt x="3088" y="1074"/>
                  </a:cubicBezTo>
                  <a:cubicBezTo>
                    <a:pt x="3277" y="1294"/>
                    <a:pt x="3340" y="1609"/>
                    <a:pt x="3277" y="1924"/>
                  </a:cubicBezTo>
                  <a:cubicBezTo>
                    <a:pt x="3183" y="2176"/>
                    <a:pt x="2994" y="2428"/>
                    <a:pt x="2710" y="2460"/>
                  </a:cubicBezTo>
                  <a:cubicBezTo>
                    <a:pt x="2626" y="2485"/>
                    <a:pt x="2546" y="2497"/>
                    <a:pt x="2469" y="2497"/>
                  </a:cubicBezTo>
                  <a:cubicBezTo>
                    <a:pt x="2260" y="2497"/>
                    <a:pt x="2076" y="2409"/>
                    <a:pt x="1891" y="2271"/>
                  </a:cubicBezTo>
                  <a:cubicBezTo>
                    <a:pt x="1702" y="2019"/>
                    <a:pt x="1607" y="1704"/>
                    <a:pt x="1702" y="1452"/>
                  </a:cubicBezTo>
                  <a:cubicBezTo>
                    <a:pt x="1802" y="1070"/>
                    <a:pt x="2158" y="855"/>
                    <a:pt x="2518" y="855"/>
                  </a:cubicBezTo>
                  <a:close/>
                  <a:moveTo>
                    <a:pt x="2521" y="3342"/>
                  </a:moveTo>
                  <a:cubicBezTo>
                    <a:pt x="3309" y="3342"/>
                    <a:pt x="3939" y="3846"/>
                    <a:pt x="4159" y="4539"/>
                  </a:cubicBezTo>
                  <a:lnTo>
                    <a:pt x="914" y="4539"/>
                  </a:lnTo>
                  <a:cubicBezTo>
                    <a:pt x="1103" y="3846"/>
                    <a:pt x="1733" y="3342"/>
                    <a:pt x="2521" y="3342"/>
                  </a:cubicBezTo>
                  <a:close/>
                  <a:moveTo>
                    <a:pt x="2473" y="0"/>
                  </a:moveTo>
                  <a:cubicBezTo>
                    <a:pt x="1781" y="0"/>
                    <a:pt x="1110" y="436"/>
                    <a:pt x="914" y="1200"/>
                  </a:cubicBezTo>
                  <a:cubicBezTo>
                    <a:pt x="757" y="1798"/>
                    <a:pt x="914" y="2334"/>
                    <a:pt x="1292" y="2775"/>
                  </a:cubicBezTo>
                  <a:cubicBezTo>
                    <a:pt x="568" y="3216"/>
                    <a:pt x="1" y="4004"/>
                    <a:pt x="1" y="4949"/>
                  </a:cubicBezTo>
                  <a:cubicBezTo>
                    <a:pt x="1" y="5169"/>
                    <a:pt x="190" y="5390"/>
                    <a:pt x="410" y="5390"/>
                  </a:cubicBezTo>
                  <a:lnTo>
                    <a:pt x="4537" y="5390"/>
                  </a:lnTo>
                  <a:cubicBezTo>
                    <a:pt x="4758" y="5390"/>
                    <a:pt x="4978" y="5169"/>
                    <a:pt x="4978" y="4949"/>
                  </a:cubicBezTo>
                  <a:cubicBezTo>
                    <a:pt x="5010" y="4035"/>
                    <a:pt x="4506" y="3216"/>
                    <a:pt x="3718" y="2807"/>
                  </a:cubicBezTo>
                  <a:cubicBezTo>
                    <a:pt x="3907" y="2618"/>
                    <a:pt x="4033" y="2397"/>
                    <a:pt x="4096" y="2113"/>
                  </a:cubicBezTo>
                  <a:cubicBezTo>
                    <a:pt x="4254" y="1515"/>
                    <a:pt x="4096" y="916"/>
                    <a:pt x="3655" y="507"/>
                  </a:cubicBezTo>
                  <a:cubicBezTo>
                    <a:pt x="3322" y="161"/>
                    <a:pt x="2894" y="0"/>
                    <a:pt x="2473" y="0"/>
                  </a:cubicBezTo>
                  <a:close/>
                </a:path>
              </a:pathLst>
            </a:custGeom>
            <a:solidFill>
              <a:srgbClr val="C9931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1460;p52">
              <a:extLst>
                <a:ext uri="{FF2B5EF4-FFF2-40B4-BE49-F238E27FC236}">
                  <a16:creationId xmlns:a16="http://schemas.microsoft.com/office/drawing/2014/main" id="{FADA0306-5716-A9E1-8865-72773387A82F}"/>
                </a:ext>
              </a:extLst>
            </p:cNvPr>
            <p:cNvSpPr/>
            <p:nvPr/>
          </p:nvSpPr>
          <p:spPr>
            <a:xfrm>
              <a:off x="-59327525" y="2325450"/>
              <a:ext cx="13400" cy="13425"/>
            </a:xfrm>
            <a:custGeom>
              <a:avLst/>
              <a:gdLst/>
              <a:ahLst/>
              <a:cxnLst/>
              <a:rect l="l" t="t" r="r" b="b"/>
              <a:pathLst>
                <a:path w="536" h="537" extrusionOk="0">
                  <a:moveTo>
                    <a:pt x="252" y="1"/>
                  </a:moveTo>
                  <a:cubicBezTo>
                    <a:pt x="95" y="1"/>
                    <a:pt x="0" y="127"/>
                    <a:pt x="0" y="284"/>
                  </a:cubicBezTo>
                  <a:cubicBezTo>
                    <a:pt x="0" y="442"/>
                    <a:pt x="95" y="536"/>
                    <a:pt x="252" y="536"/>
                  </a:cubicBezTo>
                  <a:cubicBezTo>
                    <a:pt x="410" y="536"/>
                    <a:pt x="536" y="442"/>
                    <a:pt x="536" y="284"/>
                  </a:cubicBezTo>
                  <a:cubicBezTo>
                    <a:pt x="536" y="127"/>
                    <a:pt x="410" y="1"/>
                    <a:pt x="252" y="1"/>
                  </a:cubicBezTo>
                  <a:close/>
                </a:path>
              </a:pathLst>
            </a:custGeom>
            <a:solidFill>
              <a:srgbClr val="C9931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3057270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a:extLst>
              <a:ext uri="{FF2B5EF4-FFF2-40B4-BE49-F238E27FC236}">
                <a16:creationId xmlns:a16="http://schemas.microsoft.com/office/drawing/2014/main" id="{C0F214C4-6237-4D5A-815D-01A38F171FE9}"/>
              </a:ext>
            </a:extLst>
          </p:cNvPr>
          <p:cNvSpPr/>
          <p:nvPr/>
        </p:nvSpPr>
        <p:spPr>
          <a:xfrm>
            <a:off x="260678" y="92547"/>
            <a:ext cx="10496938" cy="5507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300"/>
              </a:spcAft>
            </a:pPr>
            <a:r>
              <a:rPr lang="en-US" sz="2000" b="1" dirty="0">
                <a:solidFill>
                  <a:schemeClr val="tx1">
                    <a:lumMod val="75000"/>
                    <a:lumOff val="25000"/>
                  </a:schemeClr>
                </a:solidFill>
                <a:latin typeface="Century Gothic" panose="020B0502020202020204" pitchFamily="34" charset="0"/>
                <a:cs typeface="Arial" panose="020B0604020202020204" pitchFamily="34" charset="0"/>
              </a:rPr>
              <a:t>Proyecto </a:t>
            </a:r>
            <a:r>
              <a:rPr lang="en-US" sz="2000" b="1" dirty="0" err="1">
                <a:solidFill>
                  <a:schemeClr val="tx1">
                    <a:lumMod val="75000"/>
                    <a:lumOff val="25000"/>
                  </a:schemeClr>
                </a:solidFill>
                <a:latin typeface="Century Gothic" panose="020B0502020202020204" pitchFamily="34" charset="0"/>
                <a:cs typeface="Arial" panose="020B0604020202020204" pitchFamily="34" charset="0"/>
              </a:rPr>
              <a:t>Minero</a:t>
            </a:r>
            <a:r>
              <a:rPr lang="en-US" sz="2000" b="1" dirty="0">
                <a:solidFill>
                  <a:schemeClr val="tx1">
                    <a:lumMod val="75000"/>
                    <a:lumOff val="25000"/>
                  </a:schemeClr>
                </a:solidFill>
                <a:latin typeface="Century Gothic" panose="020B0502020202020204" pitchFamily="34" charset="0"/>
                <a:cs typeface="Arial" panose="020B0604020202020204" pitchFamily="34" charset="0"/>
              </a:rPr>
              <a:t> Aurum Gold</a:t>
            </a:r>
          </a:p>
        </p:txBody>
      </p:sp>
      <p:sp>
        <p:nvSpPr>
          <p:cNvPr id="61" name="Rectángulo: esquinas redondeadas 60">
            <a:extLst>
              <a:ext uri="{FF2B5EF4-FFF2-40B4-BE49-F238E27FC236}">
                <a16:creationId xmlns:a16="http://schemas.microsoft.com/office/drawing/2014/main" id="{0267F8CF-80EB-4022-A88B-6FD6631789F1}"/>
              </a:ext>
            </a:extLst>
          </p:cNvPr>
          <p:cNvSpPr/>
          <p:nvPr/>
        </p:nvSpPr>
        <p:spPr>
          <a:xfrm>
            <a:off x="21119" y="1081316"/>
            <a:ext cx="4014350" cy="4817830"/>
          </a:xfrm>
          <a:prstGeom prst="roundRect">
            <a:avLst>
              <a:gd name="adj" fmla="val 0"/>
            </a:avLst>
          </a:prstGeom>
          <a:solidFill>
            <a:srgbClr val="3C4A5E"/>
          </a:solidFill>
          <a:ln>
            <a:solidFill>
              <a:schemeClr val="accent4">
                <a:lumMod val="20000"/>
                <a:lumOff val="8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just"/>
            <a:r>
              <a:rPr lang="es-ES" sz="1600" dirty="0"/>
              <a:t>La mineralogía de la veta El Porvenir se caracteriza por ORO, PLATA, ZINC y otros materiales. La veta El Porvenir es la principal y más desarrollada en el proyecto.</a:t>
            </a:r>
          </a:p>
          <a:p>
            <a:pPr algn="just"/>
            <a:endParaRPr lang="es-ES" sz="1600" dirty="0"/>
          </a:p>
          <a:p>
            <a:pPr algn="just"/>
            <a:r>
              <a:rPr lang="es-ES" sz="1600" dirty="0"/>
              <a:t>Las otras vetas del proyecto tienen una composición mineralógica muy similar. Además, estamos explorando alrededor de las propiedades en busca de nuevas vetas.</a:t>
            </a:r>
            <a:endParaRPr lang="en-US" sz="1600" dirty="0"/>
          </a:p>
        </p:txBody>
      </p:sp>
      <p:cxnSp>
        <p:nvCxnSpPr>
          <p:cNvPr id="13" name="Conector recto 12">
            <a:extLst>
              <a:ext uri="{FF2B5EF4-FFF2-40B4-BE49-F238E27FC236}">
                <a16:creationId xmlns:a16="http://schemas.microsoft.com/office/drawing/2014/main" id="{3894A3F9-8368-4440-BA84-BB9783968FAE}"/>
              </a:ext>
            </a:extLst>
          </p:cNvPr>
          <p:cNvCxnSpPr>
            <a:cxnSpLocks/>
          </p:cNvCxnSpPr>
          <p:nvPr/>
        </p:nvCxnSpPr>
        <p:spPr>
          <a:xfrm>
            <a:off x="95362" y="714223"/>
            <a:ext cx="11944238" cy="0"/>
          </a:xfrm>
          <a:prstGeom prst="line">
            <a:avLst/>
          </a:prstGeom>
        </p:spPr>
        <p:style>
          <a:lnRef idx="1">
            <a:schemeClr val="accent1"/>
          </a:lnRef>
          <a:fillRef idx="0">
            <a:schemeClr val="accent1"/>
          </a:fillRef>
          <a:effectRef idx="0">
            <a:schemeClr val="accent1"/>
          </a:effectRef>
          <a:fontRef idx="minor">
            <a:schemeClr val="tx1"/>
          </a:fontRef>
        </p:style>
      </p:cxnSp>
      <p:pic>
        <p:nvPicPr>
          <p:cNvPr id="18" name="Imagen 17">
            <a:extLst>
              <a:ext uri="{FF2B5EF4-FFF2-40B4-BE49-F238E27FC236}">
                <a16:creationId xmlns:a16="http://schemas.microsoft.com/office/drawing/2014/main" id="{4C201F28-10F9-46CF-9299-67AA90E7A199}"/>
              </a:ext>
            </a:extLst>
          </p:cNvPr>
          <p:cNvPicPr>
            <a:picLocks noChangeAspect="1"/>
          </p:cNvPicPr>
          <p:nvPr/>
        </p:nvPicPr>
        <p:blipFill rotWithShape="1">
          <a:blip r:embed="rId2" cstate="hqprint">
            <a:clrChange>
              <a:clrFrom>
                <a:srgbClr val="FFFFFF"/>
              </a:clrFrom>
              <a:clrTo>
                <a:srgbClr val="FFFFFF">
                  <a:alpha val="0"/>
                </a:srgbClr>
              </a:clrTo>
            </a:clrChange>
            <a:extLst>
              <a:ext uri="{28A0092B-C50C-407E-A947-70E740481C1C}">
                <a14:useLocalDpi xmlns:a14="http://schemas.microsoft.com/office/drawing/2010/main" val="0"/>
              </a:ext>
            </a:extLst>
          </a:blip>
          <a:srcRect t="18812" b="24432"/>
          <a:stretch/>
        </p:blipFill>
        <p:spPr>
          <a:xfrm>
            <a:off x="10231888" y="6330996"/>
            <a:ext cx="1626487" cy="403961"/>
          </a:xfrm>
          <a:prstGeom prst="rect">
            <a:avLst/>
          </a:prstGeom>
        </p:spPr>
      </p:pic>
      <p:cxnSp>
        <p:nvCxnSpPr>
          <p:cNvPr id="19" name="Conector recto 18">
            <a:extLst>
              <a:ext uri="{FF2B5EF4-FFF2-40B4-BE49-F238E27FC236}">
                <a16:creationId xmlns:a16="http://schemas.microsoft.com/office/drawing/2014/main" id="{C2672DFC-DF2F-4577-B2E6-4131A8BAA185}"/>
              </a:ext>
            </a:extLst>
          </p:cNvPr>
          <p:cNvCxnSpPr>
            <a:cxnSpLocks/>
          </p:cNvCxnSpPr>
          <p:nvPr/>
        </p:nvCxnSpPr>
        <p:spPr>
          <a:xfrm>
            <a:off x="-29961" y="6291416"/>
            <a:ext cx="12221961" cy="0"/>
          </a:xfrm>
          <a:prstGeom prst="line">
            <a:avLst/>
          </a:prstGeom>
        </p:spPr>
        <p:style>
          <a:lnRef idx="1">
            <a:schemeClr val="accent1"/>
          </a:lnRef>
          <a:fillRef idx="0">
            <a:schemeClr val="accent1"/>
          </a:fillRef>
          <a:effectRef idx="0">
            <a:schemeClr val="accent1"/>
          </a:effectRef>
          <a:fontRef idx="minor">
            <a:schemeClr val="tx1"/>
          </a:fontRef>
        </p:style>
      </p:cxnSp>
      <p:pic>
        <p:nvPicPr>
          <p:cNvPr id="20" name="Imagen 19">
            <a:extLst>
              <a:ext uri="{FF2B5EF4-FFF2-40B4-BE49-F238E27FC236}">
                <a16:creationId xmlns:a16="http://schemas.microsoft.com/office/drawing/2014/main" id="{5DAA504C-B39F-4292-8E6D-1A62585FAA6D}"/>
              </a:ext>
            </a:extLst>
          </p:cNvPr>
          <p:cNvPicPr>
            <a:picLocks noChangeAspect="1"/>
          </p:cNvPicPr>
          <p:nvPr/>
        </p:nvPicPr>
        <p:blipFill>
          <a:blip r:embed="rId3"/>
          <a:stretch>
            <a:fillRect/>
          </a:stretch>
        </p:blipFill>
        <p:spPr>
          <a:xfrm>
            <a:off x="5477788" y="785138"/>
            <a:ext cx="6380587" cy="5330285"/>
          </a:xfrm>
          <a:prstGeom prst="rect">
            <a:avLst/>
          </a:prstGeom>
        </p:spPr>
      </p:pic>
    </p:spTree>
    <p:extLst>
      <p:ext uri="{BB962C8B-B14F-4D97-AF65-F5344CB8AC3E}">
        <p14:creationId xmlns:p14="http://schemas.microsoft.com/office/powerpoint/2010/main" val="3341024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9A65C28D-D282-423B-BC68-CD713313377C}"/>
              </a:ext>
            </a:extLst>
          </p:cNvPr>
          <p:cNvPicPr>
            <a:picLocks noChangeAspect="1"/>
          </p:cNvPicPr>
          <p:nvPr/>
        </p:nvPicPr>
        <p:blipFill>
          <a:blip r:embed="rId2"/>
          <a:stretch>
            <a:fillRect/>
          </a:stretch>
        </p:blipFill>
        <p:spPr>
          <a:xfrm>
            <a:off x="1462918" y="1201721"/>
            <a:ext cx="9905667" cy="5125931"/>
          </a:xfrm>
          <a:prstGeom prst="rect">
            <a:avLst/>
          </a:prstGeom>
        </p:spPr>
      </p:pic>
      <p:sp>
        <p:nvSpPr>
          <p:cNvPr id="51" name="Rectángulo: esquinas redondeadas 50">
            <a:extLst>
              <a:ext uri="{FF2B5EF4-FFF2-40B4-BE49-F238E27FC236}">
                <a16:creationId xmlns:a16="http://schemas.microsoft.com/office/drawing/2014/main" id="{2FB70635-EFAE-039E-5943-775E030D2C3F}"/>
              </a:ext>
            </a:extLst>
          </p:cNvPr>
          <p:cNvSpPr/>
          <p:nvPr/>
        </p:nvSpPr>
        <p:spPr>
          <a:xfrm>
            <a:off x="2432150" y="768279"/>
            <a:ext cx="7652797" cy="551256"/>
          </a:xfrm>
          <a:prstGeom prst="roundRect">
            <a:avLst>
              <a:gd name="adj" fmla="val 0"/>
            </a:avLst>
          </a:prstGeom>
          <a:solidFill>
            <a:srgbClr val="3C4A5E"/>
          </a:solidFill>
          <a:ln>
            <a:solidFill>
              <a:schemeClr val="accent4">
                <a:lumMod val="20000"/>
                <a:lumOff val="8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just"/>
            <a:r>
              <a:rPr lang="es-ES" sz="1400" dirty="0">
                <a:solidFill>
                  <a:srgbClr val="F9FFFD"/>
                </a:solidFill>
              </a:rPr>
              <a:t>Dos proyectos distintos, con mineralización similar. Nuestro proyecto tiene un potencial de alta ley similar.</a:t>
            </a:r>
            <a:endParaRPr lang="en-US" sz="1400" dirty="0">
              <a:solidFill>
                <a:srgbClr val="F9FFFD"/>
              </a:solidFill>
            </a:endParaRPr>
          </a:p>
        </p:txBody>
      </p:sp>
      <p:sp>
        <p:nvSpPr>
          <p:cNvPr id="52" name="Rectangle 4">
            <a:extLst>
              <a:ext uri="{FF2B5EF4-FFF2-40B4-BE49-F238E27FC236}">
                <a16:creationId xmlns:a16="http://schemas.microsoft.com/office/drawing/2014/main" id="{58BE1D4C-2A78-4868-90AB-995107B5A33A}"/>
              </a:ext>
            </a:extLst>
          </p:cNvPr>
          <p:cNvSpPr/>
          <p:nvPr/>
        </p:nvSpPr>
        <p:spPr>
          <a:xfrm>
            <a:off x="406872" y="78537"/>
            <a:ext cx="5520547" cy="5816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300"/>
              </a:spcAft>
            </a:pPr>
            <a:r>
              <a:rPr lang="en-US" sz="2000" b="1" dirty="0" err="1">
                <a:solidFill>
                  <a:schemeClr val="tx1">
                    <a:lumMod val="75000"/>
                    <a:lumOff val="25000"/>
                  </a:schemeClr>
                </a:solidFill>
                <a:latin typeface="Century Gothic" panose="020B0502020202020204" pitchFamily="34" charset="0"/>
                <a:cs typeface="Arial" panose="020B0604020202020204" pitchFamily="34" charset="0"/>
              </a:rPr>
              <a:t>Comparación</a:t>
            </a:r>
            <a:r>
              <a:rPr lang="en-US" sz="2000" b="1" dirty="0">
                <a:solidFill>
                  <a:schemeClr val="tx1">
                    <a:lumMod val="75000"/>
                    <a:lumOff val="25000"/>
                  </a:schemeClr>
                </a:solidFill>
                <a:latin typeface="Century Gothic" panose="020B0502020202020204" pitchFamily="34" charset="0"/>
                <a:cs typeface="Arial" panose="020B0604020202020204" pitchFamily="34" charset="0"/>
              </a:rPr>
              <a:t> con </a:t>
            </a:r>
            <a:r>
              <a:rPr lang="en-US" sz="2000" b="1" dirty="0" err="1">
                <a:solidFill>
                  <a:schemeClr val="tx1">
                    <a:lumMod val="75000"/>
                    <a:lumOff val="25000"/>
                  </a:schemeClr>
                </a:solidFill>
                <a:latin typeface="Century Gothic" panose="020B0502020202020204" pitchFamily="34" charset="0"/>
                <a:cs typeface="Arial" panose="020B0604020202020204" pitchFamily="34" charset="0"/>
              </a:rPr>
              <a:t>Buriticá</a:t>
            </a:r>
            <a:endParaRPr lang="en-US" sz="2000" b="1" dirty="0">
              <a:solidFill>
                <a:schemeClr val="tx1">
                  <a:lumMod val="75000"/>
                  <a:lumOff val="25000"/>
                </a:schemeClr>
              </a:solidFill>
              <a:latin typeface="Century Gothic" panose="020B0502020202020204" pitchFamily="34" charset="0"/>
              <a:cs typeface="Arial" panose="020B0604020202020204" pitchFamily="34" charset="0"/>
            </a:endParaRPr>
          </a:p>
        </p:txBody>
      </p:sp>
      <p:cxnSp>
        <p:nvCxnSpPr>
          <p:cNvPr id="53" name="Conector recto 52">
            <a:extLst>
              <a:ext uri="{FF2B5EF4-FFF2-40B4-BE49-F238E27FC236}">
                <a16:creationId xmlns:a16="http://schemas.microsoft.com/office/drawing/2014/main" id="{9690404A-07DF-4819-B3E1-877A7B5D1604}"/>
              </a:ext>
            </a:extLst>
          </p:cNvPr>
          <p:cNvCxnSpPr>
            <a:cxnSpLocks/>
          </p:cNvCxnSpPr>
          <p:nvPr/>
        </p:nvCxnSpPr>
        <p:spPr>
          <a:xfrm>
            <a:off x="95362" y="714223"/>
            <a:ext cx="11944238" cy="0"/>
          </a:xfrm>
          <a:prstGeom prst="line">
            <a:avLst/>
          </a:prstGeom>
        </p:spPr>
        <p:style>
          <a:lnRef idx="1">
            <a:schemeClr val="accent1"/>
          </a:lnRef>
          <a:fillRef idx="0">
            <a:schemeClr val="accent1"/>
          </a:fillRef>
          <a:effectRef idx="0">
            <a:schemeClr val="accent1"/>
          </a:effectRef>
          <a:fontRef idx="minor">
            <a:schemeClr val="tx1"/>
          </a:fontRef>
        </p:style>
      </p:cxnSp>
      <p:pic>
        <p:nvPicPr>
          <p:cNvPr id="54" name="Imagen 53">
            <a:extLst>
              <a:ext uri="{FF2B5EF4-FFF2-40B4-BE49-F238E27FC236}">
                <a16:creationId xmlns:a16="http://schemas.microsoft.com/office/drawing/2014/main" id="{C8F88114-A510-444C-9F36-750F59B74761}"/>
              </a:ext>
            </a:extLst>
          </p:cNvPr>
          <p:cNvPicPr>
            <a:picLocks noChangeAspect="1"/>
          </p:cNvPicPr>
          <p:nvPr/>
        </p:nvPicPr>
        <p:blipFill rotWithShape="1">
          <a:blip r:embed="rId3" cstate="hqprint">
            <a:clrChange>
              <a:clrFrom>
                <a:srgbClr val="FFFFFF"/>
              </a:clrFrom>
              <a:clrTo>
                <a:srgbClr val="FFFFFF">
                  <a:alpha val="0"/>
                </a:srgbClr>
              </a:clrTo>
            </a:clrChange>
            <a:extLst>
              <a:ext uri="{28A0092B-C50C-407E-A947-70E740481C1C}">
                <a14:useLocalDpi xmlns:a14="http://schemas.microsoft.com/office/drawing/2010/main" val="0"/>
              </a:ext>
            </a:extLst>
          </a:blip>
          <a:srcRect t="18812" b="24432"/>
          <a:stretch/>
        </p:blipFill>
        <p:spPr>
          <a:xfrm>
            <a:off x="10287790" y="6356636"/>
            <a:ext cx="1626487" cy="403961"/>
          </a:xfrm>
          <a:prstGeom prst="rect">
            <a:avLst/>
          </a:prstGeom>
        </p:spPr>
      </p:pic>
      <p:cxnSp>
        <p:nvCxnSpPr>
          <p:cNvPr id="55" name="Conector recto 54">
            <a:extLst>
              <a:ext uri="{FF2B5EF4-FFF2-40B4-BE49-F238E27FC236}">
                <a16:creationId xmlns:a16="http://schemas.microsoft.com/office/drawing/2014/main" id="{31ED3C2B-A68A-49E8-8763-F84B79CB6B23}"/>
              </a:ext>
            </a:extLst>
          </p:cNvPr>
          <p:cNvCxnSpPr>
            <a:cxnSpLocks/>
          </p:cNvCxnSpPr>
          <p:nvPr/>
        </p:nvCxnSpPr>
        <p:spPr>
          <a:xfrm>
            <a:off x="-29961" y="6286708"/>
            <a:ext cx="12221961"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184116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a:extLst>
              <a:ext uri="{FF2B5EF4-FFF2-40B4-BE49-F238E27FC236}">
                <a16:creationId xmlns:a16="http://schemas.microsoft.com/office/drawing/2014/main" id="{C0F214C4-6237-4D5A-815D-01A38F171FE9}"/>
              </a:ext>
            </a:extLst>
          </p:cNvPr>
          <p:cNvSpPr/>
          <p:nvPr/>
        </p:nvSpPr>
        <p:spPr>
          <a:xfrm>
            <a:off x="406872" y="78537"/>
            <a:ext cx="5520547" cy="5816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300"/>
              </a:spcAft>
            </a:pPr>
            <a:r>
              <a:rPr lang="en-US" sz="2000" b="1" dirty="0" err="1">
                <a:solidFill>
                  <a:schemeClr val="tx1">
                    <a:lumMod val="75000"/>
                    <a:lumOff val="25000"/>
                  </a:schemeClr>
                </a:solidFill>
                <a:latin typeface="Century Gothic" panose="020B0502020202020204" pitchFamily="34" charset="0"/>
                <a:cs typeface="Arial" panose="020B0604020202020204" pitchFamily="34" charset="0"/>
              </a:rPr>
              <a:t>Caracterización</a:t>
            </a:r>
            <a:r>
              <a:rPr lang="en-US" sz="2000" b="1" dirty="0">
                <a:solidFill>
                  <a:schemeClr val="tx1">
                    <a:lumMod val="75000"/>
                    <a:lumOff val="25000"/>
                  </a:schemeClr>
                </a:solidFill>
                <a:latin typeface="Century Gothic" panose="020B0502020202020204" pitchFamily="34" charset="0"/>
                <a:cs typeface="Arial" panose="020B0604020202020204" pitchFamily="34" charset="0"/>
              </a:rPr>
              <a:t> </a:t>
            </a:r>
            <a:r>
              <a:rPr lang="en-US" sz="2000" b="1" dirty="0" err="1">
                <a:solidFill>
                  <a:schemeClr val="tx1">
                    <a:lumMod val="75000"/>
                    <a:lumOff val="25000"/>
                  </a:schemeClr>
                </a:solidFill>
                <a:latin typeface="Century Gothic" panose="020B0502020202020204" pitchFamily="34" charset="0"/>
                <a:cs typeface="Arial" panose="020B0604020202020204" pitchFamily="34" charset="0"/>
              </a:rPr>
              <a:t>Geológica</a:t>
            </a:r>
            <a:endParaRPr lang="en-US" sz="2000" b="1" dirty="0">
              <a:solidFill>
                <a:schemeClr val="tx1">
                  <a:lumMod val="75000"/>
                  <a:lumOff val="25000"/>
                </a:schemeClr>
              </a:solidFill>
              <a:latin typeface="Century Gothic" panose="020B0502020202020204" pitchFamily="34" charset="0"/>
              <a:cs typeface="Arial" panose="020B0604020202020204" pitchFamily="34" charset="0"/>
            </a:endParaRPr>
          </a:p>
        </p:txBody>
      </p:sp>
      <p:sp>
        <p:nvSpPr>
          <p:cNvPr id="61" name="Rectángulo: esquinas redondeadas 60">
            <a:extLst>
              <a:ext uri="{FF2B5EF4-FFF2-40B4-BE49-F238E27FC236}">
                <a16:creationId xmlns:a16="http://schemas.microsoft.com/office/drawing/2014/main" id="{0267F8CF-80EB-4022-A88B-6FD6631789F1}"/>
              </a:ext>
            </a:extLst>
          </p:cNvPr>
          <p:cNvSpPr/>
          <p:nvPr/>
        </p:nvSpPr>
        <p:spPr>
          <a:xfrm>
            <a:off x="-614" y="873457"/>
            <a:ext cx="5928033" cy="5413044"/>
          </a:xfrm>
          <a:prstGeom prst="roundRect">
            <a:avLst>
              <a:gd name="adj" fmla="val 0"/>
            </a:avLst>
          </a:prstGeom>
          <a:solidFill>
            <a:srgbClr val="3C4A5E"/>
          </a:solidFill>
          <a:ln>
            <a:solidFill>
              <a:schemeClr val="accent4">
                <a:lumMod val="20000"/>
                <a:lumOff val="80000"/>
              </a:schemeClr>
            </a:solidFill>
          </a:ln>
        </p:spPr>
        <p:style>
          <a:lnRef idx="2">
            <a:schemeClr val="accent3">
              <a:shade val="50000"/>
            </a:schemeClr>
          </a:lnRef>
          <a:fillRef idx="1">
            <a:schemeClr val="accent3"/>
          </a:fillRef>
          <a:effectRef idx="0">
            <a:schemeClr val="accent3"/>
          </a:effectRef>
          <a:fontRef idx="minor">
            <a:schemeClr val="lt1"/>
          </a:fontRef>
        </p:style>
        <p:txBody>
          <a:bodyPr lIns="36000" tIns="0" rIns="36000" bIns="0" rtlCol="0" anchor="ctr"/>
          <a:lstStyle/>
          <a:p>
            <a:pPr marL="285750" indent="-285750">
              <a:buFont typeface="Wingdings" panose="05000000000000000000" pitchFamily="2" charset="2"/>
              <a:buChar char="§"/>
            </a:pPr>
            <a:endParaRPr lang="es-ES" sz="1200" b="1" dirty="0">
              <a:solidFill>
                <a:srgbClr val="F9FFFD"/>
              </a:solidFill>
            </a:endParaRPr>
          </a:p>
          <a:p>
            <a:pPr marL="285750" indent="-285750">
              <a:buFont typeface="Wingdings" panose="05000000000000000000" pitchFamily="2" charset="2"/>
              <a:buChar char="§"/>
            </a:pPr>
            <a:r>
              <a:rPr lang="es-ES" sz="1200" b="1" dirty="0">
                <a:solidFill>
                  <a:srgbClr val="F9FFFD"/>
                </a:solidFill>
              </a:rPr>
              <a:t>Veta El Porvenir: Orientación preferencial ENE (075°), inclinación de 60° hacia el SE. Grosor promedio: 0,5 m.</a:t>
            </a:r>
          </a:p>
          <a:p>
            <a:pPr marL="285750" indent="-285750">
              <a:buFont typeface="Wingdings" panose="05000000000000000000" pitchFamily="2" charset="2"/>
              <a:buChar char="§"/>
            </a:pPr>
            <a:endParaRPr lang="es-ES" sz="1200" b="1" dirty="0">
              <a:solidFill>
                <a:srgbClr val="F9FFFD"/>
              </a:solidFill>
            </a:endParaRPr>
          </a:p>
          <a:p>
            <a:pPr marL="285750" indent="-285750">
              <a:buFont typeface="Wingdings" panose="05000000000000000000" pitchFamily="2" charset="2"/>
              <a:buChar char="§"/>
            </a:pPr>
            <a:r>
              <a:rPr lang="es-ES" sz="1200" b="1" dirty="0">
                <a:solidFill>
                  <a:srgbClr val="F9FFFD"/>
                </a:solidFill>
              </a:rPr>
              <a:t>Veta Yupi: Orientación preferencial ENE (078°), inclinación de 88° hacia el SE. Grosor promedio: 0,2 m.</a:t>
            </a:r>
          </a:p>
          <a:p>
            <a:pPr marL="285750" indent="-285750">
              <a:buFont typeface="Wingdings" panose="05000000000000000000" pitchFamily="2" charset="2"/>
              <a:buChar char="§"/>
            </a:pPr>
            <a:endParaRPr lang="es-ES" sz="1200" b="1" dirty="0">
              <a:solidFill>
                <a:srgbClr val="F9FFFD"/>
              </a:solidFill>
            </a:endParaRPr>
          </a:p>
          <a:p>
            <a:pPr marL="285750" indent="-285750">
              <a:buFont typeface="Wingdings" panose="05000000000000000000" pitchFamily="2" charset="2"/>
              <a:buChar char="§"/>
            </a:pPr>
            <a:r>
              <a:rPr lang="es-ES" sz="1200" b="1" dirty="0">
                <a:solidFill>
                  <a:srgbClr val="F9FFFD"/>
                </a:solidFill>
              </a:rPr>
              <a:t>Veta Moncho: Orientación preferencial WNW (110°), inclinación de 64° hacia el SW. Grosor promedio: 0,18 m.</a:t>
            </a:r>
          </a:p>
          <a:p>
            <a:endParaRPr lang="es-ES" sz="1200" b="1" dirty="0">
              <a:solidFill>
                <a:srgbClr val="F9FFFD"/>
              </a:solidFill>
            </a:endParaRPr>
          </a:p>
          <a:p>
            <a:pPr marL="285750" indent="-285750">
              <a:buFont typeface="Wingdings" panose="05000000000000000000" pitchFamily="2" charset="2"/>
              <a:buChar char="§"/>
            </a:pPr>
            <a:r>
              <a:rPr lang="es-ES" sz="1200" b="1" dirty="0">
                <a:solidFill>
                  <a:srgbClr val="F9FFFD"/>
                </a:solidFill>
              </a:rPr>
              <a:t>Veta Iglesia: Orientación preferencial ENE (075°), inclinación de 60° hacia el SE. Grosor promedio: 0,14 m.</a:t>
            </a:r>
          </a:p>
          <a:p>
            <a:pPr marL="285750" indent="-285750">
              <a:buFont typeface="Wingdings" panose="05000000000000000000" pitchFamily="2" charset="2"/>
              <a:buChar char="§"/>
            </a:pPr>
            <a:endParaRPr lang="es-ES" sz="1200" b="1" dirty="0">
              <a:solidFill>
                <a:srgbClr val="F9FFFD"/>
              </a:solidFill>
            </a:endParaRPr>
          </a:p>
          <a:p>
            <a:pPr marL="285750" indent="-285750">
              <a:buFont typeface="Wingdings" panose="05000000000000000000" pitchFamily="2" charset="2"/>
              <a:buChar char="§"/>
            </a:pPr>
            <a:r>
              <a:rPr lang="es-ES" sz="1200" b="1" dirty="0">
                <a:solidFill>
                  <a:srgbClr val="F9FFFD"/>
                </a:solidFill>
              </a:rPr>
              <a:t>Vetas Cantinflas-</a:t>
            </a:r>
            <a:r>
              <a:rPr lang="es-ES" sz="1200" b="1" dirty="0" err="1">
                <a:solidFill>
                  <a:srgbClr val="F9FFFD"/>
                </a:solidFill>
              </a:rPr>
              <a:t>Alvarez</a:t>
            </a:r>
            <a:r>
              <a:rPr lang="es-ES" sz="1200" b="1" dirty="0">
                <a:solidFill>
                  <a:srgbClr val="F9FFFD"/>
                </a:solidFill>
              </a:rPr>
              <a:t>-Jaramillo: Orientación preferencial NW (120°), inclinación de 75° hacia el SW. Grosor promedio: 0,2 m.</a:t>
            </a:r>
          </a:p>
          <a:p>
            <a:pPr marL="285750" indent="-285750">
              <a:buFont typeface="Wingdings" panose="05000000000000000000" pitchFamily="2" charset="2"/>
              <a:buChar char="§"/>
            </a:pPr>
            <a:endParaRPr lang="es-ES" sz="1200" b="1" dirty="0">
              <a:solidFill>
                <a:srgbClr val="F9FFFD"/>
              </a:solidFill>
            </a:endParaRPr>
          </a:p>
          <a:p>
            <a:pPr marL="285750" indent="-285750">
              <a:buFont typeface="Wingdings" panose="05000000000000000000" pitchFamily="2" charset="2"/>
              <a:buChar char="§"/>
            </a:pPr>
            <a:r>
              <a:rPr lang="es-ES" sz="1200" b="1" dirty="0">
                <a:solidFill>
                  <a:srgbClr val="F9FFFD"/>
                </a:solidFill>
              </a:rPr>
              <a:t>Veta Kelly: Orientación preferencial NW (130°), inclinación de 70° hacia el SW. Grosor promedio: 0,1 m.</a:t>
            </a:r>
          </a:p>
          <a:p>
            <a:pPr marL="285750" indent="-285750">
              <a:buFont typeface="Wingdings" panose="05000000000000000000" pitchFamily="2" charset="2"/>
              <a:buChar char="§"/>
            </a:pPr>
            <a:endParaRPr lang="es-ES" sz="1200" b="1" dirty="0">
              <a:solidFill>
                <a:srgbClr val="F9FFFD"/>
              </a:solidFill>
            </a:endParaRPr>
          </a:p>
          <a:p>
            <a:pPr marL="285750" indent="-285750">
              <a:buFont typeface="Wingdings" panose="05000000000000000000" pitchFamily="2" charset="2"/>
              <a:buChar char="§"/>
            </a:pPr>
            <a:r>
              <a:rPr lang="es-ES" sz="1200" b="1" dirty="0">
                <a:solidFill>
                  <a:srgbClr val="F9FFFD"/>
                </a:solidFill>
              </a:rPr>
              <a:t>Veta Raúl: Orientación preferencial WNW (105°), inclinación de 70° hacia el SW. Grosor promedio: 0,1 m.</a:t>
            </a:r>
          </a:p>
          <a:p>
            <a:pPr marL="285750" indent="-285750">
              <a:buFont typeface="Wingdings" panose="05000000000000000000" pitchFamily="2" charset="2"/>
              <a:buChar char="§"/>
            </a:pPr>
            <a:endParaRPr lang="es-ES" sz="1200" b="1" dirty="0">
              <a:solidFill>
                <a:srgbClr val="F9FFFD"/>
              </a:solidFill>
            </a:endParaRPr>
          </a:p>
          <a:p>
            <a:pPr marL="285750" indent="-285750">
              <a:buFont typeface="Wingdings" panose="05000000000000000000" pitchFamily="2" charset="2"/>
              <a:buChar char="§"/>
            </a:pPr>
            <a:r>
              <a:rPr lang="es-ES" sz="1200" b="1" dirty="0">
                <a:solidFill>
                  <a:srgbClr val="F9FFFD"/>
                </a:solidFill>
              </a:rPr>
              <a:t>Veta </a:t>
            </a:r>
            <a:r>
              <a:rPr lang="es-ES" sz="1200" b="1" dirty="0" err="1">
                <a:solidFill>
                  <a:srgbClr val="F9FFFD"/>
                </a:solidFill>
              </a:rPr>
              <a:t>Sainos</a:t>
            </a:r>
            <a:r>
              <a:rPr lang="es-ES" sz="1200" b="1" dirty="0">
                <a:solidFill>
                  <a:srgbClr val="F9FFFD"/>
                </a:solidFill>
              </a:rPr>
              <a:t>: Orientación preferencial NW (110°), inclinación de 70° hacia el SW. Grosor promedio: 0,1 m.</a:t>
            </a:r>
          </a:p>
          <a:p>
            <a:endParaRPr lang="es-ES" sz="1200" b="1" dirty="0">
              <a:solidFill>
                <a:srgbClr val="F9FFFD"/>
              </a:solidFill>
            </a:endParaRPr>
          </a:p>
          <a:p>
            <a:pPr marL="285750" indent="-285750">
              <a:buFont typeface="Wingdings" panose="05000000000000000000" pitchFamily="2" charset="2"/>
              <a:buChar char="§"/>
            </a:pPr>
            <a:r>
              <a:rPr lang="es-ES" sz="1200" b="1" dirty="0">
                <a:solidFill>
                  <a:srgbClr val="F9FFFD"/>
                </a:solidFill>
              </a:rPr>
              <a:t>Otras vetas: El Guamo Bajo, </a:t>
            </a:r>
            <a:r>
              <a:rPr lang="es-ES" sz="1200" b="1" dirty="0" err="1">
                <a:solidFill>
                  <a:srgbClr val="F9FFFD"/>
                </a:solidFill>
              </a:rPr>
              <a:t>Gallolos</a:t>
            </a:r>
            <a:r>
              <a:rPr lang="es-ES" sz="1200" b="1" dirty="0">
                <a:solidFill>
                  <a:srgbClr val="F9FFFD"/>
                </a:solidFill>
              </a:rPr>
              <a:t>, Kelly (Tensional), Iglesia (Tensional), </a:t>
            </a:r>
            <a:r>
              <a:rPr lang="es-ES" sz="1200" b="1" dirty="0" err="1">
                <a:solidFill>
                  <a:srgbClr val="F9FFFD"/>
                </a:solidFill>
              </a:rPr>
              <a:t>Sainos</a:t>
            </a:r>
            <a:r>
              <a:rPr lang="es-ES" sz="1200" b="1" dirty="0">
                <a:solidFill>
                  <a:srgbClr val="F9FFFD"/>
                </a:solidFill>
              </a:rPr>
              <a:t> (Tensional 1-2-3), Sara, Farid y Diego. </a:t>
            </a:r>
          </a:p>
          <a:p>
            <a:pPr marL="285750" indent="-285750">
              <a:buFont typeface="Wingdings" panose="05000000000000000000" pitchFamily="2" charset="2"/>
              <a:buChar char="§"/>
            </a:pPr>
            <a:endParaRPr lang="es-ES" sz="1200" b="1" dirty="0">
              <a:solidFill>
                <a:srgbClr val="F9FFFD"/>
              </a:solidFill>
            </a:endParaRPr>
          </a:p>
          <a:p>
            <a:pPr marL="285750" indent="-285750">
              <a:buFont typeface="Wingdings" panose="05000000000000000000" pitchFamily="2" charset="2"/>
              <a:buChar char="§"/>
            </a:pPr>
            <a:r>
              <a:rPr lang="es-ES" sz="1200" b="1" dirty="0">
                <a:solidFill>
                  <a:srgbClr val="F9FFFD"/>
                </a:solidFill>
              </a:rPr>
              <a:t>Estamos explorando para encontrar más</a:t>
            </a:r>
            <a:endParaRPr lang="en-US" sz="1200" dirty="0">
              <a:solidFill>
                <a:srgbClr val="F9FFFD"/>
              </a:solidFill>
            </a:endParaRPr>
          </a:p>
        </p:txBody>
      </p:sp>
      <p:pic>
        <p:nvPicPr>
          <p:cNvPr id="8" name="Imagen 7">
            <a:extLst>
              <a:ext uri="{FF2B5EF4-FFF2-40B4-BE49-F238E27FC236}">
                <a16:creationId xmlns:a16="http://schemas.microsoft.com/office/drawing/2014/main" id="{092DF4DF-99E1-4980-958E-2DCE18804C36}"/>
              </a:ext>
            </a:extLst>
          </p:cNvPr>
          <p:cNvPicPr>
            <a:picLocks noChangeAspect="1"/>
          </p:cNvPicPr>
          <p:nvPr/>
        </p:nvPicPr>
        <p:blipFill rotWithShape="1">
          <a:blip r:embed="rId2" cstate="hqprint">
            <a:clrChange>
              <a:clrFrom>
                <a:srgbClr val="FFFFFF"/>
              </a:clrFrom>
              <a:clrTo>
                <a:srgbClr val="FFFFFF">
                  <a:alpha val="0"/>
                </a:srgbClr>
              </a:clrTo>
            </a:clrChange>
            <a:extLst>
              <a:ext uri="{28A0092B-C50C-407E-A947-70E740481C1C}">
                <a14:useLocalDpi xmlns:a14="http://schemas.microsoft.com/office/drawing/2010/main" val="0"/>
              </a:ext>
            </a:extLst>
          </a:blip>
          <a:srcRect t="18812" b="24432"/>
          <a:stretch/>
        </p:blipFill>
        <p:spPr>
          <a:xfrm>
            <a:off x="10090567" y="6286501"/>
            <a:ext cx="1626487" cy="403961"/>
          </a:xfrm>
          <a:prstGeom prst="rect">
            <a:avLst/>
          </a:prstGeom>
        </p:spPr>
      </p:pic>
      <p:pic>
        <p:nvPicPr>
          <p:cNvPr id="6" name="Imagen 5">
            <a:extLst>
              <a:ext uri="{FF2B5EF4-FFF2-40B4-BE49-F238E27FC236}">
                <a16:creationId xmlns:a16="http://schemas.microsoft.com/office/drawing/2014/main" id="{BACB5708-85E9-33F4-4F5A-975507ED8033}"/>
              </a:ext>
            </a:extLst>
          </p:cNvPr>
          <p:cNvPicPr>
            <a:picLocks noChangeAspect="1"/>
          </p:cNvPicPr>
          <p:nvPr/>
        </p:nvPicPr>
        <p:blipFill rotWithShape="1">
          <a:blip r:embed="rId3"/>
          <a:srcRect l="13212" t="34166" r="10496" b="34445"/>
          <a:stretch/>
        </p:blipFill>
        <p:spPr>
          <a:xfrm>
            <a:off x="6107176" y="4172690"/>
            <a:ext cx="5934075" cy="1989764"/>
          </a:xfrm>
          <a:prstGeom prst="rect">
            <a:avLst/>
          </a:prstGeom>
          <a:ln w="6350">
            <a:noFill/>
          </a:ln>
        </p:spPr>
      </p:pic>
      <p:sp>
        <p:nvSpPr>
          <p:cNvPr id="9" name="Rectángulo 8">
            <a:extLst>
              <a:ext uri="{FF2B5EF4-FFF2-40B4-BE49-F238E27FC236}">
                <a16:creationId xmlns:a16="http://schemas.microsoft.com/office/drawing/2014/main" id="{53DCED9C-3F0B-1754-3B14-D97FF14F892E}"/>
              </a:ext>
            </a:extLst>
          </p:cNvPr>
          <p:cNvSpPr/>
          <p:nvPr/>
        </p:nvSpPr>
        <p:spPr>
          <a:xfrm rot="3667453">
            <a:off x="7423386" y="5654517"/>
            <a:ext cx="1170671" cy="39958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900" b="1" i="1" dirty="0">
                <a:solidFill>
                  <a:schemeClr val="tx1"/>
                </a:solidFill>
              </a:rPr>
              <a:t>Veta Porvenir</a:t>
            </a:r>
            <a:endParaRPr lang="es-PE" sz="900" b="1" i="1" dirty="0">
              <a:solidFill>
                <a:schemeClr val="tx1"/>
              </a:solidFill>
            </a:endParaRPr>
          </a:p>
        </p:txBody>
      </p:sp>
      <p:sp>
        <p:nvSpPr>
          <p:cNvPr id="10" name="Rectángulo 9">
            <a:extLst>
              <a:ext uri="{FF2B5EF4-FFF2-40B4-BE49-F238E27FC236}">
                <a16:creationId xmlns:a16="http://schemas.microsoft.com/office/drawing/2014/main" id="{5021859E-4A9F-4970-B5D4-32D79264FB63}"/>
              </a:ext>
            </a:extLst>
          </p:cNvPr>
          <p:cNvSpPr/>
          <p:nvPr/>
        </p:nvSpPr>
        <p:spPr>
          <a:xfrm rot="3667453">
            <a:off x="7419659" y="5801841"/>
            <a:ext cx="767097" cy="39958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900" b="1" i="1" dirty="0">
                <a:solidFill>
                  <a:schemeClr val="tx1"/>
                </a:solidFill>
              </a:rPr>
              <a:t>Veta Yupi</a:t>
            </a:r>
            <a:endParaRPr lang="es-PE" sz="900" b="1" i="1" dirty="0">
              <a:solidFill>
                <a:schemeClr val="tx1"/>
              </a:solidFill>
            </a:endParaRPr>
          </a:p>
        </p:txBody>
      </p:sp>
      <p:sp>
        <p:nvSpPr>
          <p:cNvPr id="11" name="Rectángulo 10">
            <a:extLst>
              <a:ext uri="{FF2B5EF4-FFF2-40B4-BE49-F238E27FC236}">
                <a16:creationId xmlns:a16="http://schemas.microsoft.com/office/drawing/2014/main" id="{23B34DBF-3265-B22E-4460-EEC22ED76F54}"/>
              </a:ext>
            </a:extLst>
          </p:cNvPr>
          <p:cNvSpPr/>
          <p:nvPr/>
        </p:nvSpPr>
        <p:spPr>
          <a:xfrm rot="3667453">
            <a:off x="6622382" y="5654517"/>
            <a:ext cx="1170671" cy="39958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900" b="1" i="1" dirty="0">
                <a:solidFill>
                  <a:schemeClr val="tx1"/>
                </a:solidFill>
              </a:rPr>
              <a:t>Veta Moncho</a:t>
            </a:r>
            <a:endParaRPr lang="es-PE" sz="900" b="1" i="1" dirty="0">
              <a:solidFill>
                <a:schemeClr val="tx1"/>
              </a:solidFill>
            </a:endParaRPr>
          </a:p>
        </p:txBody>
      </p:sp>
      <p:sp>
        <p:nvSpPr>
          <p:cNvPr id="12" name="Rectángulo 11">
            <a:extLst>
              <a:ext uri="{FF2B5EF4-FFF2-40B4-BE49-F238E27FC236}">
                <a16:creationId xmlns:a16="http://schemas.microsoft.com/office/drawing/2014/main" id="{9FDBD035-5684-370F-A6AC-D0FD422A14DC}"/>
              </a:ext>
            </a:extLst>
          </p:cNvPr>
          <p:cNvSpPr/>
          <p:nvPr/>
        </p:nvSpPr>
        <p:spPr>
          <a:xfrm rot="17081826">
            <a:off x="9915985" y="5578223"/>
            <a:ext cx="1391780" cy="39958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900" b="1" i="1" dirty="0">
                <a:solidFill>
                  <a:schemeClr val="tx1"/>
                </a:solidFill>
              </a:rPr>
              <a:t>Veta Cantinflas-Jaramillo-Álvarez </a:t>
            </a:r>
            <a:endParaRPr lang="es-PE" sz="900" b="1" i="1" dirty="0">
              <a:solidFill>
                <a:schemeClr val="tx1"/>
              </a:solidFill>
            </a:endParaRPr>
          </a:p>
        </p:txBody>
      </p:sp>
      <p:sp>
        <p:nvSpPr>
          <p:cNvPr id="13" name="Rectángulo 12">
            <a:extLst>
              <a:ext uri="{FF2B5EF4-FFF2-40B4-BE49-F238E27FC236}">
                <a16:creationId xmlns:a16="http://schemas.microsoft.com/office/drawing/2014/main" id="{68102BF1-61A1-0619-CC68-491ECFD7D6C9}"/>
              </a:ext>
            </a:extLst>
          </p:cNvPr>
          <p:cNvSpPr/>
          <p:nvPr/>
        </p:nvSpPr>
        <p:spPr>
          <a:xfrm rot="17238085">
            <a:off x="9546174" y="5624831"/>
            <a:ext cx="1391780" cy="39958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900" b="1" i="1" dirty="0">
                <a:solidFill>
                  <a:schemeClr val="tx1"/>
                </a:solidFill>
              </a:rPr>
              <a:t>Veta Kelly</a:t>
            </a:r>
            <a:endParaRPr lang="es-PE" sz="900" b="1" i="1" dirty="0">
              <a:solidFill>
                <a:schemeClr val="tx1"/>
              </a:solidFill>
            </a:endParaRPr>
          </a:p>
        </p:txBody>
      </p:sp>
      <p:sp>
        <p:nvSpPr>
          <p:cNvPr id="14" name="Rectángulo 13">
            <a:extLst>
              <a:ext uri="{FF2B5EF4-FFF2-40B4-BE49-F238E27FC236}">
                <a16:creationId xmlns:a16="http://schemas.microsoft.com/office/drawing/2014/main" id="{7F167AAE-03F8-077C-87FC-61E7D5CB4B21}"/>
              </a:ext>
            </a:extLst>
          </p:cNvPr>
          <p:cNvSpPr/>
          <p:nvPr/>
        </p:nvSpPr>
        <p:spPr>
          <a:xfrm rot="17238085">
            <a:off x="9106040" y="5851612"/>
            <a:ext cx="1391780" cy="39958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900" b="1" i="1" dirty="0">
                <a:solidFill>
                  <a:schemeClr val="tx1"/>
                </a:solidFill>
              </a:rPr>
              <a:t>Veta Iglesia</a:t>
            </a:r>
            <a:endParaRPr lang="es-PE" sz="900" b="1" i="1" dirty="0">
              <a:solidFill>
                <a:schemeClr val="tx1"/>
              </a:solidFill>
            </a:endParaRPr>
          </a:p>
        </p:txBody>
      </p:sp>
      <p:sp>
        <p:nvSpPr>
          <p:cNvPr id="15" name="Rectángulo 14">
            <a:extLst>
              <a:ext uri="{FF2B5EF4-FFF2-40B4-BE49-F238E27FC236}">
                <a16:creationId xmlns:a16="http://schemas.microsoft.com/office/drawing/2014/main" id="{511A4880-C2E4-327C-3503-E8AB15D0BFA5}"/>
              </a:ext>
            </a:extLst>
          </p:cNvPr>
          <p:cNvSpPr/>
          <p:nvPr/>
        </p:nvSpPr>
        <p:spPr>
          <a:xfrm rot="17739592">
            <a:off x="8992202" y="5782232"/>
            <a:ext cx="1163948" cy="39958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900" b="1" i="1" dirty="0">
                <a:solidFill>
                  <a:schemeClr val="tx1"/>
                </a:solidFill>
              </a:rPr>
              <a:t>Veta Diego-Farid</a:t>
            </a:r>
            <a:endParaRPr lang="es-PE" sz="900" b="1" i="1" dirty="0">
              <a:solidFill>
                <a:schemeClr val="tx1"/>
              </a:solidFill>
            </a:endParaRPr>
          </a:p>
        </p:txBody>
      </p:sp>
      <p:sp>
        <p:nvSpPr>
          <p:cNvPr id="16" name="Rectángulo 15">
            <a:extLst>
              <a:ext uri="{FF2B5EF4-FFF2-40B4-BE49-F238E27FC236}">
                <a16:creationId xmlns:a16="http://schemas.microsoft.com/office/drawing/2014/main" id="{11DF3741-999E-DC69-25C1-0EEA38FD3987}"/>
              </a:ext>
            </a:extLst>
          </p:cNvPr>
          <p:cNvSpPr/>
          <p:nvPr/>
        </p:nvSpPr>
        <p:spPr>
          <a:xfrm rot="17238085">
            <a:off x="9248798" y="5855163"/>
            <a:ext cx="1391780" cy="39958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900" b="1" i="1" dirty="0">
                <a:solidFill>
                  <a:schemeClr val="tx1"/>
                </a:solidFill>
              </a:rPr>
              <a:t>Veta Sainos</a:t>
            </a:r>
            <a:endParaRPr lang="es-PE" sz="900" b="1" i="1" dirty="0">
              <a:solidFill>
                <a:schemeClr val="tx1"/>
              </a:solidFill>
            </a:endParaRPr>
          </a:p>
        </p:txBody>
      </p:sp>
      <p:sp>
        <p:nvSpPr>
          <p:cNvPr id="2" name="Rectángulo 1">
            <a:extLst>
              <a:ext uri="{FF2B5EF4-FFF2-40B4-BE49-F238E27FC236}">
                <a16:creationId xmlns:a16="http://schemas.microsoft.com/office/drawing/2014/main" id="{10569D98-5B2A-4DD0-14C5-E806009D1B89}"/>
              </a:ext>
            </a:extLst>
          </p:cNvPr>
          <p:cNvSpPr/>
          <p:nvPr/>
        </p:nvSpPr>
        <p:spPr>
          <a:xfrm>
            <a:off x="6095999" y="3893199"/>
            <a:ext cx="1391390" cy="239697"/>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200" b="1" i="1" dirty="0" err="1">
                <a:solidFill>
                  <a:schemeClr val="bg1"/>
                </a:solidFill>
              </a:rPr>
              <a:t>Structural</a:t>
            </a:r>
            <a:r>
              <a:rPr lang="es-ES" sz="1200" b="1" i="1" dirty="0">
                <a:solidFill>
                  <a:schemeClr val="bg1"/>
                </a:solidFill>
              </a:rPr>
              <a:t> </a:t>
            </a:r>
            <a:r>
              <a:rPr lang="es-ES" sz="1200" b="1" i="1" dirty="0" err="1">
                <a:solidFill>
                  <a:schemeClr val="bg1"/>
                </a:solidFill>
              </a:rPr>
              <a:t>Model</a:t>
            </a:r>
            <a:endParaRPr lang="es-PE" sz="1200" b="1" i="1" dirty="0">
              <a:solidFill>
                <a:schemeClr val="bg1"/>
              </a:solidFill>
            </a:endParaRPr>
          </a:p>
        </p:txBody>
      </p:sp>
      <p:sp>
        <p:nvSpPr>
          <p:cNvPr id="5" name="Rectángulo 4">
            <a:extLst>
              <a:ext uri="{FF2B5EF4-FFF2-40B4-BE49-F238E27FC236}">
                <a16:creationId xmlns:a16="http://schemas.microsoft.com/office/drawing/2014/main" id="{7C8B5E20-0F84-8915-7BF2-49FB6335B851}"/>
              </a:ext>
            </a:extLst>
          </p:cNvPr>
          <p:cNvSpPr/>
          <p:nvPr/>
        </p:nvSpPr>
        <p:spPr>
          <a:xfrm>
            <a:off x="6108900" y="4224787"/>
            <a:ext cx="1463041" cy="239697"/>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200" b="1" i="1" dirty="0" err="1">
                <a:solidFill>
                  <a:schemeClr val="bg1"/>
                </a:solidFill>
              </a:rPr>
              <a:t>Structural</a:t>
            </a:r>
            <a:r>
              <a:rPr lang="es-ES" sz="1200" b="1" i="1" dirty="0">
                <a:solidFill>
                  <a:schemeClr val="bg1"/>
                </a:solidFill>
              </a:rPr>
              <a:t> </a:t>
            </a:r>
            <a:r>
              <a:rPr lang="es-ES" sz="1200" b="1" i="1" dirty="0" err="1">
                <a:solidFill>
                  <a:schemeClr val="bg1"/>
                </a:solidFill>
              </a:rPr>
              <a:t>Section</a:t>
            </a:r>
            <a:endParaRPr lang="es-PE" sz="1200" b="1" i="1" dirty="0">
              <a:solidFill>
                <a:schemeClr val="bg1"/>
              </a:solidFill>
            </a:endParaRPr>
          </a:p>
        </p:txBody>
      </p:sp>
      <p:cxnSp>
        <p:nvCxnSpPr>
          <p:cNvPr id="17" name="Conector recto 16">
            <a:extLst>
              <a:ext uri="{FF2B5EF4-FFF2-40B4-BE49-F238E27FC236}">
                <a16:creationId xmlns:a16="http://schemas.microsoft.com/office/drawing/2014/main" id="{25B8AD9C-B5D9-4FFC-B5C2-079C7EF1A281}"/>
              </a:ext>
            </a:extLst>
          </p:cNvPr>
          <p:cNvCxnSpPr>
            <a:cxnSpLocks/>
          </p:cNvCxnSpPr>
          <p:nvPr/>
        </p:nvCxnSpPr>
        <p:spPr>
          <a:xfrm>
            <a:off x="95362" y="714223"/>
            <a:ext cx="11944238" cy="0"/>
          </a:xfrm>
          <a:prstGeom prst="line">
            <a:avLst/>
          </a:prstGeom>
        </p:spPr>
        <p:style>
          <a:lnRef idx="1">
            <a:schemeClr val="accent1"/>
          </a:lnRef>
          <a:fillRef idx="0">
            <a:schemeClr val="accent1"/>
          </a:fillRef>
          <a:effectRef idx="0">
            <a:schemeClr val="accent1"/>
          </a:effectRef>
          <a:fontRef idx="minor">
            <a:schemeClr val="tx1"/>
          </a:fontRef>
        </p:style>
      </p:cxnSp>
      <p:pic>
        <p:nvPicPr>
          <p:cNvPr id="3" name="Imagen 2">
            <a:extLst>
              <a:ext uri="{FF2B5EF4-FFF2-40B4-BE49-F238E27FC236}">
                <a16:creationId xmlns:a16="http://schemas.microsoft.com/office/drawing/2014/main" id="{214DE22F-6F34-C705-24C6-53178C9CF5F1}"/>
              </a:ext>
            </a:extLst>
          </p:cNvPr>
          <p:cNvPicPr>
            <a:picLocks noChangeAspect="1"/>
          </p:cNvPicPr>
          <p:nvPr/>
        </p:nvPicPr>
        <p:blipFill rotWithShape="1">
          <a:blip r:embed="rId4"/>
          <a:srcRect t="9861" r="195" b="9393"/>
          <a:stretch/>
        </p:blipFill>
        <p:spPr>
          <a:xfrm>
            <a:off x="6095999" y="231128"/>
            <a:ext cx="5934075" cy="3912709"/>
          </a:xfrm>
          <a:prstGeom prst="rect">
            <a:avLst/>
          </a:prstGeom>
          <a:ln w="6350">
            <a:noFill/>
          </a:ln>
        </p:spPr>
      </p:pic>
      <p:cxnSp>
        <p:nvCxnSpPr>
          <p:cNvPr id="18" name="Conector recto 17">
            <a:extLst>
              <a:ext uri="{FF2B5EF4-FFF2-40B4-BE49-F238E27FC236}">
                <a16:creationId xmlns:a16="http://schemas.microsoft.com/office/drawing/2014/main" id="{1C135D4B-EB2A-44C9-9AAB-BBCB199FBFA4}"/>
              </a:ext>
            </a:extLst>
          </p:cNvPr>
          <p:cNvCxnSpPr>
            <a:cxnSpLocks/>
          </p:cNvCxnSpPr>
          <p:nvPr/>
        </p:nvCxnSpPr>
        <p:spPr>
          <a:xfrm>
            <a:off x="-29961" y="6286708"/>
            <a:ext cx="12221961"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8271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092DF4DF-99E1-4980-958E-2DCE18804C36}"/>
              </a:ext>
            </a:extLst>
          </p:cNvPr>
          <p:cNvPicPr>
            <a:picLocks noChangeAspect="1"/>
          </p:cNvPicPr>
          <p:nvPr/>
        </p:nvPicPr>
        <p:blipFill rotWithShape="1">
          <a:blip r:embed="rId2" cstate="hqprint">
            <a:clrChange>
              <a:clrFrom>
                <a:srgbClr val="FFFFFF"/>
              </a:clrFrom>
              <a:clrTo>
                <a:srgbClr val="FFFFFF">
                  <a:alpha val="0"/>
                </a:srgbClr>
              </a:clrTo>
            </a:clrChange>
            <a:extLst>
              <a:ext uri="{28A0092B-C50C-407E-A947-70E740481C1C}">
                <a14:useLocalDpi xmlns:a14="http://schemas.microsoft.com/office/drawing/2010/main" val="0"/>
              </a:ext>
            </a:extLst>
          </a:blip>
          <a:srcRect t="18812" b="24432"/>
          <a:stretch/>
        </p:blipFill>
        <p:spPr>
          <a:xfrm>
            <a:off x="10090567" y="6286501"/>
            <a:ext cx="1626487" cy="403961"/>
          </a:xfrm>
          <a:prstGeom prst="rect">
            <a:avLst/>
          </a:prstGeom>
        </p:spPr>
      </p:pic>
      <p:sp>
        <p:nvSpPr>
          <p:cNvPr id="6" name="Rectángulo: esquinas redondeadas 5">
            <a:extLst>
              <a:ext uri="{FF2B5EF4-FFF2-40B4-BE49-F238E27FC236}">
                <a16:creationId xmlns:a16="http://schemas.microsoft.com/office/drawing/2014/main" id="{5F125F4E-6E2B-4CBF-BE7D-9948AE3B707C}"/>
              </a:ext>
            </a:extLst>
          </p:cNvPr>
          <p:cNvSpPr/>
          <p:nvPr/>
        </p:nvSpPr>
        <p:spPr>
          <a:xfrm>
            <a:off x="7124132" y="4200526"/>
            <a:ext cx="4915468" cy="2085976"/>
          </a:xfrm>
          <a:prstGeom prst="roundRect">
            <a:avLst>
              <a:gd name="adj" fmla="val 0"/>
            </a:avLst>
          </a:prstGeom>
          <a:solidFill>
            <a:srgbClr val="3C4A5E"/>
          </a:solidFill>
          <a:ln>
            <a:solidFill>
              <a:schemeClr val="accent4">
                <a:lumMod val="20000"/>
                <a:lumOff val="8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285750" indent="-285750" algn="just">
              <a:buFont typeface="Wingdings" panose="05000000000000000000" pitchFamily="2" charset="2"/>
              <a:buChar char="§"/>
            </a:pPr>
            <a:r>
              <a:rPr lang="es-ES" sz="1300" dirty="0">
                <a:solidFill>
                  <a:srgbClr val="F9FFFD"/>
                </a:solidFill>
              </a:rPr>
              <a:t>El tipo de depósito, mineralización, textura de las vetas y contenido de </a:t>
            </a:r>
            <a:r>
              <a:rPr lang="es-ES" sz="1300" dirty="0" err="1">
                <a:solidFill>
                  <a:srgbClr val="F9FFFD"/>
                </a:solidFill>
              </a:rPr>
              <a:t>oro+plata+zinc±cobre</a:t>
            </a:r>
            <a:r>
              <a:rPr lang="es-ES" sz="1300" dirty="0">
                <a:solidFill>
                  <a:srgbClr val="F9FFFD"/>
                </a:solidFill>
              </a:rPr>
              <a:t> representan un gran potencial, similar al de las vetas de Buriticá.</a:t>
            </a:r>
          </a:p>
          <a:p>
            <a:pPr marL="285750" indent="-285750" algn="just">
              <a:buFont typeface="Wingdings" panose="05000000000000000000" pitchFamily="2" charset="2"/>
              <a:buChar char="§"/>
            </a:pPr>
            <a:endParaRPr lang="es-ES" sz="1300" dirty="0">
              <a:solidFill>
                <a:srgbClr val="F9FFFD"/>
              </a:solidFill>
            </a:endParaRPr>
          </a:p>
          <a:p>
            <a:pPr marL="285750" indent="-285750" algn="just">
              <a:buFont typeface="Wingdings" panose="05000000000000000000" pitchFamily="2" charset="2"/>
              <a:buChar char="§"/>
            </a:pPr>
            <a:r>
              <a:rPr lang="es-ES" sz="1300" dirty="0">
                <a:solidFill>
                  <a:srgbClr val="F9FFFD"/>
                </a:solidFill>
              </a:rPr>
              <a:t>La Mina de Buriticá (Continental-</a:t>
            </a:r>
            <a:r>
              <a:rPr lang="es-ES" sz="1300" dirty="0" err="1">
                <a:solidFill>
                  <a:srgbClr val="F9FFFD"/>
                </a:solidFill>
              </a:rPr>
              <a:t>Zijin</a:t>
            </a:r>
            <a:r>
              <a:rPr lang="es-ES" sz="1300" dirty="0">
                <a:solidFill>
                  <a:srgbClr val="F9FFFD"/>
                </a:solidFill>
              </a:rPr>
              <a:t>) tiene una mineralización verificada de 1000 metros bajo la superficie con altos contenidos de reservas y recursos minerales, por lo que podemos comparar el mismo potencial para el proyecto </a:t>
            </a:r>
            <a:r>
              <a:rPr lang="es-ES" sz="1300" dirty="0" err="1">
                <a:solidFill>
                  <a:srgbClr val="F9FFFD"/>
                </a:solidFill>
              </a:rPr>
              <a:t>Aurum</a:t>
            </a:r>
            <a:r>
              <a:rPr lang="es-ES" sz="1300" dirty="0">
                <a:solidFill>
                  <a:srgbClr val="F9FFFD"/>
                </a:solidFill>
              </a:rPr>
              <a:t> </a:t>
            </a:r>
            <a:r>
              <a:rPr lang="es-ES" sz="1300" dirty="0" err="1">
                <a:solidFill>
                  <a:srgbClr val="F9FFFD"/>
                </a:solidFill>
              </a:rPr>
              <a:t>Vert</a:t>
            </a:r>
            <a:r>
              <a:rPr lang="es-ES" sz="1300" dirty="0">
                <a:solidFill>
                  <a:srgbClr val="F9FFFD"/>
                </a:solidFill>
              </a:rPr>
              <a:t>.</a:t>
            </a:r>
            <a:endParaRPr lang="en-US" sz="1300" dirty="0">
              <a:solidFill>
                <a:srgbClr val="F9FFFD"/>
              </a:solidFill>
            </a:endParaRPr>
          </a:p>
        </p:txBody>
      </p:sp>
      <p:pic>
        <p:nvPicPr>
          <p:cNvPr id="3" name="Imagen 2">
            <a:extLst>
              <a:ext uri="{FF2B5EF4-FFF2-40B4-BE49-F238E27FC236}">
                <a16:creationId xmlns:a16="http://schemas.microsoft.com/office/drawing/2014/main" id="{77D1CB6A-4B4D-93D6-F427-C6C9A7029E8C}"/>
              </a:ext>
            </a:extLst>
          </p:cNvPr>
          <p:cNvPicPr>
            <a:picLocks noChangeAspect="1"/>
          </p:cNvPicPr>
          <p:nvPr/>
        </p:nvPicPr>
        <p:blipFill rotWithShape="1">
          <a:blip r:embed="rId3"/>
          <a:srcRect l="23938" t="19028" r="11369" b="11231"/>
          <a:stretch/>
        </p:blipFill>
        <p:spPr>
          <a:xfrm>
            <a:off x="374977" y="757091"/>
            <a:ext cx="6549697" cy="5474245"/>
          </a:xfrm>
          <a:prstGeom prst="rect">
            <a:avLst/>
          </a:prstGeom>
        </p:spPr>
      </p:pic>
      <p:pic>
        <p:nvPicPr>
          <p:cNvPr id="5" name="Imagen 4">
            <a:extLst>
              <a:ext uri="{FF2B5EF4-FFF2-40B4-BE49-F238E27FC236}">
                <a16:creationId xmlns:a16="http://schemas.microsoft.com/office/drawing/2014/main" id="{6C52FBA0-A17F-CDE2-6E5B-C510B1239B91}"/>
              </a:ext>
            </a:extLst>
          </p:cNvPr>
          <p:cNvPicPr>
            <a:picLocks noChangeAspect="1"/>
          </p:cNvPicPr>
          <p:nvPr/>
        </p:nvPicPr>
        <p:blipFill rotWithShape="1">
          <a:blip r:embed="rId4">
            <a:extLst>
              <a:ext uri="{28A0092B-C50C-407E-A947-70E740481C1C}">
                <a14:useLocalDpi xmlns:a14="http://schemas.microsoft.com/office/drawing/2010/main" val="0"/>
              </a:ext>
            </a:extLst>
          </a:blip>
          <a:srcRect r="505"/>
          <a:stretch/>
        </p:blipFill>
        <p:spPr bwMode="auto">
          <a:xfrm>
            <a:off x="7530721" y="732947"/>
            <a:ext cx="4047697" cy="3448856"/>
          </a:xfrm>
          <a:prstGeom prst="rect">
            <a:avLst/>
          </a:prstGeom>
          <a:noFill/>
          <a:ln>
            <a:noFill/>
          </a:ln>
          <a:extLst>
            <a:ext uri="{53640926-AAD7-44D8-BBD7-CCE9431645EC}">
              <a14:shadowObscured xmlns:a14="http://schemas.microsoft.com/office/drawing/2010/main"/>
            </a:ext>
          </a:extLst>
        </p:spPr>
      </p:pic>
      <p:sp>
        <p:nvSpPr>
          <p:cNvPr id="2" name="Rectángulo 1">
            <a:extLst>
              <a:ext uri="{FF2B5EF4-FFF2-40B4-BE49-F238E27FC236}">
                <a16:creationId xmlns:a16="http://schemas.microsoft.com/office/drawing/2014/main" id="{13E003B6-9145-50AD-E2A6-F7A1201506FE}"/>
              </a:ext>
            </a:extLst>
          </p:cNvPr>
          <p:cNvSpPr/>
          <p:nvPr/>
        </p:nvSpPr>
        <p:spPr>
          <a:xfrm>
            <a:off x="10584508" y="3726542"/>
            <a:ext cx="1115401" cy="239697"/>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200" b="1" i="1" dirty="0" err="1">
                <a:solidFill>
                  <a:schemeClr val="bg1"/>
                </a:solidFill>
              </a:rPr>
              <a:t>Deposit</a:t>
            </a:r>
            <a:r>
              <a:rPr lang="es-ES" sz="1200" b="1" i="1" dirty="0">
                <a:solidFill>
                  <a:schemeClr val="bg1"/>
                </a:solidFill>
              </a:rPr>
              <a:t> </a:t>
            </a:r>
            <a:r>
              <a:rPr lang="es-ES" sz="1200" b="1" i="1" dirty="0" err="1">
                <a:solidFill>
                  <a:schemeClr val="bg1"/>
                </a:solidFill>
              </a:rPr>
              <a:t>type</a:t>
            </a:r>
            <a:endParaRPr lang="es-PE" sz="1200" b="1" i="1" dirty="0">
              <a:solidFill>
                <a:schemeClr val="bg1"/>
              </a:solidFill>
            </a:endParaRPr>
          </a:p>
        </p:txBody>
      </p:sp>
      <p:sp>
        <p:nvSpPr>
          <p:cNvPr id="7" name="Rectángulo 6">
            <a:extLst>
              <a:ext uri="{FF2B5EF4-FFF2-40B4-BE49-F238E27FC236}">
                <a16:creationId xmlns:a16="http://schemas.microsoft.com/office/drawing/2014/main" id="{80A92B2B-0251-0E4B-6DF2-7450E71BDF26}"/>
              </a:ext>
            </a:extLst>
          </p:cNvPr>
          <p:cNvSpPr/>
          <p:nvPr/>
        </p:nvSpPr>
        <p:spPr>
          <a:xfrm>
            <a:off x="5334967" y="5909245"/>
            <a:ext cx="1525905" cy="239697"/>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200" b="1" i="1" dirty="0">
                <a:solidFill>
                  <a:schemeClr val="bg1"/>
                </a:solidFill>
              </a:rPr>
              <a:t>Geological </a:t>
            </a:r>
            <a:r>
              <a:rPr lang="es-ES" sz="1200" b="1" i="1" dirty="0" err="1">
                <a:solidFill>
                  <a:schemeClr val="bg1"/>
                </a:solidFill>
              </a:rPr>
              <a:t>Model</a:t>
            </a:r>
            <a:endParaRPr lang="es-PE" sz="1200" b="1" i="1" dirty="0">
              <a:solidFill>
                <a:schemeClr val="bg1"/>
              </a:solidFill>
            </a:endParaRPr>
          </a:p>
        </p:txBody>
      </p:sp>
      <p:sp>
        <p:nvSpPr>
          <p:cNvPr id="9" name="Rectangle 4">
            <a:extLst>
              <a:ext uri="{FF2B5EF4-FFF2-40B4-BE49-F238E27FC236}">
                <a16:creationId xmlns:a16="http://schemas.microsoft.com/office/drawing/2014/main" id="{768B200E-ACD7-45B4-804B-D8235DB0361D}"/>
              </a:ext>
            </a:extLst>
          </p:cNvPr>
          <p:cNvSpPr/>
          <p:nvPr/>
        </p:nvSpPr>
        <p:spPr>
          <a:xfrm>
            <a:off x="406872" y="78537"/>
            <a:ext cx="5520547" cy="5816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300"/>
              </a:spcAft>
            </a:pPr>
            <a:r>
              <a:rPr lang="en-US" sz="2000" b="1" dirty="0" err="1">
                <a:solidFill>
                  <a:schemeClr val="tx1">
                    <a:lumMod val="75000"/>
                    <a:lumOff val="25000"/>
                  </a:schemeClr>
                </a:solidFill>
                <a:latin typeface="Century Gothic" panose="020B0502020202020204" pitchFamily="34" charset="0"/>
                <a:cs typeface="Arial" panose="020B0604020202020204" pitchFamily="34" charset="0"/>
              </a:rPr>
              <a:t>Caracterización</a:t>
            </a:r>
            <a:r>
              <a:rPr lang="en-US" sz="2000" b="1" dirty="0">
                <a:solidFill>
                  <a:schemeClr val="tx1">
                    <a:lumMod val="75000"/>
                    <a:lumOff val="25000"/>
                  </a:schemeClr>
                </a:solidFill>
                <a:latin typeface="Century Gothic" panose="020B0502020202020204" pitchFamily="34" charset="0"/>
                <a:cs typeface="Arial" panose="020B0604020202020204" pitchFamily="34" charset="0"/>
              </a:rPr>
              <a:t> </a:t>
            </a:r>
            <a:r>
              <a:rPr lang="en-US" sz="2000" b="1" dirty="0" err="1">
                <a:solidFill>
                  <a:schemeClr val="tx1">
                    <a:lumMod val="75000"/>
                    <a:lumOff val="25000"/>
                  </a:schemeClr>
                </a:solidFill>
                <a:latin typeface="Century Gothic" panose="020B0502020202020204" pitchFamily="34" charset="0"/>
                <a:cs typeface="Arial" panose="020B0604020202020204" pitchFamily="34" charset="0"/>
              </a:rPr>
              <a:t>Geológica</a:t>
            </a:r>
            <a:endParaRPr lang="en-US" sz="2000" b="1" dirty="0">
              <a:solidFill>
                <a:schemeClr val="tx1">
                  <a:lumMod val="75000"/>
                  <a:lumOff val="25000"/>
                </a:schemeClr>
              </a:solidFill>
              <a:latin typeface="Century Gothic" panose="020B0502020202020204" pitchFamily="34" charset="0"/>
              <a:cs typeface="Arial" panose="020B0604020202020204" pitchFamily="34" charset="0"/>
            </a:endParaRPr>
          </a:p>
        </p:txBody>
      </p:sp>
      <p:cxnSp>
        <p:nvCxnSpPr>
          <p:cNvPr id="10" name="Conector recto 9">
            <a:extLst>
              <a:ext uri="{FF2B5EF4-FFF2-40B4-BE49-F238E27FC236}">
                <a16:creationId xmlns:a16="http://schemas.microsoft.com/office/drawing/2014/main" id="{5F4CE6DF-E2EE-4D60-843F-F4E9345F38D0}"/>
              </a:ext>
            </a:extLst>
          </p:cNvPr>
          <p:cNvCxnSpPr>
            <a:cxnSpLocks/>
          </p:cNvCxnSpPr>
          <p:nvPr/>
        </p:nvCxnSpPr>
        <p:spPr>
          <a:xfrm>
            <a:off x="95362" y="714223"/>
            <a:ext cx="1194423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C56A8365-CB20-4068-A345-0DADF1C5A118}"/>
              </a:ext>
            </a:extLst>
          </p:cNvPr>
          <p:cNvCxnSpPr>
            <a:cxnSpLocks/>
          </p:cNvCxnSpPr>
          <p:nvPr/>
        </p:nvCxnSpPr>
        <p:spPr>
          <a:xfrm>
            <a:off x="-29961" y="6286708"/>
            <a:ext cx="12221961"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786136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a 2">
            <a:extLst>
              <a:ext uri="{FF2B5EF4-FFF2-40B4-BE49-F238E27FC236}">
                <a16:creationId xmlns:a16="http://schemas.microsoft.com/office/drawing/2014/main" id="{B1A7A877-9E93-4ADF-9948-B3ECCFF922BA}"/>
              </a:ext>
            </a:extLst>
          </p:cNvPr>
          <p:cNvGraphicFramePr>
            <a:graphicFrameLocks noGrp="1"/>
          </p:cNvGraphicFramePr>
          <p:nvPr>
            <p:extLst>
              <p:ext uri="{D42A27DB-BD31-4B8C-83A1-F6EECF244321}">
                <p14:modId xmlns:p14="http://schemas.microsoft.com/office/powerpoint/2010/main" val="2833278152"/>
              </p:ext>
            </p:extLst>
          </p:nvPr>
        </p:nvGraphicFramePr>
        <p:xfrm>
          <a:off x="7235658" y="1181560"/>
          <a:ext cx="4902366" cy="4462700"/>
        </p:xfrm>
        <a:graphic>
          <a:graphicData uri="http://schemas.openxmlformats.org/drawingml/2006/table">
            <a:tbl>
              <a:tblPr firstRow="1" bandRow="1">
                <a:tableStyleId>{5C22544A-7EE6-4342-B048-85BDC9FD1C3A}</a:tableStyleId>
              </a:tblPr>
              <a:tblGrid>
                <a:gridCol w="2016072">
                  <a:extLst>
                    <a:ext uri="{9D8B030D-6E8A-4147-A177-3AD203B41FA5}">
                      <a16:colId xmlns:a16="http://schemas.microsoft.com/office/drawing/2014/main" val="1171016494"/>
                    </a:ext>
                  </a:extLst>
                </a:gridCol>
                <a:gridCol w="1443147">
                  <a:extLst>
                    <a:ext uri="{9D8B030D-6E8A-4147-A177-3AD203B41FA5}">
                      <a16:colId xmlns:a16="http://schemas.microsoft.com/office/drawing/2014/main" val="80434848"/>
                    </a:ext>
                  </a:extLst>
                </a:gridCol>
                <a:gridCol w="1443147">
                  <a:extLst>
                    <a:ext uri="{9D8B030D-6E8A-4147-A177-3AD203B41FA5}">
                      <a16:colId xmlns:a16="http://schemas.microsoft.com/office/drawing/2014/main" val="1920260430"/>
                    </a:ext>
                  </a:extLst>
                </a:gridCol>
              </a:tblGrid>
              <a:tr h="542892">
                <a:tc gridSpan="3">
                  <a:txBody>
                    <a:bodyPr/>
                    <a:lstStyle/>
                    <a:p>
                      <a:r>
                        <a:rPr lang="en-US" sz="1100" noProof="0" dirty="0"/>
                        <a:t>Potential Estimated Resources Calculation (Historic)</a:t>
                      </a:r>
                    </a:p>
                  </a:txBody>
                  <a:tcPr anchor="ctr"/>
                </a:tc>
                <a:tc hMerge="1">
                  <a:txBody>
                    <a:bodyPr/>
                    <a:lstStyle/>
                    <a:p>
                      <a:pPr algn="ctr"/>
                      <a:r>
                        <a:rPr lang="en-US" sz="1000" noProof="0" dirty="0"/>
                        <a:t>Value</a:t>
                      </a:r>
                    </a:p>
                  </a:txBody>
                  <a:tcPr anchor="ctr"/>
                </a:tc>
                <a:tc hMerge="1">
                  <a:txBody>
                    <a:bodyPr/>
                    <a:lstStyle/>
                    <a:p>
                      <a:pPr algn="ctr"/>
                      <a:endParaRPr lang="en-US" sz="1000" noProof="0" dirty="0"/>
                    </a:p>
                  </a:txBody>
                  <a:tcPr anchor="ctr"/>
                </a:tc>
                <a:extLst>
                  <a:ext uri="{0D108BD9-81ED-4DB2-BD59-A6C34878D82A}">
                    <a16:rowId xmlns:a16="http://schemas.microsoft.com/office/drawing/2014/main" val="2446858502"/>
                  </a:ext>
                </a:extLst>
              </a:tr>
              <a:tr h="542892">
                <a:tc>
                  <a:txBody>
                    <a:bodyPr/>
                    <a:lstStyle/>
                    <a:p>
                      <a:r>
                        <a:rPr lang="en-US" sz="1100" b="1" noProof="0" dirty="0"/>
                        <a:t>Grado (Au)</a:t>
                      </a:r>
                    </a:p>
                  </a:txBody>
                  <a:tcPr anchor="ctr"/>
                </a:tc>
                <a:tc>
                  <a:txBody>
                    <a:bodyPr/>
                    <a:lstStyle/>
                    <a:p>
                      <a:pPr algn="ctr"/>
                      <a:r>
                        <a:rPr lang="en-US" sz="1100" b="1" noProof="0" dirty="0"/>
                        <a:t>19.5</a:t>
                      </a:r>
                    </a:p>
                  </a:txBody>
                  <a:tcPr anchor="ctr"/>
                </a:tc>
                <a:tc>
                  <a:txBody>
                    <a:bodyPr/>
                    <a:lstStyle/>
                    <a:p>
                      <a:pPr algn="ctr"/>
                      <a:r>
                        <a:rPr lang="en-US" sz="1100" b="1" noProof="0" dirty="0"/>
                        <a:t>gr/ton</a:t>
                      </a:r>
                    </a:p>
                  </a:txBody>
                  <a:tcPr anchor="ctr"/>
                </a:tc>
                <a:extLst>
                  <a:ext uri="{0D108BD9-81ED-4DB2-BD59-A6C34878D82A}">
                    <a16:rowId xmlns:a16="http://schemas.microsoft.com/office/drawing/2014/main" val="1528205704"/>
                  </a:ext>
                </a:extLst>
              </a:tr>
              <a:tr h="542892">
                <a:tc>
                  <a:txBody>
                    <a:bodyPr/>
                    <a:lstStyle/>
                    <a:p>
                      <a:r>
                        <a:rPr lang="en-US" sz="1100" b="1" noProof="0" dirty="0" err="1"/>
                        <a:t>Densidad</a:t>
                      </a:r>
                      <a:r>
                        <a:rPr lang="en-US" sz="1100" b="1" noProof="0" dirty="0"/>
                        <a:t> </a:t>
                      </a:r>
                      <a:r>
                        <a:rPr lang="en-US" sz="1100" b="1" noProof="0" dirty="0" err="1"/>
                        <a:t>Promedio</a:t>
                      </a:r>
                      <a:endParaRPr lang="en-US" sz="1100" b="1" noProof="0" dirty="0"/>
                    </a:p>
                  </a:txBody>
                  <a:tcPr anchor="ctr"/>
                </a:tc>
                <a:tc>
                  <a:txBody>
                    <a:bodyPr/>
                    <a:lstStyle/>
                    <a:p>
                      <a:pPr algn="ctr"/>
                      <a:r>
                        <a:rPr lang="en-US" sz="1100" b="1" noProof="0" dirty="0"/>
                        <a:t>4.178</a:t>
                      </a:r>
                    </a:p>
                  </a:txBody>
                  <a:tcPr anchor="ctr"/>
                </a:tc>
                <a:tc>
                  <a:txBody>
                    <a:bodyPr/>
                    <a:lstStyle/>
                    <a:p>
                      <a:pPr algn="ctr"/>
                      <a:r>
                        <a:rPr lang="en-US" sz="1100" b="1" noProof="0" dirty="0"/>
                        <a:t>ton/m^3</a:t>
                      </a:r>
                    </a:p>
                  </a:txBody>
                  <a:tcPr anchor="ctr"/>
                </a:tc>
                <a:extLst>
                  <a:ext uri="{0D108BD9-81ED-4DB2-BD59-A6C34878D82A}">
                    <a16:rowId xmlns:a16="http://schemas.microsoft.com/office/drawing/2014/main" val="3884232293"/>
                  </a:ext>
                </a:extLst>
              </a:tr>
              <a:tr h="542892">
                <a:tc>
                  <a:txBody>
                    <a:bodyPr/>
                    <a:lstStyle/>
                    <a:p>
                      <a:r>
                        <a:rPr lang="es-ES" sz="1100" noProof="0" dirty="0"/>
                        <a:t>Volumen de la Veta El Porvenir</a:t>
                      </a:r>
                      <a:endParaRPr lang="en-US" sz="1100" noProof="0" dirty="0"/>
                    </a:p>
                  </a:txBody>
                  <a:tcPr anchor="ctr"/>
                </a:tc>
                <a:tc>
                  <a:txBody>
                    <a:bodyPr/>
                    <a:lstStyle/>
                    <a:p>
                      <a:pPr algn="ctr"/>
                      <a:r>
                        <a:rPr lang="en-US" sz="1100" noProof="0" dirty="0"/>
                        <a:t>1,530,500</a:t>
                      </a:r>
                    </a:p>
                  </a:txBody>
                  <a:tcPr anchor="ctr"/>
                </a:tc>
                <a:tc>
                  <a:txBody>
                    <a:bodyPr/>
                    <a:lstStyle/>
                    <a:p>
                      <a:pPr algn="ctr"/>
                      <a:r>
                        <a:rPr lang="en-US" sz="1100" noProof="0" dirty="0"/>
                        <a:t>m^3</a:t>
                      </a:r>
                    </a:p>
                  </a:txBody>
                  <a:tcPr anchor="ctr"/>
                </a:tc>
                <a:extLst>
                  <a:ext uri="{0D108BD9-81ED-4DB2-BD59-A6C34878D82A}">
                    <a16:rowId xmlns:a16="http://schemas.microsoft.com/office/drawing/2014/main" val="4282445258"/>
                  </a:ext>
                </a:extLst>
              </a:tr>
              <a:tr h="542892">
                <a:tc>
                  <a:txBody>
                    <a:bodyPr/>
                    <a:lstStyle/>
                    <a:p>
                      <a:r>
                        <a:rPr lang="es-ES" sz="1100" noProof="0" dirty="0"/>
                        <a:t>Volumen de la Veta El Porvenir I</a:t>
                      </a:r>
                      <a:endParaRPr lang="en-US" sz="1100" noProof="0" dirty="0"/>
                    </a:p>
                  </a:txBody>
                  <a:tcPr anchor="ctr"/>
                </a:tc>
                <a:tc>
                  <a:txBody>
                    <a:bodyPr/>
                    <a:lstStyle/>
                    <a:p>
                      <a:pPr algn="ctr"/>
                      <a:r>
                        <a:rPr lang="en-US" sz="1100" noProof="0" dirty="0"/>
                        <a:t>561,350</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noProof="0" dirty="0"/>
                        <a:t>m^3</a:t>
                      </a:r>
                    </a:p>
                  </a:txBody>
                  <a:tcPr anchor="ctr"/>
                </a:tc>
                <a:extLst>
                  <a:ext uri="{0D108BD9-81ED-4DB2-BD59-A6C34878D82A}">
                    <a16:rowId xmlns:a16="http://schemas.microsoft.com/office/drawing/2014/main" val="219172186"/>
                  </a:ext>
                </a:extLst>
              </a:tr>
              <a:tr h="66245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100" b="1" noProof="0" dirty="0"/>
                        <a:t>Volumen de la Veta El Porvenir </a:t>
                      </a:r>
                      <a:r>
                        <a:rPr lang="en-US" sz="1100" b="1" noProof="0" dirty="0"/>
                        <a:t>+ </a:t>
                      </a:r>
                      <a:r>
                        <a:rPr lang="es-ES" sz="1100" b="1" noProof="0" dirty="0"/>
                        <a:t>Volumen de la Veta El Porvenir I</a:t>
                      </a:r>
                      <a:endParaRPr lang="en-US" sz="1100" b="1" noProof="0" dirty="0"/>
                    </a:p>
                  </a:txBody>
                  <a:tcPr anchor="ctr"/>
                </a:tc>
                <a:tc>
                  <a:txBody>
                    <a:bodyPr/>
                    <a:lstStyle/>
                    <a:p>
                      <a:pPr algn="ctr"/>
                      <a:r>
                        <a:rPr lang="en-US" sz="1100" b="1" noProof="0" dirty="0"/>
                        <a:t>2,091,850</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noProof="0" dirty="0"/>
                        <a:t>m^3</a:t>
                      </a:r>
                    </a:p>
                  </a:txBody>
                  <a:tcPr anchor="ctr"/>
                </a:tc>
                <a:extLst>
                  <a:ext uri="{0D108BD9-81ED-4DB2-BD59-A6C34878D82A}">
                    <a16:rowId xmlns:a16="http://schemas.microsoft.com/office/drawing/2014/main" val="2302871886"/>
                  </a:ext>
                </a:extLst>
              </a:tr>
              <a:tr h="542892">
                <a:tc>
                  <a:txBody>
                    <a:bodyPr/>
                    <a:lstStyle/>
                    <a:p>
                      <a:r>
                        <a:rPr lang="en-US" sz="1100" noProof="0" dirty="0" err="1"/>
                        <a:t>Gramos</a:t>
                      </a:r>
                      <a:r>
                        <a:rPr lang="en-US" sz="1100" noProof="0" dirty="0"/>
                        <a:t> a </a:t>
                      </a:r>
                      <a:r>
                        <a:rPr lang="en-US" sz="1100" noProof="0" dirty="0" err="1"/>
                        <a:t>Onzas</a:t>
                      </a:r>
                      <a:endParaRPr lang="en-US" sz="1100" noProof="0" dirty="0"/>
                    </a:p>
                  </a:txBody>
                  <a:tcPr anchor="ctr"/>
                </a:tc>
                <a:tc>
                  <a:txBody>
                    <a:bodyPr/>
                    <a:lstStyle/>
                    <a:p>
                      <a:pPr algn="ctr"/>
                      <a:r>
                        <a:rPr lang="en-US" sz="1100" noProof="0" dirty="0"/>
                        <a:t>31.1035</a:t>
                      </a:r>
                    </a:p>
                  </a:txBody>
                  <a:tcPr anchor="ctr"/>
                </a:tc>
                <a:tc>
                  <a:txBody>
                    <a:bodyPr/>
                    <a:lstStyle/>
                    <a:p>
                      <a:pPr algn="ctr"/>
                      <a:r>
                        <a:rPr lang="en-US" sz="1100" noProof="0" dirty="0"/>
                        <a:t>gr</a:t>
                      </a:r>
                    </a:p>
                  </a:txBody>
                  <a:tcPr anchor="ctr"/>
                </a:tc>
                <a:extLst>
                  <a:ext uri="{0D108BD9-81ED-4DB2-BD59-A6C34878D82A}">
                    <a16:rowId xmlns:a16="http://schemas.microsoft.com/office/drawing/2014/main" val="1893225009"/>
                  </a:ext>
                </a:extLst>
              </a:tr>
              <a:tr h="542892">
                <a:tc>
                  <a:txBody>
                    <a:bodyPr/>
                    <a:lstStyle/>
                    <a:p>
                      <a:r>
                        <a:rPr lang="en-US" sz="1100" noProof="0" dirty="0"/>
                        <a:t>Total de </a:t>
                      </a:r>
                      <a:r>
                        <a:rPr lang="en-US" sz="1100" noProof="0" dirty="0" err="1"/>
                        <a:t>onzas</a:t>
                      </a:r>
                      <a:r>
                        <a:rPr lang="en-US" sz="1100" noProof="0" dirty="0"/>
                        <a:t> de las </a:t>
                      </a:r>
                      <a:r>
                        <a:rPr lang="en-US" sz="1100" noProof="0" dirty="0" err="1"/>
                        <a:t>vetas</a:t>
                      </a:r>
                      <a:r>
                        <a:rPr lang="en-US" sz="1100" noProof="0" dirty="0"/>
                        <a:t> El </a:t>
                      </a:r>
                      <a:r>
                        <a:rPr lang="en-US" sz="1100" noProof="0" dirty="0" err="1"/>
                        <a:t>Porvenir</a:t>
                      </a:r>
                      <a:endParaRPr lang="en-US" sz="1100" noProof="0" dirty="0"/>
                    </a:p>
                  </a:txBody>
                  <a:tcPr anchor="ctr"/>
                </a:tc>
                <a:tc>
                  <a:txBody>
                    <a:bodyPr/>
                    <a:lstStyle/>
                    <a:p>
                      <a:pPr algn="ctr"/>
                      <a:r>
                        <a:rPr lang="en-US" sz="1100" noProof="0" dirty="0"/>
                        <a:t>5,578,979</a:t>
                      </a:r>
                    </a:p>
                  </a:txBody>
                  <a:tcPr anchor="ctr"/>
                </a:tc>
                <a:tc>
                  <a:txBody>
                    <a:bodyPr/>
                    <a:lstStyle/>
                    <a:p>
                      <a:pPr algn="ctr"/>
                      <a:r>
                        <a:rPr lang="en-US" sz="1100" noProof="0" dirty="0"/>
                        <a:t>oz</a:t>
                      </a:r>
                    </a:p>
                  </a:txBody>
                  <a:tcPr anchor="ctr"/>
                </a:tc>
                <a:extLst>
                  <a:ext uri="{0D108BD9-81ED-4DB2-BD59-A6C34878D82A}">
                    <a16:rowId xmlns:a16="http://schemas.microsoft.com/office/drawing/2014/main" val="1961832909"/>
                  </a:ext>
                </a:extLst>
              </a:tr>
            </a:tbl>
          </a:graphicData>
        </a:graphic>
      </p:graphicFrame>
      <p:pic>
        <p:nvPicPr>
          <p:cNvPr id="9" name="Imagen 8">
            <a:extLst>
              <a:ext uri="{FF2B5EF4-FFF2-40B4-BE49-F238E27FC236}">
                <a16:creationId xmlns:a16="http://schemas.microsoft.com/office/drawing/2014/main" id="{2E846839-68B6-4A7D-90FA-0789F1ED92EB}"/>
              </a:ext>
            </a:extLst>
          </p:cNvPr>
          <p:cNvPicPr>
            <a:picLocks noChangeAspect="1"/>
          </p:cNvPicPr>
          <p:nvPr/>
        </p:nvPicPr>
        <p:blipFill rotWithShape="1">
          <a:blip r:embed="rId2" cstate="hqprint">
            <a:clrChange>
              <a:clrFrom>
                <a:srgbClr val="FFFFFF"/>
              </a:clrFrom>
              <a:clrTo>
                <a:srgbClr val="FFFFFF">
                  <a:alpha val="0"/>
                </a:srgbClr>
              </a:clrTo>
            </a:clrChange>
            <a:extLst>
              <a:ext uri="{28A0092B-C50C-407E-A947-70E740481C1C}">
                <a14:useLocalDpi xmlns:a14="http://schemas.microsoft.com/office/drawing/2010/main" val="0"/>
              </a:ext>
            </a:extLst>
          </a:blip>
          <a:srcRect t="18812" b="24432"/>
          <a:stretch/>
        </p:blipFill>
        <p:spPr>
          <a:xfrm>
            <a:off x="10287790" y="6356636"/>
            <a:ext cx="1626487" cy="403961"/>
          </a:xfrm>
          <a:prstGeom prst="rect">
            <a:avLst/>
          </a:prstGeom>
        </p:spPr>
      </p:pic>
      <p:cxnSp>
        <p:nvCxnSpPr>
          <p:cNvPr id="11" name="Conector recto 10">
            <a:extLst>
              <a:ext uri="{FF2B5EF4-FFF2-40B4-BE49-F238E27FC236}">
                <a16:creationId xmlns:a16="http://schemas.microsoft.com/office/drawing/2014/main" id="{86878DC8-6C25-4E61-8FB7-E92D64367A15}"/>
              </a:ext>
            </a:extLst>
          </p:cNvPr>
          <p:cNvCxnSpPr>
            <a:cxnSpLocks/>
          </p:cNvCxnSpPr>
          <p:nvPr/>
        </p:nvCxnSpPr>
        <p:spPr>
          <a:xfrm>
            <a:off x="-29961" y="6286708"/>
            <a:ext cx="12221961" cy="0"/>
          </a:xfrm>
          <a:prstGeom prst="line">
            <a:avLst/>
          </a:prstGeom>
        </p:spPr>
        <p:style>
          <a:lnRef idx="1">
            <a:schemeClr val="accent1"/>
          </a:lnRef>
          <a:fillRef idx="0">
            <a:schemeClr val="accent1"/>
          </a:fillRef>
          <a:effectRef idx="0">
            <a:schemeClr val="accent1"/>
          </a:effectRef>
          <a:fontRef idx="minor">
            <a:schemeClr val="tx1"/>
          </a:fontRef>
        </p:style>
      </p:cxnSp>
      <p:sp>
        <p:nvSpPr>
          <p:cNvPr id="12" name="Rectangle 4">
            <a:extLst>
              <a:ext uri="{FF2B5EF4-FFF2-40B4-BE49-F238E27FC236}">
                <a16:creationId xmlns:a16="http://schemas.microsoft.com/office/drawing/2014/main" id="{771D84CA-8CF4-490B-85A8-BC97907E1F4B}"/>
              </a:ext>
            </a:extLst>
          </p:cNvPr>
          <p:cNvSpPr/>
          <p:nvPr/>
        </p:nvSpPr>
        <p:spPr>
          <a:xfrm>
            <a:off x="406872" y="78537"/>
            <a:ext cx="5520547" cy="5816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300"/>
              </a:spcAft>
            </a:pPr>
            <a:r>
              <a:rPr lang="en-US" sz="2000" b="1" dirty="0" err="1">
                <a:solidFill>
                  <a:schemeClr val="tx1">
                    <a:lumMod val="75000"/>
                    <a:lumOff val="25000"/>
                  </a:schemeClr>
                </a:solidFill>
                <a:latin typeface="Century Gothic" panose="020B0502020202020204" pitchFamily="34" charset="0"/>
                <a:cs typeface="Arial" panose="020B0604020202020204" pitchFamily="34" charset="0"/>
              </a:rPr>
              <a:t>Recursos</a:t>
            </a:r>
            <a:r>
              <a:rPr lang="en-US" sz="2000" b="1" dirty="0">
                <a:solidFill>
                  <a:schemeClr val="tx1">
                    <a:lumMod val="75000"/>
                    <a:lumOff val="25000"/>
                  </a:schemeClr>
                </a:solidFill>
                <a:latin typeface="Century Gothic" panose="020B0502020202020204" pitchFamily="34" charset="0"/>
                <a:cs typeface="Arial" panose="020B0604020202020204" pitchFamily="34" charset="0"/>
              </a:rPr>
              <a:t> </a:t>
            </a:r>
            <a:r>
              <a:rPr lang="en-US" sz="2000" b="1" dirty="0" err="1">
                <a:solidFill>
                  <a:schemeClr val="tx1">
                    <a:lumMod val="75000"/>
                    <a:lumOff val="25000"/>
                  </a:schemeClr>
                </a:solidFill>
                <a:latin typeface="Century Gothic" panose="020B0502020202020204" pitchFamily="34" charset="0"/>
                <a:cs typeface="Arial" panose="020B0604020202020204" pitchFamily="34" charset="0"/>
              </a:rPr>
              <a:t>potenciales</a:t>
            </a:r>
            <a:endParaRPr lang="en-US" sz="2000" b="1" dirty="0">
              <a:solidFill>
                <a:schemeClr val="tx1">
                  <a:lumMod val="75000"/>
                  <a:lumOff val="25000"/>
                </a:schemeClr>
              </a:solidFill>
              <a:latin typeface="Century Gothic" panose="020B0502020202020204" pitchFamily="34" charset="0"/>
              <a:cs typeface="Arial" panose="020B0604020202020204" pitchFamily="34" charset="0"/>
            </a:endParaRPr>
          </a:p>
        </p:txBody>
      </p:sp>
      <p:cxnSp>
        <p:nvCxnSpPr>
          <p:cNvPr id="13" name="Conector recto 12">
            <a:extLst>
              <a:ext uri="{FF2B5EF4-FFF2-40B4-BE49-F238E27FC236}">
                <a16:creationId xmlns:a16="http://schemas.microsoft.com/office/drawing/2014/main" id="{CBAD1052-D6B3-400B-B91B-944129F2FF33}"/>
              </a:ext>
            </a:extLst>
          </p:cNvPr>
          <p:cNvCxnSpPr>
            <a:cxnSpLocks/>
          </p:cNvCxnSpPr>
          <p:nvPr/>
        </p:nvCxnSpPr>
        <p:spPr>
          <a:xfrm>
            <a:off x="95362" y="714223"/>
            <a:ext cx="11944238" cy="0"/>
          </a:xfrm>
          <a:prstGeom prst="line">
            <a:avLst/>
          </a:prstGeom>
        </p:spPr>
        <p:style>
          <a:lnRef idx="1">
            <a:schemeClr val="accent1"/>
          </a:lnRef>
          <a:fillRef idx="0">
            <a:schemeClr val="accent1"/>
          </a:fillRef>
          <a:effectRef idx="0">
            <a:schemeClr val="accent1"/>
          </a:effectRef>
          <a:fontRef idx="minor">
            <a:schemeClr val="tx1"/>
          </a:fontRef>
        </p:style>
      </p:cxnSp>
      <p:pic>
        <p:nvPicPr>
          <p:cNvPr id="14" name="Imagen 13">
            <a:extLst>
              <a:ext uri="{FF2B5EF4-FFF2-40B4-BE49-F238E27FC236}">
                <a16:creationId xmlns:a16="http://schemas.microsoft.com/office/drawing/2014/main" id="{C7B1F598-D080-4818-A79B-80046801C23D}"/>
              </a:ext>
            </a:extLst>
          </p:cNvPr>
          <p:cNvPicPr>
            <a:picLocks noChangeAspect="1"/>
          </p:cNvPicPr>
          <p:nvPr/>
        </p:nvPicPr>
        <p:blipFill>
          <a:blip r:embed="rId3"/>
          <a:stretch>
            <a:fillRect/>
          </a:stretch>
        </p:blipFill>
        <p:spPr>
          <a:xfrm>
            <a:off x="95362" y="1042803"/>
            <a:ext cx="7013296" cy="4855359"/>
          </a:xfrm>
          <a:prstGeom prst="rect">
            <a:avLst/>
          </a:prstGeom>
        </p:spPr>
      </p:pic>
    </p:spTree>
    <p:extLst>
      <p:ext uri="{BB962C8B-B14F-4D97-AF65-F5344CB8AC3E}">
        <p14:creationId xmlns:p14="http://schemas.microsoft.com/office/powerpoint/2010/main" val="11392545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upo 16"/>
          <p:cNvGrpSpPr>
            <a:grpSpLocks noChangeAspect="1"/>
          </p:cNvGrpSpPr>
          <p:nvPr/>
        </p:nvGrpSpPr>
        <p:grpSpPr>
          <a:xfrm>
            <a:off x="6043771" y="899902"/>
            <a:ext cx="6046016" cy="5230423"/>
            <a:chOff x="8061435" y="3712309"/>
            <a:chExt cx="3596754" cy="3112113"/>
          </a:xfrm>
        </p:grpSpPr>
        <p:pic>
          <p:nvPicPr>
            <p:cNvPr id="18" name="Imagen 17"/>
            <p:cNvPicPr>
              <a:picLocks noChangeAspect="1"/>
            </p:cNvPicPr>
            <p:nvPr/>
          </p:nvPicPr>
          <p:blipFill>
            <a:blip r:embed="rId3"/>
            <a:stretch>
              <a:fillRect/>
            </a:stretch>
          </p:blipFill>
          <p:spPr>
            <a:xfrm>
              <a:off x="8076789" y="3712309"/>
              <a:ext cx="3581400" cy="3112113"/>
            </a:xfrm>
            <a:prstGeom prst="rect">
              <a:avLst/>
            </a:prstGeom>
          </p:spPr>
        </p:pic>
        <p:sp>
          <p:nvSpPr>
            <p:cNvPr id="19" name="CuadroTexto 18"/>
            <p:cNvSpPr txBox="1"/>
            <p:nvPr/>
          </p:nvSpPr>
          <p:spPr>
            <a:xfrm>
              <a:off x="8061435" y="6584644"/>
              <a:ext cx="2651760" cy="168366"/>
            </a:xfrm>
            <a:prstGeom prst="rect">
              <a:avLst/>
            </a:prstGeom>
            <a:noFill/>
          </p:spPr>
          <p:txBody>
            <a:bodyPr wrap="square" rtlCol="0">
              <a:spAutoFit/>
            </a:bodyPr>
            <a:lstStyle/>
            <a:p>
              <a:r>
                <a:rPr lang="es-ES" sz="1200" b="1" dirty="0"/>
                <a:t>Block </a:t>
              </a:r>
              <a:r>
                <a:rPr lang="es-ES" sz="1200" b="1" dirty="0" err="1"/>
                <a:t>Models</a:t>
              </a:r>
              <a:r>
                <a:rPr lang="es-ES" sz="1200" b="1" dirty="0"/>
                <a:t> – Leapfrog Edge (</a:t>
              </a:r>
              <a:r>
                <a:rPr lang="es-ES" sz="1200" b="1" dirty="0" err="1"/>
                <a:t>Measured</a:t>
              </a:r>
              <a:r>
                <a:rPr lang="es-ES" sz="1200" b="1" dirty="0"/>
                <a:t> </a:t>
              </a:r>
              <a:r>
                <a:rPr lang="es-ES" sz="1200" b="1" dirty="0" err="1"/>
                <a:t>resources</a:t>
              </a:r>
              <a:r>
                <a:rPr lang="es-ES" sz="1200" b="1" dirty="0"/>
                <a:t>)</a:t>
              </a:r>
            </a:p>
          </p:txBody>
        </p:sp>
        <p:sp>
          <p:nvSpPr>
            <p:cNvPr id="20" name="Rectángulo 19"/>
            <p:cNvSpPr/>
            <p:nvPr/>
          </p:nvSpPr>
          <p:spPr>
            <a:xfrm>
              <a:off x="8061435" y="5096995"/>
              <a:ext cx="408016" cy="152692"/>
            </a:xfrm>
            <a:prstGeom prst="rect">
              <a:avLst/>
            </a:prstGeom>
          </p:spPr>
          <p:txBody>
            <a:bodyPr wrap="none">
              <a:spAutoFit/>
            </a:bodyPr>
            <a:lstStyle/>
            <a:p>
              <a:r>
                <a:rPr lang="es-ES" sz="800" b="1" dirty="0" err="1">
                  <a:solidFill>
                    <a:schemeClr val="tx1">
                      <a:lumMod val="50000"/>
                      <a:lumOff val="50000"/>
                    </a:schemeClr>
                  </a:solidFill>
                </a:rPr>
                <a:t>Lv</a:t>
              </a:r>
              <a:r>
                <a:rPr lang="es-ES" sz="800" b="1" dirty="0">
                  <a:solidFill>
                    <a:schemeClr val="tx1">
                      <a:lumMod val="50000"/>
                      <a:lumOff val="50000"/>
                    </a:schemeClr>
                  </a:solidFill>
                </a:rPr>
                <a:t> 1950 </a:t>
              </a:r>
              <a:endParaRPr lang="es-ES" sz="800" dirty="0">
                <a:solidFill>
                  <a:schemeClr val="tx1">
                    <a:lumMod val="50000"/>
                    <a:lumOff val="50000"/>
                  </a:schemeClr>
                </a:solidFill>
              </a:endParaRPr>
            </a:p>
          </p:txBody>
        </p:sp>
        <p:cxnSp>
          <p:nvCxnSpPr>
            <p:cNvPr id="21" name="Conector recto 20"/>
            <p:cNvCxnSpPr/>
            <p:nvPr/>
          </p:nvCxnSpPr>
          <p:spPr>
            <a:xfrm>
              <a:off x="8061435" y="5234047"/>
              <a:ext cx="3494689" cy="152835"/>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22" name="Rectángulo 21"/>
            <p:cNvSpPr/>
            <p:nvPr/>
          </p:nvSpPr>
          <p:spPr>
            <a:xfrm>
              <a:off x="8076789" y="5417253"/>
              <a:ext cx="408016" cy="152692"/>
            </a:xfrm>
            <a:prstGeom prst="rect">
              <a:avLst/>
            </a:prstGeom>
          </p:spPr>
          <p:txBody>
            <a:bodyPr wrap="none">
              <a:spAutoFit/>
            </a:bodyPr>
            <a:lstStyle/>
            <a:p>
              <a:r>
                <a:rPr lang="es-ES" sz="800" b="1" dirty="0" err="1">
                  <a:solidFill>
                    <a:schemeClr val="tx1">
                      <a:lumMod val="50000"/>
                      <a:lumOff val="50000"/>
                    </a:schemeClr>
                  </a:solidFill>
                </a:rPr>
                <a:t>Lv</a:t>
              </a:r>
              <a:r>
                <a:rPr lang="es-ES" sz="800" b="1" dirty="0">
                  <a:solidFill>
                    <a:schemeClr val="tx1">
                      <a:lumMod val="50000"/>
                      <a:lumOff val="50000"/>
                    </a:schemeClr>
                  </a:solidFill>
                </a:rPr>
                <a:t> 1900 </a:t>
              </a:r>
              <a:endParaRPr lang="es-ES" sz="800" dirty="0">
                <a:solidFill>
                  <a:schemeClr val="tx1">
                    <a:lumMod val="50000"/>
                    <a:lumOff val="50000"/>
                  </a:schemeClr>
                </a:solidFill>
              </a:endParaRPr>
            </a:p>
          </p:txBody>
        </p:sp>
        <p:cxnSp>
          <p:nvCxnSpPr>
            <p:cNvPr id="23" name="Conector recto 22"/>
            <p:cNvCxnSpPr/>
            <p:nvPr/>
          </p:nvCxnSpPr>
          <p:spPr>
            <a:xfrm>
              <a:off x="8076789" y="5554305"/>
              <a:ext cx="3494689" cy="152835"/>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24" name="Rectángulo 23"/>
            <p:cNvSpPr/>
            <p:nvPr/>
          </p:nvSpPr>
          <p:spPr>
            <a:xfrm>
              <a:off x="8076789" y="4666718"/>
              <a:ext cx="408016" cy="152692"/>
            </a:xfrm>
            <a:prstGeom prst="rect">
              <a:avLst/>
            </a:prstGeom>
          </p:spPr>
          <p:txBody>
            <a:bodyPr wrap="none">
              <a:spAutoFit/>
            </a:bodyPr>
            <a:lstStyle/>
            <a:p>
              <a:r>
                <a:rPr lang="es-ES" sz="800" b="1" dirty="0" err="1">
                  <a:solidFill>
                    <a:schemeClr val="tx1">
                      <a:lumMod val="50000"/>
                      <a:lumOff val="50000"/>
                    </a:schemeClr>
                  </a:solidFill>
                </a:rPr>
                <a:t>Lv</a:t>
              </a:r>
              <a:r>
                <a:rPr lang="es-ES" sz="800" b="1" dirty="0">
                  <a:solidFill>
                    <a:schemeClr val="tx1">
                      <a:lumMod val="50000"/>
                      <a:lumOff val="50000"/>
                    </a:schemeClr>
                  </a:solidFill>
                </a:rPr>
                <a:t> 2050 </a:t>
              </a:r>
              <a:endParaRPr lang="es-ES" sz="800" dirty="0">
                <a:solidFill>
                  <a:schemeClr val="tx1">
                    <a:lumMod val="50000"/>
                    <a:lumOff val="50000"/>
                  </a:schemeClr>
                </a:solidFill>
              </a:endParaRPr>
            </a:p>
          </p:txBody>
        </p:sp>
        <p:cxnSp>
          <p:nvCxnSpPr>
            <p:cNvPr id="25" name="Conector recto 24"/>
            <p:cNvCxnSpPr/>
            <p:nvPr/>
          </p:nvCxnSpPr>
          <p:spPr>
            <a:xfrm>
              <a:off x="8076789" y="4803770"/>
              <a:ext cx="3494689" cy="152835"/>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grpSp>
      <p:sp>
        <p:nvSpPr>
          <p:cNvPr id="2" name="Rectangle 4">
            <a:extLst>
              <a:ext uri="{FF2B5EF4-FFF2-40B4-BE49-F238E27FC236}">
                <a16:creationId xmlns:a16="http://schemas.microsoft.com/office/drawing/2014/main" id="{412077B4-D2A9-F09E-89BD-01456AF25765}"/>
              </a:ext>
            </a:extLst>
          </p:cNvPr>
          <p:cNvSpPr/>
          <p:nvPr/>
        </p:nvSpPr>
        <p:spPr>
          <a:xfrm>
            <a:off x="374978" y="-82784"/>
            <a:ext cx="10496938" cy="7744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300"/>
              </a:spcAft>
            </a:pPr>
            <a:r>
              <a:rPr lang="en-US" sz="2000" b="1" dirty="0" err="1">
                <a:solidFill>
                  <a:schemeClr val="tx1">
                    <a:lumMod val="75000"/>
                    <a:lumOff val="25000"/>
                  </a:schemeClr>
                </a:solidFill>
                <a:latin typeface="Century Gothic" panose="020B0502020202020204" pitchFamily="34" charset="0"/>
                <a:cs typeface="Arial" panose="020B0604020202020204" pitchFamily="34" charset="0"/>
              </a:rPr>
              <a:t>Recursos</a:t>
            </a:r>
            <a:r>
              <a:rPr lang="en-US" sz="2000" b="1" dirty="0">
                <a:solidFill>
                  <a:schemeClr val="tx1">
                    <a:lumMod val="75000"/>
                    <a:lumOff val="25000"/>
                  </a:schemeClr>
                </a:solidFill>
                <a:latin typeface="Century Gothic" panose="020B0502020202020204" pitchFamily="34" charset="0"/>
                <a:cs typeface="Arial" panose="020B0604020202020204" pitchFamily="34" charset="0"/>
              </a:rPr>
              <a:t> </a:t>
            </a:r>
            <a:r>
              <a:rPr lang="en-US" sz="2000" b="1" dirty="0" err="1">
                <a:solidFill>
                  <a:schemeClr val="tx1">
                    <a:lumMod val="75000"/>
                    <a:lumOff val="25000"/>
                  </a:schemeClr>
                </a:solidFill>
                <a:latin typeface="Century Gothic" panose="020B0502020202020204" pitchFamily="34" charset="0"/>
                <a:cs typeface="Arial" panose="020B0604020202020204" pitchFamily="34" charset="0"/>
              </a:rPr>
              <a:t>Medidos</a:t>
            </a:r>
            <a:r>
              <a:rPr lang="en-US" sz="2000" b="1" dirty="0">
                <a:solidFill>
                  <a:schemeClr val="tx1">
                    <a:lumMod val="75000"/>
                    <a:lumOff val="25000"/>
                  </a:schemeClr>
                </a:solidFill>
                <a:latin typeface="Century Gothic" panose="020B0502020202020204" pitchFamily="34" charset="0"/>
                <a:cs typeface="Arial" panose="020B0604020202020204" pitchFamily="34" charset="0"/>
              </a:rPr>
              <a:t>: CRISCO NI-43101 (2024)</a:t>
            </a:r>
          </a:p>
        </p:txBody>
      </p:sp>
      <p:sp>
        <p:nvSpPr>
          <p:cNvPr id="6" name="Rectángulo: esquinas redondeadas 5">
            <a:extLst>
              <a:ext uri="{FF2B5EF4-FFF2-40B4-BE49-F238E27FC236}">
                <a16:creationId xmlns:a16="http://schemas.microsoft.com/office/drawing/2014/main" id="{3BC52468-3EBC-1E62-5C38-06D5BF849A98}"/>
              </a:ext>
            </a:extLst>
          </p:cNvPr>
          <p:cNvSpPr/>
          <p:nvPr/>
        </p:nvSpPr>
        <p:spPr>
          <a:xfrm>
            <a:off x="251596" y="4323106"/>
            <a:ext cx="5623460" cy="426886"/>
          </a:xfrm>
          <a:prstGeom prst="roundRect">
            <a:avLst>
              <a:gd name="adj" fmla="val 0"/>
            </a:avLst>
          </a:prstGeom>
          <a:solidFill>
            <a:srgbClr val="3C4A5E"/>
          </a:solidFill>
          <a:ln>
            <a:solidFill>
              <a:schemeClr val="accent4">
                <a:lumMod val="20000"/>
                <a:lumOff val="8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just"/>
            <a:r>
              <a:rPr lang="en-US" sz="1600" dirty="0" err="1"/>
              <a:t>Reporte</a:t>
            </a:r>
            <a:r>
              <a:rPr lang="en-US" sz="1600" dirty="0"/>
              <a:t> </a:t>
            </a:r>
            <a:r>
              <a:rPr lang="en-US" sz="1600" dirty="0" err="1"/>
              <a:t>Enero</a:t>
            </a:r>
            <a:r>
              <a:rPr lang="en-US" sz="1600" dirty="0"/>
              <a:t> 2024. </a:t>
            </a:r>
          </a:p>
        </p:txBody>
      </p:sp>
      <p:cxnSp>
        <p:nvCxnSpPr>
          <p:cNvPr id="14" name="Conector recto 13">
            <a:extLst>
              <a:ext uri="{FF2B5EF4-FFF2-40B4-BE49-F238E27FC236}">
                <a16:creationId xmlns:a16="http://schemas.microsoft.com/office/drawing/2014/main" id="{2C7CFE10-E8C5-4607-AB24-F02151F75E67}"/>
              </a:ext>
            </a:extLst>
          </p:cNvPr>
          <p:cNvCxnSpPr>
            <a:cxnSpLocks/>
          </p:cNvCxnSpPr>
          <p:nvPr/>
        </p:nvCxnSpPr>
        <p:spPr>
          <a:xfrm>
            <a:off x="95362" y="714223"/>
            <a:ext cx="11944238" cy="0"/>
          </a:xfrm>
          <a:prstGeom prst="line">
            <a:avLst/>
          </a:prstGeom>
        </p:spPr>
        <p:style>
          <a:lnRef idx="1">
            <a:schemeClr val="accent1"/>
          </a:lnRef>
          <a:fillRef idx="0">
            <a:schemeClr val="accent1"/>
          </a:fillRef>
          <a:effectRef idx="0">
            <a:schemeClr val="accent1"/>
          </a:effectRef>
          <a:fontRef idx="minor">
            <a:schemeClr val="tx1"/>
          </a:fontRef>
        </p:style>
      </p:cxnSp>
      <p:pic>
        <p:nvPicPr>
          <p:cNvPr id="15" name="Imagen 14">
            <a:extLst>
              <a:ext uri="{FF2B5EF4-FFF2-40B4-BE49-F238E27FC236}">
                <a16:creationId xmlns:a16="http://schemas.microsoft.com/office/drawing/2014/main" id="{BDCB026E-8A4D-4767-A451-FD37409D5E77}"/>
              </a:ext>
            </a:extLst>
          </p:cNvPr>
          <p:cNvPicPr>
            <a:picLocks noChangeAspect="1"/>
          </p:cNvPicPr>
          <p:nvPr/>
        </p:nvPicPr>
        <p:blipFill rotWithShape="1">
          <a:blip r:embed="rId4" cstate="hqprint">
            <a:clrChange>
              <a:clrFrom>
                <a:srgbClr val="FFFFFF"/>
              </a:clrFrom>
              <a:clrTo>
                <a:srgbClr val="FFFFFF">
                  <a:alpha val="0"/>
                </a:srgbClr>
              </a:clrTo>
            </a:clrChange>
            <a:extLst>
              <a:ext uri="{28A0092B-C50C-407E-A947-70E740481C1C}">
                <a14:useLocalDpi xmlns:a14="http://schemas.microsoft.com/office/drawing/2010/main" val="0"/>
              </a:ext>
            </a:extLst>
          </a:blip>
          <a:srcRect t="18812" b="24432"/>
          <a:stretch/>
        </p:blipFill>
        <p:spPr>
          <a:xfrm>
            <a:off x="10287790" y="6356636"/>
            <a:ext cx="1626487" cy="403961"/>
          </a:xfrm>
          <a:prstGeom prst="rect">
            <a:avLst/>
          </a:prstGeom>
        </p:spPr>
      </p:pic>
      <p:cxnSp>
        <p:nvCxnSpPr>
          <p:cNvPr id="16" name="Conector recto 15">
            <a:extLst>
              <a:ext uri="{FF2B5EF4-FFF2-40B4-BE49-F238E27FC236}">
                <a16:creationId xmlns:a16="http://schemas.microsoft.com/office/drawing/2014/main" id="{2E5AC321-A30A-4E50-8FC1-C18AC99F0A59}"/>
              </a:ext>
            </a:extLst>
          </p:cNvPr>
          <p:cNvCxnSpPr>
            <a:cxnSpLocks/>
          </p:cNvCxnSpPr>
          <p:nvPr/>
        </p:nvCxnSpPr>
        <p:spPr>
          <a:xfrm>
            <a:off x="-29961" y="6286708"/>
            <a:ext cx="12221961" cy="0"/>
          </a:xfrm>
          <a:prstGeom prst="line">
            <a:avLst/>
          </a:prstGeom>
        </p:spPr>
        <p:style>
          <a:lnRef idx="1">
            <a:schemeClr val="accent1"/>
          </a:lnRef>
          <a:fillRef idx="0">
            <a:schemeClr val="accent1"/>
          </a:fillRef>
          <a:effectRef idx="0">
            <a:schemeClr val="accent1"/>
          </a:effectRef>
          <a:fontRef idx="minor">
            <a:schemeClr val="tx1"/>
          </a:fontRef>
        </p:style>
      </p:cxnSp>
      <p:pic>
        <p:nvPicPr>
          <p:cNvPr id="4" name="Imagen 3">
            <a:extLst>
              <a:ext uri="{FF2B5EF4-FFF2-40B4-BE49-F238E27FC236}">
                <a16:creationId xmlns:a16="http://schemas.microsoft.com/office/drawing/2014/main" id="{7C3ACD1E-B928-BAE5-9DB6-6597661AB45B}"/>
              </a:ext>
            </a:extLst>
          </p:cNvPr>
          <p:cNvPicPr>
            <a:picLocks noChangeAspect="1"/>
          </p:cNvPicPr>
          <p:nvPr/>
        </p:nvPicPr>
        <p:blipFill>
          <a:blip r:embed="rId5"/>
          <a:stretch>
            <a:fillRect/>
          </a:stretch>
        </p:blipFill>
        <p:spPr>
          <a:xfrm>
            <a:off x="102213" y="2458966"/>
            <a:ext cx="5821610" cy="1453349"/>
          </a:xfrm>
          <a:prstGeom prst="rect">
            <a:avLst/>
          </a:prstGeom>
        </p:spPr>
      </p:pic>
    </p:spTree>
    <p:extLst>
      <p:ext uri="{BB962C8B-B14F-4D97-AF65-F5344CB8AC3E}">
        <p14:creationId xmlns:p14="http://schemas.microsoft.com/office/powerpoint/2010/main" val="3008523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A024756C-684C-4FB0-93A6-F266AF4456A7}"/>
              </a:ext>
            </a:extLst>
          </p:cNvPr>
          <p:cNvSpPr/>
          <p:nvPr/>
        </p:nvSpPr>
        <p:spPr>
          <a:xfrm>
            <a:off x="7482144" y="4146723"/>
            <a:ext cx="2334209" cy="1554969"/>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19" name="Marcador de contenido 3">
            <a:extLst>
              <a:ext uri="{FF2B5EF4-FFF2-40B4-BE49-F238E27FC236}">
                <a16:creationId xmlns:a16="http://schemas.microsoft.com/office/drawing/2014/main" id="{63E3D8DD-32CD-4D0D-9CEF-C288E6F62EA2}"/>
              </a:ext>
            </a:extLst>
          </p:cNvPr>
          <p:cNvGraphicFramePr>
            <a:graphicFrameLocks noGrp="1"/>
          </p:cNvGraphicFramePr>
          <p:nvPr>
            <p:ph idx="1"/>
            <p:extLst>
              <p:ext uri="{D42A27DB-BD31-4B8C-83A1-F6EECF244321}">
                <p14:modId xmlns:p14="http://schemas.microsoft.com/office/powerpoint/2010/main" val="3463763360"/>
              </p:ext>
            </p:extLst>
          </p:nvPr>
        </p:nvGraphicFramePr>
        <p:xfrm>
          <a:off x="1946631" y="2955644"/>
          <a:ext cx="8549749" cy="2668030"/>
        </p:xfrm>
        <a:graphic>
          <a:graphicData uri="http://schemas.openxmlformats.org/drawingml/2006/table">
            <a:tbl>
              <a:tblPr>
                <a:tableStyleId>{5C22544A-7EE6-4342-B048-85BDC9FD1C3A}</a:tableStyleId>
              </a:tblPr>
              <a:tblGrid>
                <a:gridCol w="2493356">
                  <a:extLst>
                    <a:ext uri="{9D8B030D-6E8A-4147-A177-3AD203B41FA5}">
                      <a16:colId xmlns:a16="http://schemas.microsoft.com/office/drawing/2014/main" val="2277453656"/>
                    </a:ext>
                  </a:extLst>
                </a:gridCol>
                <a:gridCol w="784946">
                  <a:extLst>
                    <a:ext uri="{9D8B030D-6E8A-4147-A177-3AD203B41FA5}">
                      <a16:colId xmlns:a16="http://schemas.microsoft.com/office/drawing/2014/main" val="4133121210"/>
                    </a:ext>
                  </a:extLst>
                </a:gridCol>
                <a:gridCol w="1592977">
                  <a:extLst>
                    <a:ext uri="{9D8B030D-6E8A-4147-A177-3AD203B41FA5}">
                      <a16:colId xmlns:a16="http://schemas.microsoft.com/office/drawing/2014/main" val="2070881046"/>
                    </a:ext>
                  </a:extLst>
                </a:gridCol>
                <a:gridCol w="669511">
                  <a:extLst>
                    <a:ext uri="{9D8B030D-6E8A-4147-A177-3AD203B41FA5}">
                      <a16:colId xmlns:a16="http://schemas.microsoft.com/office/drawing/2014/main" val="1005576389"/>
                    </a:ext>
                  </a:extLst>
                </a:gridCol>
                <a:gridCol w="2524140">
                  <a:extLst>
                    <a:ext uri="{9D8B030D-6E8A-4147-A177-3AD203B41FA5}">
                      <a16:colId xmlns:a16="http://schemas.microsoft.com/office/drawing/2014/main" val="1671107606"/>
                    </a:ext>
                  </a:extLst>
                </a:gridCol>
                <a:gridCol w="484819">
                  <a:extLst>
                    <a:ext uri="{9D8B030D-6E8A-4147-A177-3AD203B41FA5}">
                      <a16:colId xmlns:a16="http://schemas.microsoft.com/office/drawing/2014/main" val="3338181607"/>
                    </a:ext>
                  </a:extLst>
                </a:gridCol>
              </a:tblGrid>
              <a:tr h="701255">
                <a:tc>
                  <a:txBody>
                    <a:bodyPr/>
                    <a:lstStyle/>
                    <a:p>
                      <a:pPr algn="ctr" fontAlgn="b"/>
                      <a:r>
                        <a:rPr lang="en-US" sz="1800" b="1" u="none" strike="noStrike" noProof="0">
                          <a:effectLst/>
                        </a:rPr>
                        <a:t> </a:t>
                      </a:r>
                      <a:endParaRPr lang="en-US" sz="1800" b="1" i="0" u="none" strike="noStrike" noProof="0">
                        <a:solidFill>
                          <a:srgbClr val="000000"/>
                        </a:solidFill>
                        <a:effectLst/>
                        <a:latin typeface="Calibri" panose="020F0502020204030204" pitchFamily="34" charset="0"/>
                      </a:endParaRPr>
                    </a:p>
                  </a:txBody>
                  <a:tcPr marL="0" marR="0" marT="0" marB="0" anchor="b">
                    <a:noFill/>
                  </a:tcPr>
                </a:tc>
                <a:tc>
                  <a:txBody>
                    <a:bodyPr/>
                    <a:lstStyle/>
                    <a:p>
                      <a:pPr algn="ctr" fontAlgn="b"/>
                      <a:r>
                        <a:rPr lang="en-US" sz="1600" b="1" u="none" strike="noStrike" noProof="0">
                          <a:effectLst/>
                        </a:rPr>
                        <a:t> </a:t>
                      </a:r>
                      <a:endParaRPr lang="en-US" sz="1600" b="1" i="0" u="none" strike="noStrike" noProof="0">
                        <a:solidFill>
                          <a:srgbClr val="000000"/>
                        </a:solidFill>
                        <a:effectLst/>
                        <a:latin typeface="Calibri" panose="020F0502020204030204" pitchFamily="34" charset="0"/>
                      </a:endParaRPr>
                    </a:p>
                  </a:txBody>
                  <a:tcPr marL="0" marR="0" marT="0" marB="0" anchor="b">
                    <a:noFill/>
                  </a:tcPr>
                </a:tc>
                <a:tc>
                  <a:txBody>
                    <a:bodyPr/>
                    <a:lstStyle/>
                    <a:p>
                      <a:pPr algn="ctr" fontAlgn="b"/>
                      <a:r>
                        <a:rPr lang="en-US" sz="1600" b="1" u="none" strike="noStrike" noProof="0" dirty="0">
                          <a:solidFill>
                            <a:schemeClr val="bg2">
                              <a:lumMod val="10000"/>
                            </a:schemeClr>
                          </a:solidFill>
                          <a:effectLst/>
                        </a:rPr>
                        <a:t> </a:t>
                      </a:r>
                      <a:endParaRPr lang="en-US" sz="1600" b="1" i="0" u="none" strike="noStrike" noProof="0" dirty="0">
                        <a:solidFill>
                          <a:schemeClr val="bg2">
                            <a:lumMod val="10000"/>
                          </a:schemeClr>
                        </a:solidFill>
                        <a:effectLst/>
                        <a:latin typeface="Calibri" panose="020F0502020204030204" pitchFamily="34" charset="0"/>
                      </a:endParaRPr>
                    </a:p>
                  </a:txBody>
                  <a:tcPr marL="0" marR="0" marT="0" marB="0" anchor="b">
                    <a:noFill/>
                  </a:tcPr>
                </a:tc>
                <a:tc>
                  <a:txBody>
                    <a:bodyPr/>
                    <a:lstStyle/>
                    <a:p>
                      <a:pPr algn="ctr" fontAlgn="b"/>
                      <a:r>
                        <a:rPr lang="en-US" sz="1600" b="1" u="none" strike="noStrike" noProof="0">
                          <a:solidFill>
                            <a:schemeClr val="bg2">
                              <a:lumMod val="10000"/>
                            </a:schemeClr>
                          </a:solidFill>
                          <a:effectLst/>
                        </a:rPr>
                        <a:t> </a:t>
                      </a:r>
                      <a:endParaRPr lang="en-US" sz="1600" b="1" i="0" u="none" strike="noStrike" noProof="0">
                        <a:solidFill>
                          <a:schemeClr val="bg2">
                            <a:lumMod val="10000"/>
                          </a:schemeClr>
                        </a:solidFill>
                        <a:effectLst/>
                        <a:latin typeface="Calibri" panose="020F0502020204030204" pitchFamily="34" charset="0"/>
                      </a:endParaRPr>
                    </a:p>
                  </a:txBody>
                  <a:tcPr marL="0" marR="0" marT="0" marB="0" anchor="b">
                    <a:noFill/>
                  </a:tcPr>
                </a:tc>
                <a:tc>
                  <a:txBody>
                    <a:bodyPr/>
                    <a:lstStyle/>
                    <a:p>
                      <a:pPr algn="ctr" fontAlgn="b"/>
                      <a:endParaRPr lang="en-US" sz="1600" b="1" i="0" u="none" strike="noStrike" noProof="0" dirty="0">
                        <a:solidFill>
                          <a:schemeClr val="bg2">
                            <a:lumMod val="10000"/>
                          </a:schemeClr>
                        </a:solidFill>
                        <a:effectLst/>
                        <a:latin typeface="Calibri" panose="020F0502020204030204" pitchFamily="34" charset="0"/>
                      </a:endParaRPr>
                    </a:p>
                  </a:txBody>
                  <a:tcPr marL="0" marR="0" marT="0" marB="0" anchor="b">
                    <a:noFill/>
                  </a:tcPr>
                </a:tc>
                <a:tc>
                  <a:txBody>
                    <a:bodyPr/>
                    <a:lstStyle/>
                    <a:p>
                      <a:pPr algn="ctr" fontAlgn="b"/>
                      <a:r>
                        <a:rPr lang="en-US" sz="1600" b="1" u="none" strike="noStrike" noProof="0">
                          <a:solidFill>
                            <a:schemeClr val="bg2">
                              <a:lumMod val="10000"/>
                            </a:schemeClr>
                          </a:solidFill>
                          <a:effectLst/>
                        </a:rPr>
                        <a:t> </a:t>
                      </a:r>
                      <a:endParaRPr lang="en-US" sz="1600" b="1" i="0" u="none" strike="noStrike" noProof="0">
                        <a:solidFill>
                          <a:schemeClr val="bg2">
                            <a:lumMod val="10000"/>
                          </a:schemeClr>
                        </a:solidFill>
                        <a:effectLst/>
                        <a:latin typeface="Calibri" panose="020F0502020204030204" pitchFamily="34" charset="0"/>
                      </a:endParaRPr>
                    </a:p>
                  </a:txBody>
                  <a:tcPr marL="0" marR="0" marT="0" marB="0" anchor="b">
                    <a:noFill/>
                  </a:tcPr>
                </a:tc>
                <a:extLst>
                  <a:ext uri="{0D108BD9-81ED-4DB2-BD59-A6C34878D82A}">
                    <a16:rowId xmlns:a16="http://schemas.microsoft.com/office/drawing/2014/main" val="3469560597"/>
                  </a:ext>
                </a:extLst>
              </a:tr>
              <a:tr h="368770">
                <a:tc>
                  <a:txBody>
                    <a:bodyPr/>
                    <a:lstStyle/>
                    <a:p>
                      <a:pPr algn="ctr" fontAlgn="b"/>
                      <a:r>
                        <a:rPr lang="en-US" sz="1800" u="none" strike="noStrike" noProof="0">
                          <a:effectLst/>
                        </a:rPr>
                        <a:t> </a:t>
                      </a:r>
                      <a:endParaRPr lang="en-US" sz="1800" b="0" i="0" u="none" strike="noStrike" noProof="0">
                        <a:solidFill>
                          <a:srgbClr val="000000"/>
                        </a:solidFill>
                        <a:effectLst/>
                        <a:latin typeface="Calibri" panose="020F0502020204030204" pitchFamily="34" charset="0"/>
                      </a:endParaRPr>
                    </a:p>
                  </a:txBody>
                  <a:tcPr marL="0" marR="0" marT="0" marB="0" anchor="b">
                    <a:noFill/>
                  </a:tcPr>
                </a:tc>
                <a:tc>
                  <a:txBody>
                    <a:bodyPr/>
                    <a:lstStyle/>
                    <a:p>
                      <a:pPr algn="ctr" fontAlgn="b"/>
                      <a:r>
                        <a:rPr lang="en-US" sz="1800" u="none" strike="noStrike" noProof="0">
                          <a:effectLst/>
                        </a:rPr>
                        <a:t> </a:t>
                      </a:r>
                      <a:endParaRPr lang="en-US" sz="1800" b="0" i="0" u="none" strike="noStrike" noProof="0">
                        <a:solidFill>
                          <a:srgbClr val="000000"/>
                        </a:solidFill>
                        <a:effectLst/>
                        <a:latin typeface="Calibri" panose="020F0502020204030204" pitchFamily="34" charset="0"/>
                      </a:endParaRPr>
                    </a:p>
                  </a:txBody>
                  <a:tcPr marL="0" marR="0" marT="0" marB="0" anchor="b">
                    <a:noFill/>
                  </a:tcPr>
                </a:tc>
                <a:tc>
                  <a:txBody>
                    <a:bodyPr/>
                    <a:lstStyle/>
                    <a:p>
                      <a:pPr algn="ctr" fontAlgn="b"/>
                      <a:r>
                        <a:rPr lang="en-US" sz="1800" u="none" strike="noStrike" noProof="0">
                          <a:effectLst/>
                        </a:rPr>
                        <a:t> </a:t>
                      </a:r>
                      <a:endParaRPr lang="en-US" sz="1800" b="0" i="0" u="none" strike="noStrike" noProof="0">
                        <a:solidFill>
                          <a:srgbClr val="000000"/>
                        </a:solidFill>
                        <a:effectLst/>
                        <a:latin typeface="Calibri" panose="020F0502020204030204" pitchFamily="34" charset="0"/>
                      </a:endParaRPr>
                    </a:p>
                  </a:txBody>
                  <a:tcPr marL="0" marR="0" marT="0" marB="0" anchor="b">
                    <a:noFill/>
                  </a:tcPr>
                </a:tc>
                <a:tc>
                  <a:txBody>
                    <a:bodyPr/>
                    <a:lstStyle/>
                    <a:p>
                      <a:pPr algn="ctr" fontAlgn="b"/>
                      <a:r>
                        <a:rPr lang="en-US" sz="1800" u="none" strike="noStrike" noProof="0">
                          <a:effectLst/>
                        </a:rPr>
                        <a:t> </a:t>
                      </a:r>
                      <a:endParaRPr lang="en-US" sz="1800" b="0" i="0" u="none" strike="noStrike" noProof="0">
                        <a:solidFill>
                          <a:srgbClr val="000000"/>
                        </a:solidFill>
                        <a:effectLst/>
                        <a:latin typeface="Calibri" panose="020F0502020204030204" pitchFamily="34" charset="0"/>
                      </a:endParaRPr>
                    </a:p>
                  </a:txBody>
                  <a:tcPr marL="0" marR="0" marT="0" marB="0" anchor="b">
                    <a:noFill/>
                  </a:tcPr>
                </a:tc>
                <a:tc>
                  <a:txBody>
                    <a:bodyPr/>
                    <a:lstStyle/>
                    <a:p>
                      <a:pPr algn="ctr" fontAlgn="b"/>
                      <a:r>
                        <a:rPr lang="en-US" sz="1800" u="none" strike="noStrike" noProof="0">
                          <a:effectLst/>
                        </a:rPr>
                        <a:t> </a:t>
                      </a:r>
                      <a:endParaRPr lang="en-US" sz="1800" b="0" i="0" u="none" strike="noStrike" noProof="0">
                        <a:solidFill>
                          <a:srgbClr val="000000"/>
                        </a:solidFill>
                        <a:effectLst/>
                        <a:latin typeface="Calibri" panose="020F0502020204030204" pitchFamily="34" charset="0"/>
                      </a:endParaRPr>
                    </a:p>
                  </a:txBody>
                  <a:tcPr marL="0" marR="0" marT="0" marB="0" anchor="b">
                    <a:noFill/>
                  </a:tcPr>
                </a:tc>
                <a:tc>
                  <a:txBody>
                    <a:bodyPr/>
                    <a:lstStyle/>
                    <a:p>
                      <a:pPr algn="ctr" fontAlgn="b"/>
                      <a:r>
                        <a:rPr lang="en-US" sz="1800" u="none" strike="noStrike" noProof="0">
                          <a:effectLst/>
                        </a:rPr>
                        <a:t> </a:t>
                      </a:r>
                      <a:endParaRPr lang="en-US" sz="1800" b="0" i="0" u="none" strike="noStrike" noProof="0">
                        <a:solidFill>
                          <a:srgbClr val="000000"/>
                        </a:solidFill>
                        <a:effectLst/>
                        <a:latin typeface="Calibri" panose="020F0502020204030204" pitchFamily="34" charset="0"/>
                      </a:endParaRPr>
                    </a:p>
                  </a:txBody>
                  <a:tcPr marL="0" marR="0" marT="0" marB="0" anchor="b">
                    <a:noFill/>
                  </a:tcPr>
                </a:tc>
                <a:extLst>
                  <a:ext uri="{0D108BD9-81ED-4DB2-BD59-A6C34878D82A}">
                    <a16:rowId xmlns:a16="http://schemas.microsoft.com/office/drawing/2014/main" val="1297491831"/>
                  </a:ext>
                </a:extLst>
              </a:tr>
              <a:tr h="368770">
                <a:tc>
                  <a:txBody>
                    <a:bodyPr/>
                    <a:lstStyle/>
                    <a:p>
                      <a:pPr algn="ctr" fontAlgn="b"/>
                      <a:r>
                        <a:rPr lang="en-US" sz="1800" u="none" strike="noStrike" noProof="0">
                          <a:effectLst/>
                        </a:rPr>
                        <a:t> </a:t>
                      </a:r>
                      <a:endParaRPr lang="en-US" sz="1800" b="1" i="0" u="none" strike="noStrike" noProof="0">
                        <a:solidFill>
                          <a:srgbClr val="FFFFFF"/>
                        </a:solidFill>
                        <a:effectLst/>
                        <a:latin typeface="Calibri" panose="020F0502020204030204" pitchFamily="34" charset="0"/>
                      </a:endParaRPr>
                    </a:p>
                  </a:txBody>
                  <a:tcPr marL="0" marR="0" marT="0" marB="0" anchor="b">
                    <a:noFill/>
                  </a:tcPr>
                </a:tc>
                <a:tc>
                  <a:txBody>
                    <a:bodyPr/>
                    <a:lstStyle/>
                    <a:p>
                      <a:pPr algn="ctr" fontAlgn="b"/>
                      <a:r>
                        <a:rPr lang="en-US" sz="1800" u="none" strike="noStrike" noProof="0">
                          <a:effectLst/>
                        </a:rPr>
                        <a:t> </a:t>
                      </a:r>
                      <a:endParaRPr lang="en-US" sz="1800" b="0" i="0" u="none" strike="noStrike" noProof="0">
                        <a:solidFill>
                          <a:srgbClr val="000000"/>
                        </a:solidFill>
                        <a:effectLst/>
                        <a:latin typeface="Calibri" panose="020F0502020204030204" pitchFamily="34" charset="0"/>
                      </a:endParaRPr>
                    </a:p>
                  </a:txBody>
                  <a:tcPr marL="0" marR="0" marT="0" marB="0" anchor="b">
                    <a:noFill/>
                  </a:tcPr>
                </a:tc>
                <a:tc>
                  <a:txBody>
                    <a:bodyPr/>
                    <a:lstStyle/>
                    <a:p>
                      <a:pPr algn="ctr" fontAlgn="b"/>
                      <a:r>
                        <a:rPr lang="en-US" sz="1400" b="1" u="none" strike="noStrike" noProof="0" dirty="0">
                          <a:solidFill>
                            <a:schemeClr val="accent1">
                              <a:lumMod val="50000"/>
                            </a:schemeClr>
                          </a:solidFill>
                          <a:effectLst/>
                        </a:rPr>
                        <a:t> </a:t>
                      </a:r>
                      <a:r>
                        <a:rPr lang="en-US" sz="1400" b="1" u="none" strike="noStrike" noProof="0" dirty="0" err="1">
                          <a:solidFill>
                            <a:schemeClr val="accent1">
                              <a:lumMod val="50000"/>
                            </a:schemeClr>
                          </a:solidFill>
                          <a:effectLst/>
                        </a:rPr>
                        <a:t>Onza</a:t>
                      </a:r>
                      <a:endParaRPr lang="en-US" sz="1400" b="1" i="0" u="none" strike="noStrike" noProof="0" dirty="0">
                        <a:solidFill>
                          <a:schemeClr val="accent1">
                            <a:lumMod val="50000"/>
                          </a:schemeClr>
                        </a:solidFill>
                        <a:effectLst/>
                        <a:latin typeface="Calibri" panose="020F0502020204030204" pitchFamily="34" charset="0"/>
                      </a:endParaRPr>
                    </a:p>
                  </a:txBody>
                  <a:tcPr marL="0" marR="0" marT="0" marB="0" anchor="b">
                    <a:noFill/>
                  </a:tcPr>
                </a:tc>
                <a:tc>
                  <a:txBody>
                    <a:bodyPr/>
                    <a:lstStyle/>
                    <a:p>
                      <a:pPr algn="ctr" fontAlgn="b"/>
                      <a:r>
                        <a:rPr lang="en-US" sz="1400" b="1" u="none" strike="noStrike" noProof="0" dirty="0">
                          <a:effectLst/>
                        </a:rPr>
                        <a:t> </a:t>
                      </a:r>
                      <a:endParaRPr lang="en-US" sz="1400" b="1" i="0" u="none" strike="noStrike" noProof="0" dirty="0">
                        <a:solidFill>
                          <a:srgbClr val="000000"/>
                        </a:solidFill>
                        <a:effectLst/>
                        <a:latin typeface="Calibri" panose="020F0502020204030204" pitchFamily="34" charset="0"/>
                      </a:endParaRPr>
                    </a:p>
                  </a:txBody>
                  <a:tcPr marL="0" marR="0" marT="0" marB="0" anchor="b">
                    <a:noFill/>
                  </a:tcPr>
                </a:tc>
                <a:tc>
                  <a:txBody>
                    <a:bodyPr/>
                    <a:lstStyle/>
                    <a:p>
                      <a:pPr algn="ctr" fontAlgn="b"/>
                      <a:r>
                        <a:rPr lang="en-US" sz="1400" b="1" u="none" strike="noStrike" noProof="0" dirty="0" err="1">
                          <a:effectLst/>
                        </a:rPr>
                        <a:t>Onzas</a:t>
                      </a:r>
                      <a:r>
                        <a:rPr lang="en-US" sz="1400" b="1" u="none" strike="noStrike" noProof="0" dirty="0">
                          <a:effectLst/>
                        </a:rPr>
                        <a:t> </a:t>
                      </a:r>
                      <a:endParaRPr lang="en-US" sz="1400" b="1" i="0" u="none" strike="noStrike" noProof="0" dirty="0">
                        <a:solidFill>
                          <a:srgbClr val="FFFFFF"/>
                        </a:solidFill>
                        <a:effectLst/>
                        <a:latin typeface="Calibri" panose="020F0502020204030204" pitchFamily="34" charset="0"/>
                      </a:endParaRPr>
                    </a:p>
                  </a:txBody>
                  <a:tcPr marL="0" marR="0" marT="0" marB="0" anchor="b">
                    <a:noFill/>
                  </a:tcPr>
                </a:tc>
                <a:tc>
                  <a:txBody>
                    <a:bodyPr/>
                    <a:lstStyle/>
                    <a:p>
                      <a:pPr algn="ctr" fontAlgn="b"/>
                      <a:r>
                        <a:rPr lang="en-US" sz="1400" b="1" u="none" strike="noStrike" noProof="0">
                          <a:effectLst/>
                        </a:rPr>
                        <a:t> </a:t>
                      </a:r>
                      <a:endParaRPr lang="en-US" sz="1400" b="1" i="0" u="none" strike="noStrike" noProof="0">
                        <a:solidFill>
                          <a:srgbClr val="000000"/>
                        </a:solidFill>
                        <a:effectLst/>
                        <a:latin typeface="Calibri" panose="020F0502020204030204" pitchFamily="34" charset="0"/>
                      </a:endParaRPr>
                    </a:p>
                  </a:txBody>
                  <a:tcPr marL="0" marR="0" marT="0" marB="0" anchor="b">
                    <a:noFill/>
                  </a:tcPr>
                </a:tc>
                <a:extLst>
                  <a:ext uri="{0D108BD9-81ED-4DB2-BD59-A6C34878D82A}">
                    <a16:rowId xmlns:a16="http://schemas.microsoft.com/office/drawing/2014/main" val="1186225500"/>
                  </a:ext>
                </a:extLst>
              </a:tr>
              <a:tr h="409745">
                <a:tc>
                  <a:txBody>
                    <a:bodyPr/>
                    <a:lstStyle/>
                    <a:p>
                      <a:pPr algn="ctr" fontAlgn="b"/>
                      <a:r>
                        <a:rPr lang="en-US" sz="1800" b="1" u="none" strike="noStrike" noProof="0" dirty="0" err="1">
                          <a:solidFill>
                            <a:schemeClr val="bg1"/>
                          </a:solidFill>
                          <a:effectLst/>
                        </a:rPr>
                        <a:t>Medidos</a:t>
                      </a:r>
                      <a:endParaRPr lang="en-US" sz="1800" b="1" i="0" u="none" strike="noStrike" noProof="0" dirty="0">
                        <a:solidFill>
                          <a:schemeClr val="bg1"/>
                        </a:solidFill>
                        <a:effectLst/>
                        <a:latin typeface="Calibri" panose="020F0502020204030204" pitchFamily="34" charset="0"/>
                      </a:endParaRPr>
                    </a:p>
                  </a:txBody>
                  <a:tcPr marL="0" marR="0" marT="0" marB="0" anchor="b">
                    <a:solidFill>
                      <a:srgbClr val="3C4A5E"/>
                    </a:solidFill>
                  </a:tcPr>
                </a:tc>
                <a:tc>
                  <a:txBody>
                    <a:bodyPr/>
                    <a:lstStyle/>
                    <a:p>
                      <a:pPr algn="ctr" fontAlgn="b"/>
                      <a:r>
                        <a:rPr lang="en-US" sz="1800" u="none" strike="noStrike" noProof="0" dirty="0">
                          <a:effectLst/>
                        </a:rPr>
                        <a:t> </a:t>
                      </a:r>
                      <a:endParaRPr lang="en-US" sz="1800" b="0" i="0" u="none" strike="noStrike" noProof="0" dirty="0">
                        <a:solidFill>
                          <a:srgbClr val="000000"/>
                        </a:solidFill>
                        <a:effectLst/>
                        <a:latin typeface="Calibri" panose="020F0502020204030204" pitchFamily="34" charset="0"/>
                      </a:endParaRPr>
                    </a:p>
                  </a:txBody>
                  <a:tcPr marL="0" marR="0" marT="0" marB="0" anchor="b">
                    <a:noFill/>
                  </a:tcPr>
                </a:tc>
                <a:tc>
                  <a:txBody>
                    <a:bodyPr/>
                    <a:lstStyle/>
                    <a:p>
                      <a:pPr algn="ctr" fontAlgn="b"/>
                      <a:r>
                        <a:rPr lang="en-US" sz="2000" b="1" u="none" strike="noStrike" noProof="0" dirty="0">
                          <a:solidFill>
                            <a:schemeClr val="accent1">
                              <a:lumMod val="50000"/>
                            </a:schemeClr>
                          </a:solidFill>
                          <a:effectLst/>
                        </a:rPr>
                        <a:t>14.286 </a:t>
                      </a:r>
                      <a:endParaRPr lang="en-US" sz="2000" b="1" i="0" u="none" strike="noStrike" noProof="0" dirty="0">
                        <a:solidFill>
                          <a:schemeClr val="accent1">
                            <a:lumMod val="50000"/>
                          </a:schemeClr>
                        </a:solidFill>
                        <a:effectLst/>
                        <a:latin typeface="Calibri" panose="020F0502020204030204" pitchFamily="34" charset="0"/>
                      </a:endParaRPr>
                    </a:p>
                  </a:txBody>
                  <a:tcPr marL="0" marR="0" marT="0" marB="0" anchor="b">
                    <a:noFill/>
                  </a:tcPr>
                </a:tc>
                <a:tc>
                  <a:txBody>
                    <a:bodyPr/>
                    <a:lstStyle/>
                    <a:p>
                      <a:pPr algn="ctr" fontAlgn="b"/>
                      <a:r>
                        <a:rPr lang="en-US" sz="2000" u="none" strike="noStrike" noProof="0">
                          <a:effectLst/>
                        </a:rPr>
                        <a:t> </a:t>
                      </a:r>
                      <a:endParaRPr lang="en-US" sz="2000" b="0" i="0" u="none" strike="noStrike" noProof="0">
                        <a:solidFill>
                          <a:srgbClr val="000000"/>
                        </a:solidFill>
                        <a:effectLst/>
                        <a:latin typeface="Calibri" panose="020F0502020204030204" pitchFamily="34" charset="0"/>
                      </a:endParaRPr>
                    </a:p>
                  </a:txBody>
                  <a:tcPr marL="0" marR="0" marT="0" marB="0" anchor="b">
                    <a:noFill/>
                  </a:tcPr>
                </a:tc>
                <a:tc>
                  <a:txBody>
                    <a:bodyPr/>
                    <a:lstStyle/>
                    <a:p>
                      <a:pPr algn="ctr" fontAlgn="ctr"/>
                      <a:r>
                        <a:rPr lang="en-US" sz="2000" u="none" strike="noStrike" noProof="0" dirty="0">
                          <a:effectLst/>
                        </a:rPr>
                        <a:t>30.000 ( E ) </a:t>
                      </a:r>
                      <a:endParaRPr lang="en-US" sz="2000" b="0" i="0" u="none" strike="noStrike" noProof="0" dirty="0">
                        <a:solidFill>
                          <a:srgbClr val="000000"/>
                        </a:solidFill>
                        <a:effectLst/>
                        <a:latin typeface="Calibri" panose="020F0502020204030204" pitchFamily="34" charset="0"/>
                      </a:endParaRPr>
                    </a:p>
                  </a:txBody>
                  <a:tcPr marL="0" marR="0" marT="0" marB="0" anchor="ctr">
                    <a:noFill/>
                  </a:tcPr>
                </a:tc>
                <a:tc>
                  <a:txBody>
                    <a:bodyPr/>
                    <a:lstStyle/>
                    <a:p>
                      <a:pPr algn="ctr" fontAlgn="b"/>
                      <a:r>
                        <a:rPr lang="en-US" sz="2000" u="none" strike="noStrike" noProof="0" dirty="0">
                          <a:effectLst/>
                        </a:rPr>
                        <a:t> </a:t>
                      </a:r>
                      <a:endParaRPr lang="en-US" sz="2000" b="0" i="0" u="none" strike="noStrike" noProof="0" dirty="0">
                        <a:solidFill>
                          <a:srgbClr val="000000"/>
                        </a:solidFill>
                        <a:effectLst/>
                        <a:latin typeface="Calibri" panose="020F0502020204030204" pitchFamily="34" charset="0"/>
                      </a:endParaRPr>
                    </a:p>
                  </a:txBody>
                  <a:tcPr marL="0" marR="0" marT="0" marB="0" anchor="b">
                    <a:noFill/>
                  </a:tcPr>
                </a:tc>
                <a:extLst>
                  <a:ext uri="{0D108BD9-81ED-4DB2-BD59-A6C34878D82A}">
                    <a16:rowId xmlns:a16="http://schemas.microsoft.com/office/drawing/2014/main" val="3716792428"/>
                  </a:ext>
                </a:extLst>
              </a:tr>
              <a:tr h="409745">
                <a:tc>
                  <a:txBody>
                    <a:bodyPr/>
                    <a:lstStyle/>
                    <a:p>
                      <a:pPr algn="ctr" fontAlgn="b"/>
                      <a:r>
                        <a:rPr lang="en-US" sz="1800" b="1" u="none" strike="noStrike" noProof="0" dirty="0" err="1">
                          <a:solidFill>
                            <a:schemeClr val="bg1"/>
                          </a:solidFill>
                          <a:effectLst/>
                        </a:rPr>
                        <a:t>Indicados</a:t>
                      </a:r>
                      <a:endParaRPr lang="en-US" sz="1800" b="1" i="0" u="none" strike="noStrike" noProof="0" dirty="0">
                        <a:solidFill>
                          <a:schemeClr val="bg1"/>
                        </a:solidFill>
                        <a:effectLst/>
                        <a:latin typeface="Calibri" panose="020F0502020204030204" pitchFamily="34" charset="0"/>
                      </a:endParaRPr>
                    </a:p>
                  </a:txBody>
                  <a:tcPr marL="0" marR="0" marT="0" marB="0" anchor="b">
                    <a:solidFill>
                      <a:srgbClr val="3C4A5E"/>
                    </a:solidFill>
                  </a:tcPr>
                </a:tc>
                <a:tc>
                  <a:txBody>
                    <a:bodyPr/>
                    <a:lstStyle/>
                    <a:p>
                      <a:pPr algn="ctr" fontAlgn="b"/>
                      <a:r>
                        <a:rPr lang="en-US" sz="1800" u="none" strike="noStrike" noProof="0">
                          <a:effectLst/>
                        </a:rPr>
                        <a:t> </a:t>
                      </a:r>
                      <a:endParaRPr lang="en-US" sz="1800" b="0" i="0" u="none" strike="noStrike" noProof="0">
                        <a:solidFill>
                          <a:srgbClr val="000000"/>
                        </a:solidFill>
                        <a:effectLst/>
                        <a:latin typeface="Calibri" panose="020F0502020204030204" pitchFamily="34" charset="0"/>
                      </a:endParaRPr>
                    </a:p>
                  </a:txBody>
                  <a:tcPr marL="0" marR="0" marT="0" marB="0" anchor="b">
                    <a:noFill/>
                  </a:tcPr>
                </a:tc>
                <a:tc>
                  <a:txBody>
                    <a:bodyPr/>
                    <a:lstStyle/>
                    <a:p>
                      <a:pPr algn="ctr" fontAlgn="b"/>
                      <a:r>
                        <a:rPr lang="en-US" sz="2000" b="1" u="none" strike="noStrike" noProof="0" dirty="0">
                          <a:solidFill>
                            <a:schemeClr val="accent1">
                              <a:lumMod val="50000"/>
                            </a:schemeClr>
                          </a:solidFill>
                          <a:effectLst/>
                        </a:rPr>
                        <a:t>6.682 </a:t>
                      </a:r>
                      <a:endParaRPr lang="en-US" sz="2000" b="1" i="0" u="none" strike="noStrike" noProof="0" dirty="0">
                        <a:solidFill>
                          <a:schemeClr val="accent1">
                            <a:lumMod val="50000"/>
                          </a:schemeClr>
                        </a:solidFill>
                        <a:effectLst/>
                        <a:latin typeface="Calibri" panose="020F0502020204030204" pitchFamily="34" charset="0"/>
                      </a:endParaRPr>
                    </a:p>
                  </a:txBody>
                  <a:tcPr marL="0" marR="0" marT="0" marB="0" anchor="b">
                    <a:noFill/>
                  </a:tcPr>
                </a:tc>
                <a:tc>
                  <a:txBody>
                    <a:bodyPr/>
                    <a:lstStyle/>
                    <a:p>
                      <a:pPr algn="ctr" fontAlgn="b"/>
                      <a:r>
                        <a:rPr lang="en-US" sz="2000" u="none" strike="noStrike" noProof="0">
                          <a:effectLst/>
                        </a:rPr>
                        <a:t> </a:t>
                      </a:r>
                      <a:endParaRPr lang="en-US" sz="2000" b="0" i="0" u="none" strike="noStrike" noProof="0">
                        <a:solidFill>
                          <a:srgbClr val="000000"/>
                        </a:solidFill>
                        <a:effectLst/>
                        <a:latin typeface="Calibri" panose="020F0502020204030204" pitchFamily="34" charset="0"/>
                      </a:endParaRPr>
                    </a:p>
                  </a:txBody>
                  <a:tcPr marL="0" marR="0" marT="0" marB="0" anchor="b">
                    <a:noFill/>
                  </a:tcPr>
                </a:tc>
                <a:tc>
                  <a:txBody>
                    <a:bodyPr/>
                    <a:lstStyle/>
                    <a:p>
                      <a:pPr algn="ctr" fontAlgn="ctr"/>
                      <a:r>
                        <a:rPr lang="en-US" sz="2000" u="none" strike="noStrike" noProof="0" dirty="0">
                          <a:effectLst/>
                        </a:rPr>
                        <a:t> 15.000 ( E ) </a:t>
                      </a:r>
                      <a:endParaRPr lang="en-US" sz="2000" b="0" i="0" u="none" strike="noStrike" noProof="0" dirty="0">
                        <a:solidFill>
                          <a:srgbClr val="000000"/>
                        </a:solidFill>
                        <a:effectLst/>
                        <a:latin typeface="Calibri" panose="020F0502020204030204" pitchFamily="34" charset="0"/>
                      </a:endParaRPr>
                    </a:p>
                  </a:txBody>
                  <a:tcPr marL="0" marR="0" marT="0" marB="0" anchor="ctr">
                    <a:noFill/>
                  </a:tcPr>
                </a:tc>
                <a:tc>
                  <a:txBody>
                    <a:bodyPr/>
                    <a:lstStyle/>
                    <a:p>
                      <a:pPr algn="ctr" fontAlgn="b"/>
                      <a:r>
                        <a:rPr lang="en-US" sz="2000" u="none" strike="noStrike" noProof="0">
                          <a:effectLst/>
                        </a:rPr>
                        <a:t> </a:t>
                      </a:r>
                      <a:endParaRPr lang="en-US" sz="2000" b="0" i="0" u="none" strike="noStrike" noProof="0">
                        <a:solidFill>
                          <a:srgbClr val="000000"/>
                        </a:solidFill>
                        <a:effectLst/>
                        <a:latin typeface="Calibri" panose="020F0502020204030204" pitchFamily="34" charset="0"/>
                      </a:endParaRPr>
                    </a:p>
                  </a:txBody>
                  <a:tcPr marL="0" marR="0" marT="0" marB="0" anchor="b">
                    <a:noFill/>
                  </a:tcPr>
                </a:tc>
                <a:extLst>
                  <a:ext uri="{0D108BD9-81ED-4DB2-BD59-A6C34878D82A}">
                    <a16:rowId xmlns:a16="http://schemas.microsoft.com/office/drawing/2014/main" val="2271018023"/>
                  </a:ext>
                </a:extLst>
              </a:tr>
              <a:tr h="409745">
                <a:tc>
                  <a:txBody>
                    <a:bodyPr/>
                    <a:lstStyle/>
                    <a:p>
                      <a:pPr algn="ctr" fontAlgn="b"/>
                      <a:r>
                        <a:rPr lang="en-US" sz="1800" b="1" u="none" strike="noStrike" noProof="0" dirty="0" err="1">
                          <a:solidFill>
                            <a:schemeClr val="bg1"/>
                          </a:solidFill>
                          <a:effectLst/>
                        </a:rPr>
                        <a:t>Inferidos</a:t>
                      </a:r>
                      <a:endParaRPr lang="en-US" sz="1800" b="1" i="0" u="none" strike="noStrike" noProof="0" dirty="0">
                        <a:solidFill>
                          <a:schemeClr val="bg1"/>
                        </a:solidFill>
                        <a:effectLst/>
                        <a:latin typeface="Calibri" panose="020F0502020204030204" pitchFamily="34" charset="0"/>
                      </a:endParaRPr>
                    </a:p>
                  </a:txBody>
                  <a:tcPr marL="0" marR="0" marT="0" marB="0" anchor="b">
                    <a:solidFill>
                      <a:srgbClr val="3C4A5E"/>
                    </a:solidFill>
                  </a:tcPr>
                </a:tc>
                <a:tc>
                  <a:txBody>
                    <a:bodyPr/>
                    <a:lstStyle/>
                    <a:p>
                      <a:pPr algn="ctr" fontAlgn="b"/>
                      <a:r>
                        <a:rPr lang="en-US" sz="1800" u="none" strike="noStrike" noProof="0">
                          <a:effectLst/>
                        </a:rPr>
                        <a:t> </a:t>
                      </a:r>
                      <a:endParaRPr lang="en-US" sz="1800" b="0" i="0" u="none" strike="noStrike" noProof="0">
                        <a:solidFill>
                          <a:srgbClr val="000000"/>
                        </a:solidFill>
                        <a:effectLst/>
                        <a:latin typeface="Calibri" panose="020F0502020204030204" pitchFamily="34" charset="0"/>
                      </a:endParaRPr>
                    </a:p>
                  </a:txBody>
                  <a:tcPr marL="0" marR="0" marT="0" marB="0" anchor="b">
                    <a:noFill/>
                  </a:tcPr>
                </a:tc>
                <a:tc>
                  <a:txBody>
                    <a:bodyPr/>
                    <a:lstStyle/>
                    <a:p>
                      <a:pPr algn="ctr" fontAlgn="b"/>
                      <a:r>
                        <a:rPr lang="en-US" sz="2000" b="1" u="none" strike="noStrike" noProof="0">
                          <a:solidFill>
                            <a:schemeClr val="accent1">
                              <a:lumMod val="50000"/>
                            </a:schemeClr>
                          </a:solidFill>
                          <a:effectLst/>
                        </a:rPr>
                        <a:t>60.029 </a:t>
                      </a:r>
                      <a:endParaRPr lang="en-US" sz="2000" b="1" i="0" u="none" strike="noStrike" noProof="0">
                        <a:solidFill>
                          <a:schemeClr val="accent1">
                            <a:lumMod val="50000"/>
                          </a:schemeClr>
                        </a:solidFill>
                        <a:effectLst/>
                        <a:latin typeface="Calibri" panose="020F0502020204030204" pitchFamily="34" charset="0"/>
                      </a:endParaRPr>
                    </a:p>
                  </a:txBody>
                  <a:tcPr marL="0" marR="0" marT="0" marB="0" anchor="b">
                    <a:noFill/>
                  </a:tcPr>
                </a:tc>
                <a:tc>
                  <a:txBody>
                    <a:bodyPr/>
                    <a:lstStyle/>
                    <a:p>
                      <a:pPr algn="ctr" fontAlgn="b"/>
                      <a:r>
                        <a:rPr lang="en-US" sz="2000" u="none" strike="noStrike" noProof="0">
                          <a:effectLst/>
                        </a:rPr>
                        <a:t> </a:t>
                      </a:r>
                      <a:endParaRPr lang="en-US" sz="2000" b="0" i="0" u="none" strike="noStrike" noProof="0">
                        <a:solidFill>
                          <a:srgbClr val="000000"/>
                        </a:solidFill>
                        <a:effectLst/>
                        <a:latin typeface="Calibri" panose="020F0502020204030204" pitchFamily="34" charset="0"/>
                      </a:endParaRPr>
                    </a:p>
                  </a:txBody>
                  <a:tcPr marL="0" marR="0" marT="0" marB="0" anchor="b">
                    <a:noFill/>
                  </a:tcPr>
                </a:tc>
                <a:tc>
                  <a:txBody>
                    <a:bodyPr/>
                    <a:lstStyle/>
                    <a:p>
                      <a:pPr algn="ctr" fontAlgn="ctr"/>
                      <a:r>
                        <a:rPr lang="en-US" sz="2000" u="none" strike="noStrike" noProof="0" dirty="0">
                          <a:effectLst/>
                        </a:rPr>
                        <a:t>150.000 ( E )</a:t>
                      </a:r>
                      <a:endParaRPr lang="en-US" sz="2000" b="0" i="0" u="none" strike="noStrike" noProof="0" dirty="0">
                        <a:solidFill>
                          <a:srgbClr val="000000"/>
                        </a:solidFill>
                        <a:effectLst/>
                        <a:latin typeface="Calibri" panose="020F0502020204030204" pitchFamily="34" charset="0"/>
                      </a:endParaRPr>
                    </a:p>
                  </a:txBody>
                  <a:tcPr marL="0" marR="0" marT="0" marB="0" anchor="ctr">
                    <a:noFill/>
                  </a:tcPr>
                </a:tc>
                <a:tc>
                  <a:txBody>
                    <a:bodyPr/>
                    <a:lstStyle/>
                    <a:p>
                      <a:pPr algn="ctr" fontAlgn="b"/>
                      <a:r>
                        <a:rPr lang="en-US" sz="2000" u="none" strike="noStrike" noProof="0" dirty="0">
                          <a:effectLst/>
                        </a:rPr>
                        <a:t> </a:t>
                      </a:r>
                      <a:endParaRPr lang="en-US" sz="2000" b="0" i="0" u="none" strike="noStrike" noProof="0" dirty="0">
                        <a:solidFill>
                          <a:srgbClr val="000000"/>
                        </a:solidFill>
                        <a:effectLst/>
                        <a:latin typeface="Calibri" panose="020F0502020204030204" pitchFamily="34" charset="0"/>
                      </a:endParaRPr>
                    </a:p>
                  </a:txBody>
                  <a:tcPr marL="0" marR="0" marT="0" marB="0" anchor="b">
                    <a:noFill/>
                  </a:tcPr>
                </a:tc>
                <a:extLst>
                  <a:ext uri="{0D108BD9-81ED-4DB2-BD59-A6C34878D82A}">
                    <a16:rowId xmlns:a16="http://schemas.microsoft.com/office/drawing/2014/main" val="781701934"/>
                  </a:ext>
                </a:extLst>
              </a:tr>
            </a:tbl>
          </a:graphicData>
        </a:graphic>
      </p:graphicFrame>
      <p:sp>
        <p:nvSpPr>
          <p:cNvPr id="2" name="Rectangle 4">
            <a:extLst>
              <a:ext uri="{FF2B5EF4-FFF2-40B4-BE49-F238E27FC236}">
                <a16:creationId xmlns:a16="http://schemas.microsoft.com/office/drawing/2014/main" id="{412077B4-D2A9-F09E-89BD-01456AF25765}"/>
              </a:ext>
            </a:extLst>
          </p:cNvPr>
          <p:cNvSpPr/>
          <p:nvPr/>
        </p:nvSpPr>
        <p:spPr>
          <a:xfrm>
            <a:off x="374978" y="-82784"/>
            <a:ext cx="10496938" cy="7744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300"/>
              </a:spcAft>
            </a:pPr>
            <a:endParaRPr lang="en-US" sz="2000" b="1" dirty="0">
              <a:solidFill>
                <a:schemeClr val="tx1">
                  <a:lumMod val="75000"/>
                  <a:lumOff val="25000"/>
                </a:schemeClr>
              </a:solidFill>
              <a:latin typeface="Century Gothic" panose="020B0502020202020204" pitchFamily="34" charset="0"/>
              <a:cs typeface="Arial" panose="020B0604020202020204" pitchFamily="34" charset="0"/>
            </a:endParaRPr>
          </a:p>
        </p:txBody>
      </p:sp>
      <p:cxnSp>
        <p:nvCxnSpPr>
          <p:cNvPr id="14" name="Conector recto 13">
            <a:extLst>
              <a:ext uri="{FF2B5EF4-FFF2-40B4-BE49-F238E27FC236}">
                <a16:creationId xmlns:a16="http://schemas.microsoft.com/office/drawing/2014/main" id="{2C7CFE10-E8C5-4607-AB24-F02151F75E67}"/>
              </a:ext>
            </a:extLst>
          </p:cNvPr>
          <p:cNvCxnSpPr>
            <a:cxnSpLocks/>
          </p:cNvCxnSpPr>
          <p:nvPr/>
        </p:nvCxnSpPr>
        <p:spPr>
          <a:xfrm>
            <a:off x="95362" y="714223"/>
            <a:ext cx="11944238" cy="0"/>
          </a:xfrm>
          <a:prstGeom prst="line">
            <a:avLst/>
          </a:prstGeom>
        </p:spPr>
        <p:style>
          <a:lnRef idx="1">
            <a:schemeClr val="accent1"/>
          </a:lnRef>
          <a:fillRef idx="0">
            <a:schemeClr val="accent1"/>
          </a:fillRef>
          <a:effectRef idx="0">
            <a:schemeClr val="accent1"/>
          </a:effectRef>
          <a:fontRef idx="minor">
            <a:schemeClr val="tx1"/>
          </a:fontRef>
        </p:style>
      </p:cxnSp>
      <p:sp>
        <p:nvSpPr>
          <p:cNvPr id="26" name="Rectangle 4">
            <a:extLst>
              <a:ext uri="{FF2B5EF4-FFF2-40B4-BE49-F238E27FC236}">
                <a16:creationId xmlns:a16="http://schemas.microsoft.com/office/drawing/2014/main" id="{E0664055-E4A8-4BC6-ADB1-78E0A40038B7}"/>
              </a:ext>
            </a:extLst>
          </p:cNvPr>
          <p:cNvSpPr/>
          <p:nvPr/>
        </p:nvSpPr>
        <p:spPr>
          <a:xfrm>
            <a:off x="527378" y="69616"/>
            <a:ext cx="10496938" cy="7744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300"/>
              </a:spcAft>
            </a:pPr>
            <a:r>
              <a:rPr lang="es-ES" sz="2000" b="1" dirty="0">
                <a:solidFill>
                  <a:schemeClr val="tx1">
                    <a:lumMod val="75000"/>
                    <a:lumOff val="25000"/>
                  </a:schemeClr>
                </a:solidFill>
                <a:latin typeface="Century Gothic" panose="020B0502020202020204" pitchFamily="34" charset="0"/>
                <a:cs typeface="Arial" panose="020B0604020202020204" pitchFamily="34" charset="0"/>
              </a:rPr>
              <a:t>Nueva certificación esperada para finales del tercer trimestre de 2024.</a:t>
            </a:r>
            <a:endParaRPr lang="en-US" sz="2000" b="1" dirty="0">
              <a:solidFill>
                <a:schemeClr val="tx1">
                  <a:lumMod val="75000"/>
                  <a:lumOff val="25000"/>
                </a:schemeClr>
              </a:solidFill>
              <a:latin typeface="Century Gothic" panose="020B0502020202020204" pitchFamily="34" charset="0"/>
              <a:cs typeface="Arial" panose="020B0604020202020204" pitchFamily="34" charset="0"/>
            </a:endParaRPr>
          </a:p>
        </p:txBody>
      </p:sp>
      <p:pic>
        <p:nvPicPr>
          <p:cNvPr id="27" name="Imagen 26">
            <a:extLst>
              <a:ext uri="{FF2B5EF4-FFF2-40B4-BE49-F238E27FC236}">
                <a16:creationId xmlns:a16="http://schemas.microsoft.com/office/drawing/2014/main" id="{A535D54D-AEFF-45D0-918A-E006A46BE371}"/>
              </a:ext>
            </a:extLst>
          </p:cNvPr>
          <p:cNvPicPr>
            <a:picLocks noChangeAspect="1"/>
          </p:cNvPicPr>
          <p:nvPr/>
        </p:nvPicPr>
        <p:blipFill rotWithShape="1">
          <a:blip r:embed="rId3" cstate="hqprint">
            <a:clrChange>
              <a:clrFrom>
                <a:srgbClr val="FFFFFF"/>
              </a:clrFrom>
              <a:clrTo>
                <a:srgbClr val="FFFFFF">
                  <a:alpha val="0"/>
                </a:srgbClr>
              </a:clrTo>
            </a:clrChange>
            <a:extLst>
              <a:ext uri="{28A0092B-C50C-407E-A947-70E740481C1C}">
                <a14:useLocalDpi xmlns:a14="http://schemas.microsoft.com/office/drawing/2010/main" val="0"/>
              </a:ext>
            </a:extLst>
          </a:blip>
          <a:srcRect t="18812" b="24432"/>
          <a:stretch/>
        </p:blipFill>
        <p:spPr>
          <a:xfrm>
            <a:off x="10287790" y="6356636"/>
            <a:ext cx="1626487" cy="403961"/>
          </a:xfrm>
          <a:prstGeom prst="rect">
            <a:avLst/>
          </a:prstGeom>
        </p:spPr>
      </p:pic>
      <p:cxnSp>
        <p:nvCxnSpPr>
          <p:cNvPr id="28" name="Conector recto 27">
            <a:extLst>
              <a:ext uri="{FF2B5EF4-FFF2-40B4-BE49-F238E27FC236}">
                <a16:creationId xmlns:a16="http://schemas.microsoft.com/office/drawing/2014/main" id="{433FE17F-4F43-4422-B058-B73A684AD16D}"/>
              </a:ext>
            </a:extLst>
          </p:cNvPr>
          <p:cNvCxnSpPr>
            <a:cxnSpLocks/>
          </p:cNvCxnSpPr>
          <p:nvPr/>
        </p:nvCxnSpPr>
        <p:spPr>
          <a:xfrm>
            <a:off x="-29961" y="6286708"/>
            <a:ext cx="1222196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 name="Conector recto de flecha 3">
            <a:extLst>
              <a:ext uri="{FF2B5EF4-FFF2-40B4-BE49-F238E27FC236}">
                <a16:creationId xmlns:a16="http://schemas.microsoft.com/office/drawing/2014/main" id="{8689D03D-E3A4-4FA3-9F92-01C5FD98AE2C}"/>
              </a:ext>
            </a:extLst>
          </p:cNvPr>
          <p:cNvCxnSpPr/>
          <p:nvPr/>
        </p:nvCxnSpPr>
        <p:spPr>
          <a:xfrm>
            <a:off x="6545356" y="5084245"/>
            <a:ext cx="6477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7" name="Conector recto de flecha 36">
            <a:extLst>
              <a:ext uri="{FF2B5EF4-FFF2-40B4-BE49-F238E27FC236}">
                <a16:creationId xmlns:a16="http://schemas.microsoft.com/office/drawing/2014/main" id="{561865FB-A833-4E1F-B0DB-4C7FE0BC0DF9}"/>
              </a:ext>
            </a:extLst>
          </p:cNvPr>
          <p:cNvCxnSpPr/>
          <p:nvPr/>
        </p:nvCxnSpPr>
        <p:spPr>
          <a:xfrm>
            <a:off x="6545356" y="4634360"/>
            <a:ext cx="6477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Conector recto de flecha 19">
            <a:extLst>
              <a:ext uri="{FF2B5EF4-FFF2-40B4-BE49-F238E27FC236}">
                <a16:creationId xmlns:a16="http://schemas.microsoft.com/office/drawing/2014/main" id="{F41AF958-939D-40E9-A76E-8D66351BF058}"/>
              </a:ext>
            </a:extLst>
          </p:cNvPr>
          <p:cNvCxnSpPr/>
          <p:nvPr/>
        </p:nvCxnSpPr>
        <p:spPr>
          <a:xfrm>
            <a:off x="6545356" y="5458267"/>
            <a:ext cx="6477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Rectángulo: esquinas redondeadas 21">
            <a:extLst>
              <a:ext uri="{FF2B5EF4-FFF2-40B4-BE49-F238E27FC236}">
                <a16:creationId xmlns:a16="http://schemas.microsoft.com/office/drawing/2014/main" id="{1AB32571-DEBA-4296-AE3E-870A6B6EB0F4}"/>
              </a:ext>
            </a:extLst>
          </p:cNvPr>
          <p:cNvSpPr/>
          <p:nvPr/>
        </p:nvSpPr>
        <p:spPr>
          <a:xfrm>
            <a:off x="0" y="1182924"/>
            <a:ext cx="12192000" cy="1963625"/>
          </a:xfrm>
          <a:prstGeom prst="roundRect">
            <a:avLst>
              <a:gd name="adj" fmla="val 0"/>
            </a:avLst>
          </a:prstGeom>
          <a:solidFill>
            <a:srgbClr val="3C4A5E"/>
          </a:solidFill>
          <a:ln>
            <a:solidFill>
              <a:schemeClr val="accent4">
                <a:lumMod val="20000"/>
                <a:lumOff val="8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342900" indent="-342900">
              <a:buFont typeface="Arial" panose="020B0604020202020204" pitchFamily="34" charset="0"/>
              <a:buChar char="•"/>
            </a:pPr>
            <a:endParaRPr lang="es-ES" sz="2000" dirty="0">
              <a:solidFill>
                <a:schemeClr val="bg1"/>
              </a:solidFill>
            </a:endParaRPr>
          </a:p>
          <a:p>
            <a:pPr marL="342900" indent="-342900">
              <a:buFont typeface="Arial" panose="020B0604020202020204" pitchFamily="34" charset="0"/>
              <a:buChar char="•"/>
            </a:pPr>
            <a:endParaRPr lang="es-ES" sz="2000" dirty="0">
              <a:solidFill>
                <a:schemeClr val="bg1"/>
              </a:solidFill>
            </a:endParaRPr>
          </a:p>
          <a:p>
            <a:pPr marL="342900" indent="-342900">
              <a:buFont typeface="Arial" panose="020B0604020202020204" pitchFamily="34" charset="0"/>
              <a:buChar char="•"/>
            </a:pPr>
            <a:endParaRPr lang="es-ES" sz="2000" dirty="0">
              <a:solidFill>
                <a:schemeClr val="bg1"/>
              </a:solidFill>
            </a:endParaRPr>
          </a:p>
          <a:p>
            <a:pPr marL="342900" indent="-342900">
              <a:buFont typeface="Arial" panose="020B0604020202020204" pitchFamily="34" charset="0"/>
              <a:buChar char="•"/>
            </a:pPr>
            <a:endParaRPr lang="es-ES" sz="2000" dirty="0">
              <a:solidFill>
                <a:schemeClr val="bg1"/>
              </a:solidFill>
            </a:endParaRPr>
          </a:p>
          <a:p>
            <a:pPr marL="342900" indent="-342900">
              <a:buFont typeface="Arial" panose="020B0604020202020204" pitchFamily="34" charset="0"/>
              <a:buChar char="•"/>
            </a:pPr>
            <a:endParaRPr lang="es-ES" sz="2000" dirty="0">
              <a:solidFill>
                <a:schemeClr val="bg1"/>
              </a:solidFill>
            </a:endParaRPr>
          </a:p>
          <a:p>
            <a:pPr marL="342900" indent="-342900">
              <a:buFont typeface="Arial" panose="020B0604020202020204" pitchFamily="34" charset="0"/>
              <a:buChar char="•"/>
            </a:pPr>
            <a:endParaRPr lang="es-ES" sz="2000" dirty="0">
              <a:solidFill>
                <a:schemeClr val="bg1"/>
              </a:solidFill>
            </a:endParaRPr>
          </a:p>
          <a:p>
            <a:pPr marL="342900" indent="-342900">
              <a:buFont typeface="Arial" panose="020B0604020202020204" pitchFamily="34" charset="0"/>
              <a:buChar char="•"/>
            </a:pPr>
            <a:endParaRPr lang="es-ES" sz="2000" dirty="0">
              <a:solidFill>
                <a:schemeClr val="bg1"/>
              </a:solidFill>
            </a:endParaRPr>
          </a:p>
          <a:p>
            <a:pPr marL="342900" indent="-342900">
              <a:buFont typeface="Arial" panose="020B0604020202020204" pitchFamily="34" charset="0"/>
              <a:buChar char="•"/>
            </a:pPr>
            <a:r>
              <a:rPr lang="es-ES" sz="2000" dirty="0">
                <a:solidFill>
                  <a:schemeClr val="bg1"/>
                </a:solidFill>
              </a:rPr>
              <a:t>Los trabajos de recolección de muestras están avanzados.</a:t>
            </a:r>
          </a:p>
          <a:p>
            <a:pPr marL="342900" indent="-342900">
              <a:buFont typeface="Arial" panose="020B0604020202020204" pitchFamily="34" charset="0"/>
              <a:buChar char="•"/>
            </a:pPr>
            <a:r>
              <a:rPr lang="es-ES" sz="2000" dirty="0">
                <a:solidFill>
                  <a:schemeClr val="bg1"/>
                </a:solidFill>
              </a:rPr>
              <a:t>Tenemos 406 muestras nuevas que serán enviadas al laboratorio independiente.</a:t>
            </a:r>
          </a:p>
          <a:p>
            <a:pPr marL="342900" indent="-342900">
              <a:buFont typeface="Arial" panose="020B0604020202020204" pitchFamily="34" charset="0"/>
              <a:buChar char="•"/>
            </a:pPr>
            <a:r>
              <a:rPr lang="es-ES" sz="2000" dirty="0">
                <a:solidFill>
                  <a:schemeClr val="bg1"/>
                </a:solidFill>
              </a:rPr>
              <a:t>Utilizamos el software </a:t>
            </a:r>
            <a:r>
              <a:rPr lang="es-ES" sz="2000" dirty="0" err="1">
                <a:solidFill>
                  <a:schemeClr val="bg1"/>
                </a:solidFill>
              </a:rPr>
              <a:t>Leapfrog</a:t>
            </a:r>
            <a:r>
              <a:rPr lang="es-ES" sz="2000" dirty="0">
                <a:solidFill>
                  <a:schemeClr val="bg1"/>
                </a:solidFill>
              </a:rPr>
              <a:t> para construir el modelo de recursos de </a:t>
            </a:r>
            <a:r>
              <a:rPr lang="es-ES" sz="2000" dirty="0" err="1">
                <a:solidFill>
                  <a:schemeClr val="bg1"/>
                </a:solidFill>
              </a:rPr>
              <a:t>Aurum</a:t>
            </a:r>
            <a:r>
              <a:rPr lang="es-ES" sz="2400" dirty="0">
                <a:solidFill>
                  <a:schemeClr val="bg1"/>
                </a:solidFill>
              </a:rPr>
              <a:t>.</a:t>
            </a:r>
          </a:p>
          <a:p>
            <a:pPr marL="342900" indent="-342900">
              <a:buFont typeface="Arial" panose="020B0604020202020204" pitchFamily="34" charset="0"/>
              <a:buChar char="•"/>
            </a:pPr>
            <a:endParaRPr lang="es-ES" sz="2400" dirty="0">
              <a:solidFill>
                <a:schemeClr val="bg1"/>
              </a:solidFill>
            </a:endParaRPr>
          </a:p>
          <a:p>
            <a:pPr marL="342900" indent="-342900">
              <a:buFont typeface="Arial" panose="020B0604020202020204" pitchFamily="34" charset="0"/>
              <a:buChar char="•"/>
            </a:pPr>
            <a:endParaRPr lang="es-ES" sz="2400" dirty="0">
              <a:solidFill>
                <a:schemeClr val="bg1"/>
              </a:solidFill>
            </a:endParaRPr>
          </a:p>
          <a:p>
            <a:pPr marL="342900" indent="-342900">
              <a:buFont typeface="Arial" panose="020B0604020202020204" pitchFamily="34" charset="0"/>
              <a:buChar char="•"/>
            </a:pPr>
            <a:endParaRPr lang="es-ES" sz="2400" dirty="0">
              <a:solidFill>
                <a:schemeClr val="bg1"/>
              </a:solidFill>
            </a:endParaRPr>
          </a:p>
          <a:p>
            <a:pPr marL="342900" indent="-342900">
              <a:buFont typeface="Arial" panose="020B0604020202020204" pitchFamily="34" charset="0"/>
              <a:buChar char="•"/>
            </a:pPr>
            <a:endParaRPr lang="es-ES" sz="2400" dirty="0">
              <a:solidFill>
                <a:schemeClr val="bg1"/>
              </a:solidFill>
            </a:endParaRPr>
          </a:p>
          <a:p>
            <a:pPr marL="342900" indent="-342900">
              <a:buFont typeface="Arial" panose="020B0604020202020204" pitchFamily="34" charset="0"/>
              <a:buChar char="•"/>
            </a:pPr>
            <a:endParaRPr lang="es-ES" sz="2400" dirty="0">
              <a:solidFill>
                <a:schemeClr val="bg1"/>
              </a:solidFill>
            </a:endParaRPr>
          </a:p>
          <a:p>
            <a:pPr marL="342900" indent="-342900">
              <a:buFont typeface="Arial" panose="020B0604020202020204" pitchFamily="34" charset="0"/>
              <a:buChar char="•"/>
            </a:pPr>
            <a:endParaRPr lang="es-ES" sz="2400" dirty="0">
              <a:solidFill>
                <a:schemeClr val="bg1"/>
              </a:solidFill>
            </a:endParaRPr>
          </a:p>
          <a:p>
            <a:pPr marL="342900" indent="-342900">
              <a:buFont typeface="Arial" panose="020B0604020202020204" pitchFamily="34" charset="0"/>
              <a:buChar char="•"/>
            </a:pPr>
            <a:endParaRPr lang="en-US" sz="2400" dirty="0">
              <a:solidFill>
                <a:schemeClr val="bg1"/>
              </a:solidFill>
            </a:endParaRPr>
          </a:p>
        </p:txBody>
      </p:sp>
    </p:spTree>
    <p:extLst>
      <p:ext uri="{BB962C8B-B14F-4D97-AF65-F5344CB8AC3E}">
        <p14:creationId xmlns:p14="http://schemas.microsoft.com/office/powerpoint/2010/main" val="1673221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Marcador de contenido 3">
            <a:extLst>
              <a:ext uri="{FF2B5EF4-FFF2-40B4-BE49-F238E27FC236}">
                <a16:creationId xmlns:a16="http://schemas.microsoft.com/office/drawing/2014/main" id="{63E3D8DD-32CD-4D0D-9CEF-C288E6F62EA2}"/>
              </a:ext>
            </a:extLst>
          </p:cNvPr>
          <p:cNvGraphicFramePr>
            <a:graphicFrameLocks noGrp="1"/>
          </p:cNvGraphicFramePr>
          <p:nvPr>
            <p:ph idx="1"/>
            <p:extLst>
              <p:ext uri="{D42A27DB-BD31-4B8C-83A1-F6EECF244321}">
                <p14:modId xmlns:p14="http://schemas.microsoft.com/office/powerpoint/2010/main" val="4040235907"/>
              </p:ext>
            </p:extLst>
          </p:nvPr>
        </p:nvGraphicFramePr>
        <p:xfrm>
          <a:off x="782141" y="2619883"/>
          <a:ext cx="9987411" cy="1950720"/>
        </p:xfrm>
        <a:graphic>
          <a:graphicData uri="http://schemas.openxmlformats.org/drawingml/2006/table">
            <a:tbl>
              <a:tblPr>
                <a:tableStyleId>{5C22544A-7EE6-4342-B048-85BDC9FD1C3A}</a:tableStyleId>
              </a:tblPr>
              <a:tblGrid>
                <a:gridCol w="2312186">
                  <a:extLst>
                    <a:ext uri="{9D8B030D-6E8A-4147-A177-3AD203B41FA5}">
                      <a16:colId xmlns:a16="http://schemas.microsoft.com/office/drawing/2014/main" val="2277453656"/>
                    </a:ext>
                  </a:extLst>
                </a:gridCol>
                <a:gridCol w="727911">
                  <a:extLst>
                    <a:ext uri="{9D8B030D-6E8A-4147-A177-3AD203B41FA5}">
                      <a16:colId xmlns:a16="http://schemas.microsoft.com/office/drawing/2014/main" val="4133121210"/>
                    </a:ext>
                  </a:extLst>
                </a:gridCol>
                <a:gridCol w="1477230">
                  <a:extLst>
                    <a:ext uri="{9D8B030D-6E8A-4147-A177-3AD203B41FA5}">
                      <a16:colId xmlns:a16="http://schemas.microsoft.com/office/drawing/2014/main" val="2070881046"/>
                    </a:ext>
                  </a:extLst>
                </a:gridCol>
                <a:gridCol w="620864">
                  <a:extLst>
                    <a:ext uri="{9D8B030D-6E8A-4147-A177-3AD203B41FA5}">
                      <a16:colId xmlns:a16="http://schemas.microsoft.com/office/drawing/2014/main" val="1005576389"/>
                    </a:ext>
                  </a:extLst>
                </a:gridCol>
                <a:gridCol w="2340734">
                  <a:extLst>
                    <a:ext uri="{9D8B030D-6E8A-4147-A177-3AD203B41FA5}">
                      <a16:colId xmlns:a16="http://schemas.microsoft.com/office/drawing/2014/main" val="1671107606"/>
                    </a:ext>
                  </a:extLst>
                </a:gridCol>
                <a:gridCol w="449592">
                  <a:extLst>
                    <a:ext uri="{9D8B030D-6E8A-4147-A177-3AD203B41FA5}">
                      <a16:colId xmlns:a16="http://schemas.microsoft.com/office/drawing/2014/main" val="3338181607"/>
                    </a:ext>
                  </a:extLst>
                </a:gridCol>
                <a:gridCol w="2058894">
                  <a:extLst>
                    <a:ext uri="{9D8B030D-6E8A-4147-A177-3AD203B41FA5}">
                      <a16:colId xmlns:a16="http://schemas.microsoft.com/office/drawing/2014/main" val="4135197449"/>
                    </a:ext>
                  </a:extLst>
                </a:gridCol>
              </a:tblGrid>
              <a:tr h="381000">
                <a:tc>
                  <a:txBody>
                    <a:bodyPr/>
                    <a:lstStyle/>
                    <a:p>
                      <a:pPr algn="ctr" fontAlgn="b"/>
                      <a:r>
                        <a:rPr lang="en-US" sz="1800" b="1" u="none" strike="noStrike" noProof="0">
                          <a:effectLst/>
                        </a:rPr>
                        <a:t> </a:t>
                      </a:r>
                      <a:endParaRPr lang="en-US" sz="1800" b="1" i="0" u="none" strike="noStrike" noProof="0">
                        <a:solidFill>
                          <a:srgbClr val="000000"/>
                        </a:solidFill>
                        <a:effectLst/>
                        <a:latin typeface="Calibri" panose="020F0502020204030204" pitchFamily="34" charset="0"/>
                      </a:endParaRPr>
                    </a:p>
                  </a:txBody>
                  <a:tcPr marL="0" marR="0" marT="0" marB="0" anchor="b">
                    <a:noFill/>
                  </a:tcPr>
                </a:tc>
                <a:tc>
                  <a:txBody>
                    <a:bodyPr/>
                    <a:lstStyle/>
                    <a:p>
                      <a:pPr algn="ctr" fontAlgn="b"/>
                      <a:r>
                        <a:rPr lang="en-US" sz="1600" b="1" u="none" strike="noStrike" noProof="0">
                          <a:effectLst/>
                        </a:rPr>
                        <a:t> </a:t>
                      </a:r>
                      <a:endParaRPr lang="en-US" sz="1600" b="1" i="0" u="none" strike="noStrike" noProof="0">
                        <a:solidFill>
                          <a:srgbClr val="000000"/>
                        </a:solidFill>
                        <a:effectLst/>
                        <a:latin typeface="Calibri" panose="020F0502020204030204" pitchFamily="34" charset="0"/>
                      </a:endParaRPr>
                    </a:p>
                  </a:txBody>
                  <a:tcPr marL="0" marR="0" marT="0" marB="0" anchor="b">
                    <a:noFill/>
                  </a:tcPr>
                </a:tc>
                <a:tc>
                  <a:txBody>
                    <a:bodyPr/>
                    <a:lstStyle/>
                    <a:p>
                      <a:pPr algn="ctr" fontAlgn="b"/>
                      <a:r>
                        <a:rPr lang="en-US" sz="1600" b="1" u="none" strike="noStrike" noProof="0" dirty="0">
                          <a:solidFill>
                            <a:schemeClr val="bg2">
                              <a:lumMod val="10000"/>
                            </a:schemeClr>
                          </a:solidFill>
                          <a:effectLst/>
                        </a:rPr>
                        <a:t>Actual </a:t>
                      </a:r>
                      <a:endParaRPr lang="en-US" sz="1600" b="1" i="0" u="none" strike="noStrike" noProof="0" dirty="0">
                        <a:solidFill>
                          <a:schemeClr val="bg2">
                            <a:lumMod val="10000"/>
                          </a:schemeClr>
                        </a:solidFill>
                        <a:effectLst/>
                        <a:latin typeface="Calibri" panose="020F0502020204030204" pitchFamily="34" charset="0"/>
                      </a:endParaRPr>
                    </a:p>
                  </a:txBody>
                  <a:tcPr marL="0" marR="0" marT="0" marB="0" anchor="b">
                    <a:noFill/>
                  </a:tcPr>
                </a:tc>
                <a:tc>
                  <a:txBody>
                    <a:bodyPr/>
                    <a:lstStyle/>
                    <a:p>
                      <a:pPr algn="ctr" fontAlgn="b"/>
                      <a:r>
                        <a:rPr lang="en-US" sz="1600" b="1" u="none" strike="noStrike" noProof="0">
                          <a:solidFill>
                            <a:schemeClr val="bg2">
                              <a:lumMod val="10000"/>
                            </a:schemeClr>
                          </a:solidFill>
                          <a:effectLst/>
                        </a:rPr>
                        <a:t> </a:t>
                      </a:r>
                      <a:endParaRPr lang="en-US" sz="1600" b="1" i="0" u="none" strike="noStrike" noProof="0">
                        <a:solidFill>
                          <a:schemeClr val="bg2">
                            <a:lumMod val="10000"/>
                          </a:schemeClr>
                        </a:solidFill>
                        <a:effectLst/>
                        <a:latin typeface="Calibri" panose="020F0502020204030204" pitchFamily="34" charset="0"/>
                      </a:endParaRPr>
                    </a:p>
                  </a:txBody>
                  <a:tcPr marL="0" marR="0" marT="0" marB="0" anchor="b">
                    <a:noFill/>
                  </a:tcPr>
                </a:tc>
                <a:tc>
                  <a:txBody>
                    <a:bodyPr/>
                    <a:lstStyle/>
                    <a:p>
                      <a:pPr algn="ctr" fontAlgn="b"/>
                      <a:r>
                        <a:rPr lang="en-US" sz="1600" b="1" u="none" strike="noStrike" noProof="0" dirty="0">
                          <a:solidFill>
                            <a:schemeClr val="bg2">
                              <a:lumMod val="10000"/>
                            </a:schemeClr>
                          </a:solidFill>
                          <a:effectLst/>
                        </a:rPr>
                        <a:t>2024</a:t>
                      </a:r>
                      <a:br>
                        <a:rPr lang="en-US" sz="1600" b="1" u="none" strike="noStrike" noProof="0" dirty="0">
                          <a:solidFill>
                            <a:schemeClr val="bg2">
                              <a:lumMod val="10000"/>
                            </a:schemeClr>
                          </a:solidFill>
                          <a:effectLst/>
                        </a:rPr>
                      </a:br>
                      <a:r>
                        <a:rPr lang="en-US" sz="1600" b="1" u="none" strike="noStrike" noProof="0" dirty="0">
                          <a:solidFill>
                            <a:schemeClr val="bg2">
                              <a:lumMod val="10000"/>
                            </a:schemeClr>
                          </a:solidFill>
                          <a:effectLst/>
                        </a:rPr>
                        <a:t>Plan (E)</a:t>
                      </a:r>
                      <a:endParaRPr lang="en-US" sz="1600" b="1" i="0" u="none" strike="noStrike" noProof="0" dirty="0">
                        <a:solidFill>
                          <a:schemeClr val="bg2">
                            <a:lumMod val="10000"/>
                          </a:schemeClr>
                        </a:solidFill>
                        <a:effectLst/>
                        <a:latin typeface="Calibri" panose="020F0502020204030204" pitchFamily="34" charset="0"/>
                      </a:endParaRPr>
                    </a:p>
                  </a:txBody>
                  <a:tcPr marL="0" marR="0" marT="0" marB="0" anchor="b">
                    <a:noFill/>
                  </a:tcPr>
                </a:tc>
                <a:tc>
                  <a:txBody>
                    <a:bodyPr/>
                    <a:lstStyle/>
                    <a:p>
                      <a:pPr algn="ctr" fontAlgn="b"/>
                      <a:r>
                        <a:rPr lang="en-US" sz="1600" b="1" u="none" strike="noStrike" noProof="0">
                          <a:solidFill>
                            <a:schemeClr val="bg2">
                              <a:lumMod val="10000"/>
                            </a:schemeClr>
                          </a:solidFill>
                          <a:effectLst/>
                        </a:rPr>
                        <a:t> </a:t>
                      </a:r>
                      <a:endParaRPr lang="en-US" sz="1600" b="1" i="0" u="none" strike="noStrike" noProof="0">
                        <a:solidFill>
                          <a:schemeClr val="bg2">
                            <a:lumMod val="10000"/>
                          </a:schemeClr>
                        </a:solidFill>
                        <a:effectLst/>
                        <a:latin typeface="Calibri" panose="020F0502020204030204" pitchFamily="34" charset="0"/>
                      </a:endParaRPr>
                    </a:p>
                  </a:txBody>
                  <a:tcPr marL="0" marR="0" marT="0" marB="0" anchor="b">
                    <a:noFill/>
                  </a:tcPr>
                </a:tc>
                <a:tc>
                  <a:txBody>
                    <a:bodyPr/>
                    <a:lstStyle/>
                    <a:p>
                      <a:pPr algn="ctr" fontAlgn="b"/>
                      <a:r>
                        <a:rPr lang="en-US" sz="1600" b="1" u="none" strike="noStrike" noProof="0" dirty="0">
                          <a:solidFill>
                            <a:schemeClr val="bg2">
                              <a:lumMod val="10000"/>
                            </a:schemeClr>
                          </a:solidFill>
                          <a:effectLst/>
                        </a:rPr>
                        <a:t>3 </a:t>
                      </a:r>
                      <a:r>
                        <a:rPr lang="en-US" sz="1600" b="1" u="none" strike="noStrike" noProof="0" dirty="0" err="1">
                          <a:solidFill>
                            <a:schemeClr val="bg2">
                              <a:lumMod val="10000"/>
                            </a:schemeClr>
                          </a:solidFill>
                          <a:effectLst/>
                        </a:rPr>
                        <a:t>Años</a:t>
                      </a:r>
                      <a:r>
                        <a:rPr lang="en-US" sz="1600" b="1" u="none" strike="noStrike" noProof="0" dirty="0">
                          <a:solidFill>
                            <a:schemeClr val="bg2">
                              <a:lumMod val="10000"/>
                            </a:schemeClr>
                          </a:solidFill>
                          <a:effectLst/>
                        </a:rPr>
                        <a:t> (E).</a:t>
                      </a:r>
                      <a:endParaRPr lang="en-US" sz="1600" b="1" i="0" u="none" strike="noStrike" noProof="0" dirty="0">
                        <a:solidFill>
                          <a:schemeClr val="bg2">
                            <a:lumMod val="10000"/>
                          </a:schemeClr>
                        </a:solidFill>
                        <a:effectLst/>
                        <a:latin typeface="Calibri" panose="020F0502020204030204" pitchFamily="34" charset="0"/>
                      </a:endParaRPr>
                    </a:p>
                  </a:txBody>
                  <a:tcPr marL="0" marR="0" marT="0" marB="0" anchor="b">
                    <a:noFill/>
                  </a:tcPr>
                </a:tc>
                <a:extLst>
                  <a:ext uri="{0D108BD9-81ED-4DB2-BD59-A6C34878D82A}">
                    <a16:rowId xmlns:a16="http://schemas.microsoft.com/office/drawing/2014/main" val="3469560597"/>
                  </a:ext>
                </a:extLst>
              </a:tr>
              <a:tr h="190500">
                <a:tc>
                  <a:txBody>
                    <a:bodyPr/>
                    <a:lstStyle/>
                    <a:p>
                      <a:pPr algn="ctr" fontAlgn="b"/>
                      <a:r>
                        <a:rPr lang="en-US" sz="1800" u="none" strike="noStrike" noProof="0">
                          <a:effectLst/>
                        </a:rPr>
                        <a:t> </a:t>
                      </a:r>
                      <a:endParaRPr lang="en-US" sz="1800" b="0" i="0" u="none" strike="noStrike" noProof="0">
                        <a:solidFill>
                          <a:srgbClr val="000000"/>
                        </a:solidFill>
                        <a:effectLst/>
                        <a:latin typeface="Calibri" panose="020F0502020204030204" pitchFamily="34" charset="0"/>
                      </a:endParaRPr>
                    </a:p>
                  </a:txBody>
                  <a:tcPr marL="0" marR="0" marT="0" marB="0" anchor="b">
                    <a:noFill/>
                  </a:tcPr>
                </a:tc>
                <a:tc>
                  <a:txBody>
                    <a:bodyPr/>
                    <a:lstStyle/>
                    <a:p>
                      <a:pPr algn="ctr" fontAlgn="b"/>
                      <a:r>
                        <a:rPr lang="en-US" sz="1800" u="none" strike="noStrike" noProof="0">
                          <a:effectLst/>
                        </a:rPr>
                        <a:t> </a:t>
                      </a:r>
                      <a:endParaRPr lang="en-US" sz="1800" b="0" i="0" u="none" strike="noStrike" noProof="0">
                        <a:solidFill>
                          <a:srgbClr val="000000"/>
                        </a:solidFill>
                        <a:effectLst/>
                        <a:latin typeface="Calibri" panose="020F0502020204030204" pitchFamily="34" charset="0"/>
                      </a:endParaRPr>
                    </a:p>
                  </a:txBody>
                  <a:tcPr marL="0" marR="0" marT="0" marB="0" anchor="b">
                    <a:noFill/>
                  </a:tcPr>
                </a:tc>
                <a:tc>
                  <a:txBody>
                    <a:bodyPr/>
                    <a:lstStyle/>
                    <a:p>
                      <a:pPr algn="ctr" fontAlgn="b"/>
                      <a:r>
                        <a:rPr lang="en-US" sz="1800" u="none" strike="noStrike" noProof="0" dirty="0">
                          <a:effectLst/>
                        </a:rPr>
                        <a:t> </a:t>
                      </a:r>
                      <a:endParaRPr lang="en-US" sz="1800" b="0" i="0" u="none" strike="noStrike" noProof="0" dirty="0">
                        <a:solidFill>
                          <a:srgbClr val="000000"/>
                        </a:solidFill>
                        <a:effectLst/>
                        <a:latin typeface="Calibri" panose="020F0502020204030204" pitchFamily="34" charset="0"/>
                      </a:endParaRPr>
                    </a:p>
                  </a:txBody>
                  <a:tcPr marL="0" marR="0" marT="0" marB="0" anchor="b">
                    <a:noFill/>
                  </a:tcPr>
                </a:tc>
                <a:tc>
                  <a:txBody>
                    <a:bodyPr/>
                    <a:lstStyle/>
                    <a:p>
                      <a:pPr algn="ctr" fontAlgn="b"/>
                      <a:r>
                        <a:rPr lang="en-US" sz="1800" u="none" strike="noStrike" noProof="0">
                          <a:effectLst/>
                        </a:rPr>
                        <a:t> </a:t>
                      </a:r>
                      <a:endParaRPr lang="en-US" sz="1800" b="0" i="0" u="none" strike="noStrike" noProof="0">
                        <a:solidFill>
                          <a:srgbClr val="000000"/>
                        </a:solidFill>
                        <a:effectLst/>
                        <a:latin typeface="Calibri" panose="020F0502020204030204" pitchFamily="34" charset="0"/>
                      </a:endParaRPr>
                    </a:p>
                  </a:txBody>
                  <a:tcPr marL="0" marR="0" marT="0" marB="0" anchor="b">
                    <a:noFill/>
                  </a:tcPr>
                </a:tc>
                <a:tc>
                  <a:txBody>
                    <a:bodyPr/>
                    <a:lstStyle/>
                    <a:p>
                      <a:pPr algn="ctr" fontAlgn="b"/>
                      <a:r>
                        <a:rPr lang="en-US" sz="1800" u="none" strike="noStrike" noProof="0" dirty="0">
                          <a:effectLst/>
                        </a:rPr>
                        <a:t> </a:t>
                      </a:r>
                      <a:endParaRPr lang="en-US" sz="1800" b="0" i="0" u="none" strike="noStrike" noProof="0" dirty="0">
                        <a:solidFill>
                          <a:srgbClr val="000000"/>
                        </a:solidFill>
                        <a:effectLst/>
                        <a:latin typeface="Calibri" panose="020F0502020204030204" pitchFamily="34" charset="0"/>
                      </a:endParaRPr>
                    </a:p>
                  </a:txBody>
                  <a:tcPr marL="0" marR="0" marT="0" marB="0" anchor="b">
                    <a:noFill/>
                  </a:tcPr>
                </a:tc>
                <a:tc>
                  <a:txBody>
                    <a:bodyPr/>
                    <a:lstStyle/>
                    <a:p>
                      <a:pPr algn="ctr" fontAlgn="b"/>
                      <a:r>
                        <a:rPr lang="en-US" sz="1800" u="none" strike="noStrike" noProof="0">
                          <a:effectLst/>
                        </a:rPr>
                        <a:t> </a:t>
                      </a:r>
                      <a:endParaRPr lang="en-US" sz="1800" b="0" i="0" u="none" strike="noStrike" noProof="0">
                        <a:solidFill>
                          <a:srgbClr val="000000"/>
                        </a:solidFill>
                        <a:effectLst/>
                        <a:latin typeface="Calibri" panose="020F0502020204030204" pitchFamily="34" charset="0"/>
                      </a:endParaRPr>
                    </a:p>
                  </a:txBody>
                  <a:tcPr marL="0" marR="0" marT="0" marB="0" anchor="b">
                    <a:noFill/>
                  </a:tcPr>
                </a:tc>
                <a:tc>
                  <a:txBody>
                    <a:bodyPr/>
                    <a:lstStyle/>
                    <a:p>
                      <a:pPr algn="ctr" fontAlgn="b"/>
                      <a:r>
                        <a:rPr lang="en-US" sz="1800" u="none" strike="noStrike" noProof="0">
                          <a:effectLst/>
                        </a:rPr>
                        <a:t> </a:t>
                      </a:r>
                      <a:endParaRPr lang="en-US" sz="1800" b="0" i="0" u="none" strike="noStrike" noProof="0">
                        <a:solidFill>
                          <a:srgbClr val="000000"/>
                        </a:solidFill>
                        <a:effectLst/>
                        <a:latin typeface="Calibri" panose="020F0502020204030204" pitchFamily="34" charset="0"/>
                      </a:endParaRPr>
                    </a:p>
                  </a:txBody>
                  <a:tcPr marL="0" marR="0" marT="0" marB="0" anchor="b">
                    <a:noFill/>
                  </a:tcPr>
                </a:tc>
                <a:extLst>
                  <a:ext uri="{0D108BD9-81ED-4DB2-BD59-A6C34878D82A}">
                    <a16:rowId xmlns:a16="http://schemas.microsoft.com/office/drawing/2014/main" val="1297491831"/>
                  </a:ext>
                </a:extLst>
              </a:tr>
              <a:tr h="190500">
                <a:tc>
                  <a:txBody>
                    <a:bodyPr/>
                    <a:lstStyle/>
                    <a:p>
                      <a:pPr algn="ctr" fontAlgn="b"/>
                      <a:r>
                        <a:rPr lang="en-US" sz="1800" u="none" strike="noStrike" noProof="0">
                          <a:effectLst/>
                        </a:rPr>
                        <a:t> </a:t>
                      </a:r>
                      <a:endParaRPr lang="en-US" sz="1800" b="1" i="0" u="none" strike="noStrike" noProof="0">
                        <a:solidFill>
                          <a:srgbClr val="FFFFFF"/>
                        </a:solidFill>
                        <a:effectLst/>
                        <a:latin typeface="Calibri" panose="020F0502020204030204" pitchFamily="34" charset="0"/>
                      </a:endParaRPr>
                    </a:p>
                  </a:txBody>
                  <a:tcPr marL="0" marR="0" marT="0" marB="0" anchor="b">
                    <a:noFill/>
                  </a:tcPr>
                </a:tc>
                <a:tc>
                  <a:txBody>
                    <a:bodyPr/>
                    <a:lstStyle/>
                    <a:p>
                      <a:pPr algn="ctr" fontAlgn="b"/>
                      <a:r>
                        <a:rPr lang="en-US" sz="1800" u="none" strike="noStrike" noProof="0">
                          <a:effectLst/>
                        </a:rPr>
                        <a:t> </a:t>
                      </a:r>
                      <a:endParaRPr lang="en-US" sz="1800" b="0" i="0" u="none" strike="noStrike" noProof="0">
                        <a:solidFill>
                          <a:srgbClr val="000000"/>
                        </a:solidFill>
                        <a:effectLst/>
                        <a:latin typeface="Calibri" panose="020F0502020204030204" pitchFamily="34" charset="0"/>
                      </a:endParaRPr>
                    </a:p>
                  </a:txBody>
                  <a:tcPr marL="0" marR="0" marT="0" marB="0" anchor="b">
                    <a:noFill/>
                  </a:tcPr>
                </a:tc>
                <a:tc>
                  <a:txBody>
                    <a:bodyPr/>
                    <a:lstStyle/>
                    <a:p>
                      <a:pPr algn="ctr" fontAlgn="b"/>
                      <a:r>
                        <a:rPr lang="en-US" sz="1400" b="1" u="none" strike="noStrike" noProof="0" dirty="0">
                          <a:solidFill>
                            <a:schemeClr val="accent1">
                              <a:lumMod val="50000"/>
                            </a:schemeClr>
                          </a:solidFill>
                          <a:effectLst/>
                        </a:rPr>
                        <a:t> </a:t>
                      </a:r>
                      <a:r>
                        <a:rPr lang="en-US" sz="1400" b="1" u="none" strike="noStrike" noProof="0" dirty="0" err="1">
                          <a:solidFill>
                            <a:schemeClr val="accent1">
                              <a:lumMod val="50000"/>
                            </a:schemeClr>
                          </a:solidFill>
                          <a:effectLst/>
                        </a:rPr>
                        <a:t>Onzas</a:t>
                      </a:r>
                      <a:r>
                        <a:rPr lang="en-US" sz="1400" b="1" u="none" strike="noStrike" noProof="0" dirty="0">
                          <a:solidFill>
                            <a:schemeClr val="accent1">
                              <a:lumMod val="50000"/>
                            </a:schemeClr>
                          </a:solidFill>
                          <a:effectLst/>
                        </a:rPr>
                        <a:t> </a:t>
                      </a:r>
                      <a:endParaRPr lang="en-US" sz="1400" b="1" i="0" u="none" strike="noStrike" noProof="0" dirty="0">
                        <a:solidFill>
                          <a:schemeClr val="accent1">
                            <a:lumMod val="50000"/>
                          </a:schemeClr>
                        </a:solidFill>
                        <a:effectLst/>
                        <a:latin typeface="Calibri" panose="020F0502020204030204" pitchFamily="34" charset="0"/>
                      </a:endParaRPr>
                    </a:p>
                  </a:txBody>
                  <a:tcPr marL="0" marR="0" marT="0" marB="0" anchor="b">
                    <a:noFill/>
                  </a:tcPr>
                </a:tc>
                <a:tc>
                  <a:txBody>
                    <a:bodyPr/>
                    <a:lstStyle/>
                    <a:p>
                      <a:pPr algn="ctr" fontAlgn="b"/>
                      <a:r>
                        <a:rPr lang="en-US" sz="1400" b="1" u="none" strike="noStrike" noProof="0">
                          <a:effectLst/>
                        </a:rPr>
                        <a:t> </a:t>
                      </a:r>
                      <a:endParaRPr lang="en-US" sz="1400" b="1" i="0" u="none" strike="noStrike" noProof="0">
                        <a:solidFill>
                          <a:srgbClr val="000000"/>
                        </a:solidFill>
                        <a:effectLst/>
                        <a:latin typeface="Calibri" panose="020F0502020204030204" pitchFamily="34" charset="0"/>
                      </a:endParaRPr>
                    </a:p>
                  </a:txBody>
                  <a:tcPr marL="0" marR="0" marT="0" marB="0" anchor="b">
                    <a:noFill/>
                  </a:tcPr>
                </a:tc>
                <a:tc>
                  <a:txBody>
                    <a:bodyPr/>
                    <a:lstStyle/>
                    <a:p>
                      <a:pPr algn="ctr" fontAlgn="b"/>
                      <a:r>
                        <a:rPr lang="en-US" sz="1400" b="1" u="none" strike="noStrike" noProof="0" dirty="0" err="1">
                          <a:effectLst/>
                        </a:rPr>
                        <a:t>Onzas</a:t>
                      </a:r>
                      <a:r>
                        <a:rPr lang="en-US" sz="1400" b="1" u="none" strike="noStrike" noProof="0" dirty="0">
                          <a:effectLst/>
                        </a:rPr>
                        <a:t> </a:t>
                      </a:r>
                      <a:endParaRPr lang="en-US" sz="1400" b="1" i="0" u="none" strike="noStrike" noProof="0" dirty="0">
                        <a:solidFill>
                          <a:srgbClr val="FFFFFF"/>
                        </a:solidFill>
                        <a:effectLst/>
                        <a:latin typeface="Calibri" panose="020F0502020204030204" pitchFamily="34" charset="0"/>
                      </a:endParaRPr>
                    </a:p>
                  </a:txBody>
                  <a:tcPr marL="0" marR="0" marT="0" marB="0" anchor="b">
                    <a:noFill/>
                  </a:tcPr>
                </a:tc>
                <a:tc>
                  <a:txBody>
                    <a:bodyPr/>
                    <a:lstStyle/>
                    <a:p>
                      <a:pPr algn="ctr" fontAlgn="b"/>
                      <a:r>
                        <a:rPr lang="en-US" sz="1400" b="1" u="none" strike="noStrike" noProof="0">
                          <a:effectLst/>
                        </a:rPr>
                        <a:t> </a:t>
                      </a:r>
                      <a:endParaRPr lang="en-US" sz="1400" b="1" i="0" u="none" strike="noStrike" noProof="0">
                        <a:solidFill>
                          <a:srgbClr val="000000"/>
                        </a:solidFill>
                        <a:effectLst/>
                        <a:latin typeface="Calibri" panose="020F0502020204030204" pitchFamily="34" charset="0"/>
                      </a:endParaRPr>
                    </a:p>
                  </a:txBody>
                  <a:tcPr marL="0" marR="0" marT="0" marB="0" anchor="b">
                    <a:noFill/>
                  </a:tcPr>
                </a:tc>
                <a:tc>
                  <a:txBody>
                    <a:bodyPr/>
                    <a:lstStyle/>
                    <a:p>
                      <a:pPr algn="ctr" fontAlgn="b"/>
                      <a:r>
                        <a:rPr lang="en-US" sz="1400" b="1" u="none" strike="noStrike" noProof="0" dirty="0">
                          <a:effectLst/>
                        </a:rPr>
                        <a:t> </a:t>
                      </a:r>
                      <a:r>
                        <a:rPr lang="en-US" sz="1400" b="1" u="none" strike="noStrike" noProof="0" dirty="0" err="1">
                          <a:effectLst/>
                        </a:rPr>
                        <a:t>Onzas</a:t>
                      </a:r>
                      <a:r>
                        <a:rPr lang="en-US" sz="1400" b="1" u="none" strike="noStrike" noProof="0" dirty="0">
                          <a:effectLst/>
                        </a:rPr>
                        <a:t> </a:t>
                      </a:r>
                      <a:endParaRPr lang="en-US" sz="1400" b="1" i="0" u="none" strike="noStrike" noProof="0" dirty="0">
                        <a:solidFill>
                          <a:srgbClr val="FFFFFF"/>
                        </a:solidFill>
                        <a:effectLst/>
                        <a:latin typeface="Calibri" panose="020F0502020204030204" pitchFamily="34" charset="0"/>
                      </a:endParaRPr>
                    </a:p>
                  </a:txBody>
                  <a:tcPr marL="0" marR="0" marT="0" marB="0" anchor="b">
                    <a:noFill/>
                  </a:tcPr>
                </a:tc>
                <a:extLst>
                  <a:ext uri="{0D108BD9-81ED-4DB2-BD59-A6C34878D82A}">
                    <a16:rowId xmlns:a16="http://schemas.microsoft.com/office/drawing/2014/main" val="1186225500"/>
                  </a:ext>
                </a:extLst>
              </a:tr>
              <a:tr h="197516">
                <a:tc>
                  <a:txBody>
                    <a:bodyPr/>
                    <a:lstStyle/>
                    <a:p>
                      <a:pPr algn="ctr" fontAlgn="b"/>
                      <a:r>
                        <a:rPr lang="en-US" sz="1800" b="1" u="none" strike="noStrike" noProof="0" dirty="0" err="1">
                          <a:solidFill>
                            <a:schemeClr val="bg1"/>
                          </a:solidFill>
                          <a:effectLst/>
                        </a:rPr>
                        <a:t>Medidos</a:t>
                      </a:r>
                      <a:endParaRPr lang="en-US" sz="1800" b="1" i="0" u="none" strike="noStrike" noProof="0" dirty="0">
                        <a:solidFill>
                          <a:schemeClr val="bg1"/>
                        </a:solidFill>
                        <a:effectLst/>
                        <a:latin typeface="Calibri" panose="020F0502020204030204" pitchFamily="34" charset="0"/>
                      </a:endParaRPr>
                    </a:p>
                  </a:txBody>
                  <a:tcPr marL="0" marR="0" marT="0" marB="0" anchor="b">
                    <a:solidFill>
                      <a:srgbClr val="3C4A5E"/>
                    </a:solidFill>
                  </a:tcPr>
                </a:tc>
                <a:tc>
                  <a:txBody>
                    <a:bodyPr/>
                    <a:lstStyle/>
                    <a:p>
                      <a:pPr algn="ctr" fontAlgn="b"/>
                      <a:r>
                        <a:rPr lang="en-US" sz="1800" u="none" strike="noStrike" noProof="0" dirty="0">
                          <a:effectLst/>
                        </a:rPr>
                        <a:t> </a:t>
                      </a:r>
                      <a:endParaRPr lang="en-US" sz="1800" b="0" i="0" u="none" strike="noStrike" noProof="0" dirty="0">
                        <a:solidFill>
                          <a:srgbClr val="000000"/>
                        </a:solidFill>
                        <a:effectLst/>
                        <a:latin typeface="Calibri" panose="020F0502020204030204" pitchFamily="34" charset="0"/>
                      </a:endParaRPr>
                    </a:p>
                  </a:txBody>
                  <a:tcPr marL="0" marR="0" marT="0" marB="0" anchor="b">
                    <a:noFill/>
                  </a:tcPr>
                </a:tc>
                <a:tc>
                  <a:txBody>
                    <a:bodyPr/>
                    <a:lstStyle/>
                    <a:p>
                      <a:pPr algn="ctr" fontAlgn="b"/>
                      <a:r>
                        <a:rPr lang="en-US" sz="2000" b="1" u="none" strike="noStrike" noProof="0" dirty="0">
                          <a:solidFill>
                            <a:schemeClr val="accent1">
                              <a:lumMod val="50000"/>
                            </a:schemeClr>
                          </a:solidFill>
                          <a:effectLst/>
                        </a:rPr>
                        <a:t>14.286 </a:t>
                      </a:r>
                      <a:endParaRPr lang="en-US" sz="2000" b="1" i="0" u="none" strike="noStrike" noProof="0" dirty="0">
                        <a:solidFill>
                          <a:schemeClr val="accent1">
                            <a:lumMod val="50000"/>
                          </a:schemeClr>
                        </a:solidFill>
                        <a:effectLst/>
                        <a:latin typeface="Calibri" panose="020F0502020204030204" pitchFamily="34" charset="0"/>
                      </a:endParaRPr>
                    </a:p>
                  </a:txBody>
                  <a:tcPr marL="0" marR="0" marT="0" marB="0" anchor="b">
                    <a:noFill/>
                  </a:tcPr>
                </a:tc>
                <a:tc>
                  <a:txBody>
                    <a:bodyPr/>
                    <a:lstStyle/>
                    <a:p>
                      <a:pPr algn="ctr" fontAlgn="b"/>
                      <a:r>
                        <a:rPr lang="en-US" sz="2000" u="none" strike="noStrike" noProof="0">
                          <a:effectLst/>
                        </a:rPr>
                        <a:t> </a:t>
                      </a:r>
                      <a:endParaRPr lang="en-US" sz="2000" b="0" i="0" u="none" strike="noStrike" noProof="0">
                        <a:solidFill>
                          <a:srgbClr val="000000"/>
                        </a:solidFill>
                        <a:effectLst/>
                        <a:latin typeface="Calibri" panose="020F0502020204030204" pitchFamily="34" charset="0"/>
                      </a:endParaRPr>
                    </a:p>
                  </a:txBody>
                  <a:tcPr marL="0" marR="0" marT="0" marB="0" anchor="b">
                    <a:noFill/>
                  </a:tcPr>
                </a:tc>
                <a:tc>
                  <a:txBody>
                    <a:bodyPr/>
                    <a:lstStyle/>
                    <a:p>
                      <a:pPr algn="ctr" fontAlgn="ctr"/>
                      <a:r>
                        <a:rPr lang="en-US" sz="2000" u="none" strike="noStrike" noProof="0" dirty="0">
                          <a:effectLst/>
                        </a:rPr>
                        <a:t>30.000 ( E ) </a:t>
                      </a:r>
                      <a:endParaRPr lang="en-US" sz="2000" b="0" i="0" u="none" strike="noStrike" noProof="0" dirty="0">
                        <a:solidFill>
                          <a:srgbClr val="000000"/>
                        </a:solidFill>
                        <a:effectLst/>
                        <a:latin typeface="Calibri" panose="020F0502020204030204" pitchFamily="34" charset="0"/>
                      </a:endParaRPr>
                    </a:p>
                  </a:txBody>
                  <a:tcPr marL="0" marR="0" marT="0" marB="0" anchor="ctr">
                    <a:noFill/>
                  </a:tcPr>
                </a:tc>
                <a:tc>
                  <a:txBody>
                    <a:bodyPr/>
                    <a:lstStyle/>
                    <a:p>
                      <a:pPr algn="ctr" fontAlgn="b"/>
                      <a:r>
                        <a:rPr lang="en-US" sz="2000" u="none" strike="noStrike" noProof="0">
                          <a:effectLst/>
                        </a:rPr>
                        <a:t> </a:t>
                      </a:r>
                      <a:endParaRPr lang="en-US" sz="2000" b="0" i="0" u="none" strike="noStrike" noProof="0">
                        <a:solidFill>
                          <a:srgbClr val="000000"/>
                        </a:solidFill>
                        <a:effectLst/>
                        <a:latin typeface="Calibri" panose="020F0502020204030204" pitchFamily="34" charset="0"/>
                      </a:endParaRPr>
                    </a:p>
                  </a:txBody>
                  <a:tcPr marL="0" marR="0" marT="0" marB="0" anchor="b">
                    <a:noFill/>
                  </a:tcPr>
                </a:tc>
                <a:tc>
                  <a:txBody>
                    <a:bodyPr/>
                    <a:lstStyle/>
                    <a:p>
                      <a:pPr algn="ctr" fontAlgn="b"/>
                      <a:r>
                        <a:rPr lang="en-US" sz="2000" b="1" u="none" strike="noStrike" noProof="0" dirty="0">
                          <a:effectLst/>
                        </a:rPr>
                        <a:t>250.000 (E) </a:t>
                      </a:r>
                      <a:endParaRPr lang="en-US" sz="2000" b="1" i="0" u="none" strike="noStrike" noProof="0" dirty="0">
                        <a:solidFill>
                          <a:srgbClr val="000000"/>
                        </a:solidFill>
                        <a:effectLst/>
                        <a:latin typeface="Calibri" panose="020F0502020204030204" pitchFamily="34" charset="0"/>
                      </a:endParaRPr>
                    </a:p>
                  </a:txBody>
                  <a:tcPr marL="0" marR="0" marT="0" marB="0" anchor="b">
                    <a:noFill/>
                  </a:tcPr>
                </a:tc>
                <a:extLst>
                  <a:ext uri="{0D108BD9-81ED-4DB2-BD59-A6C34878D82A}">
                    <a16:rowId xmlns:a16="http://schemas.microsoft.com/office/drawing/2014/main" val="3716792428"/>
                  </a:ext>
                </a:extLst>
              </a:tr>
              <a:tr h="190500">
                <a:tc>
                  <a:txBody>
                    <a:bodyPr/>
                    <a:lstStyle/>
                    <a:p>
                      <a:pPr algn="ctr" fontAlgn="b"/>
                      <a:r>
                        <a:rPr lang="en-US" sz="1800" b="1" u="none" strike="noStrike" noProof="0" dirty="0" err="1">
                          <a:solidFill>
                            <a:schemeClr val="bg1"/>
                          </a:solidFill>
                          <a:effectLst/>
                        </a:rPr>
                        <a:t>Indicados</a:t>
                      </a:r>
                      <a:endParaRPr lang="en-US" sz="1800" b="1" i="0" u="none" strike="noStrike" noProof="0" dirty="0">
                        <a:solidFill>
                          <a:schemeClr val="bg1"/>
                        </a:solidFill>
                        <a:effectLst/>
                        <a:latin typeface="Calibri" panose="020F0502020204030204" pitchFamily="34" charset="0"/>
                      </a:endParaRPr>
                    </a:p>
                  </a:txBody>
                  <a:tcPr marL="0" marR="0" marT="0" marB="0" anchor="b">
                    <a:solidFill>
                      <a:srgbClr val="3C4A5E"/>
                    </a:solidFill>
                  </a:tcPr>
                </a:tc>
                <a:tc>
                  <a:txBody>
                    <a:bodyPr/>
                    <a:lstStyle/>
                    <a:p>
                      <a:pPr algn="ctr" fontAlgn="b"/>
                      <a:r>
                        <a:rPr lang="en-US" sz="1800" u="none" strike="noStrike" noProof="0">
                          <a:effectLst/>
                        </a:rPr>
                        <a:t> </a:t>
                      </a:r>
                      <a:endParaRPr lang="en-US" sz="1800" b="0" i="0" u="none" strike="noStrike" noProof="0">
                        <a:solidFill>
                          <a:srgbClr val="000000"/>
                        </a:solidFill>
                        <a:effectLst/>
                        <a:latin typeface="Calibri" panose="020F0502020204030204" pitchFamily="34" charset="0"/>
                      </a:endParaRPr>
                    </a:p>
                  </a:txBody>
                  <a:tcPr marL="0" marR="0" marT="0" marB="0" anchor="b">
                    <a:noFill/>
                  </a:tcPr>
                </a:tc>
                <a:tc>
                  <a:txBody>
                    <a:bodyPr/>
                    <a:lstStyle/>
                    <a:p>
                      <a:pPr algn="ctr" fontAlgn="b"/>
                      <a:r>
                        <a:rPr lang="en-US" sz="2000" b="1" u="none" strike="noStrike" noProof="0">
                          <a:solidFill>
                            <a:schemeClr val="accent1">
                              <a:lumMod val="50000"/>
                            </a:schemeClr>
                          </a:solidFill>
                          <a:effectLst/>
                        </a:rPr>
                        <a:t>6.682 </a:t>
                      </a:r>
                      <a:endParaRPr lang="en-US" sz="2000" b="1" i="0" u="none" strike="noStrike" noProof="0">
                        <a:solidFill>
                          <a:schemeClr val="accent1">
                            <a:lumMod val="50000"/>
                          </a:schemeClr>
                        </a:solidFill>
                        <a:effectLst/>
                        <a:latin typeface="Calibri" panose="020F0502020204030204" pitchFamily="34" charset="0"/>
                      </a:endParaRPr>
                    </a:p>
                  </a:txBody>
                  <a:tcPr marL="0" marR="0" marT="0" marB="0" anchor="b">
                    <a:noFill/>
                  </a:tcPr>
                </a:tc>
                <a:tc>
                  <a:txBody>
                    <a:bodyPr/>
                    <a:lstStyle/>
                    <a:p>
                      <a:pPr algn="ctr" fontAlgn="b"/>
                      <a:r>
                        <a:rPr lang="en-US" sz="2000" u="none" strike="noStrike" noProof="0">
                          <a:effectLst/>
                        </a:rPr>
                        <a:t> </a:t>
                      </a:r>
                      <a:endParaRPr lang="en-US" sz="2000" b="0" i="0" u="none" strike="noStrike" noProof="0">
                        <a:solidFill>
                          <a:srgbClr val="000000"/>
                        </a:solidFill>
                        <a:effectLst/>
                        <a:latin typeface="Calibri" panose="020F0502020204030204" pitchFamily="34" charset="0"/>
                      </a:endParaRPr>
                    </a:p>
                  </a:txBody>
                  <a:tcPr marL="0" marR="0" marT="0" marB="0" anchor="b">
                    <a:noFill/>
                  </a:tcPr>
                </a:tc>
                <a:tc>
                  <a:txBody>
                    <a:bodyPr/>
                    <a:lstStyle/>
                    <a:p>
                      <a:pPr algn="ctr" fontAlgn="ctr"/>
                      <a:r>
                        <a:rPr lang="en-US" sz="2000" u="none" strike="noStrike" noProof="0" dirty="0">
                          <a:effectLst/>
                        </a:rPr>
                        <a:t> 15.000 ( E ) </a:t>
                      </a:r>
                      <a:endParaRPr lang="en-US" sz="2000" b="0" i="0" u="none" strike="noStrike" noProof="0" dirty="0">
                        <a:solidFill>
                          <a:srgbClr val="000000"/>
                        </a:solidFill>
                        <a:effectLst/>
                        <a:latin typeface="Calibri" panose="020F0502020204030204" pitchFamily="34" charset="0"/>
                      </a:endParaRPr>
                    </a:p>
                  </a:txBody>
                  <a:tcPr marL="0" marR="0" marT="0" marB="0" anchor="ctr">
                    <a:noFill/>
                  </a:tcPr>
                </a:tc>
                <a:tc>
                  <a:txBody>
                    <a:bodyPr/>
                    <a:lstStyle/>
                    <a:p>
                      <a:pPr algn="ctr" fontAlgn="b"/>
                      <a:r>
                        <a:rPr lang="en-US" sz="2000" u="none" strike="noStrike" noProof="0">
                          <a:effectLst/>
                        </a:rPr>
                        <a:t> </a:t>
                      </a:r>
                      <a:endParaRPr lang="en-US" sz="2000" b="0" i="0" u="none" strike="noStrike" noProof="0">
                        <a:solidFill>
                          <a:srgbClr val="000000"/>
                        </a:solidFill>
                        <a:effectLst/>
                        <a:latin typeface="Calibri" panose="020F0502020204030204" pitchFamily="34" charset="0"/>
                      </a:endParaRPr>
                    </a:p>
                  </a:txBody>
                  <a:tcPr marL="0" marR="0" marT="0" marB="0" anchor="b">
                    <a:noFill/>
                  </a:tcPr>
                </a:tc>
                <a:tc>
                  <a:txBody>
                    <a:bodyPr/>
                    <a:lstStyle/>
                    <a:p>
                      <a:pPr algn="ctr" fontAlgn="b"/>
                      <a:r>
                        <a:rPr lang="en-US" sz="2000" b="1" u="none" strike="noStrike" noProof="0" dirty="0">
                          <a:effectLst/>
                        </a:rPr>
                        <a:t>125.000  (E)</a:t>
                      </a:r>
                      <a:endParaRPr lang="en-US" sz="2000" b="1" i="0" u="none" strike="noStrike" noProof="0" dirty="0">
                        <a:solidFill>
                          <a:srgbClr val="000000"/>
                        </a:solidFill>
                        <a:effectLst/>
                        <a:latin typeface="Calibri" panose="020F0502020204030204" pitchFamily="34" charset="0"/>
                      </a:endParaRPr>
                    </a:p>
                  </a:txBody>
                  <a:tcPr marL="0" marR="0" marT="0" marB="0" anchor="b">
                    <a:noFill/>
                  </a:tcPr>
                </a:tc>
                <a:extLst>
                  <a:ext uri="{0D108BD9-81ED-4DB2-BD59-A6C34878D82A}">
                    <a16:rowId xmlns:a16="http://schemas.microsoft.com/office/drawing/2014/main" val="2271018023"/>
                  </a:ext>
                </a:extLst>
              </a:tr>
              <a:tr h="190500">
                <a:tc>
                  <a:txBody>
                    <a:bodyPr/>
                    <a:lstStyle/>
                    <a:p>
                      <a:pPr algn="ctr" fontAlgn="b"/>
                      <a:r>
                        <a:rPr lang="en-US" sz="1800" b="1" u="none" strike="noStrike" noProof="0" dirty="0" err="1">
                          <a:solidFill>
                            <a:schemeClr val="bg1"/>
                          </a:solidFill>
                          <a:effectLst/>
                        </a:rPr>
                        <a:t>Inferidos</a:t>
                      </a:r>
                      <a:endParaRPr lang="en-US" sz="1800" b="1" i="0" u="none" strike="noStrike" noProof="0" dirty="0">
                        <a:solidFill>
                          <a:schemeClr val="bg1"/>
                        </a:solidFill>
                        <a:effectLst/>
                        <a:latin typeface="Calibri" panose="020F0502020204030204" pitchFamily="34" charset="0"/>
                      </a:endParaRPr>
                    </a:p>
                  </a:txBody>
                  <a:tcPr marL="0" marR="0" marT="0" marB="0" anchor="b">
                    <a:solidFill>
                      <a:srgbClr val="3C4A5E"/>
                    </a:solidFill>
                  </a:tcPr>
                </a:tc>
                <a:tc>
                  <a:txBody>
                    <a:bodyPr/>
                    <a:lstStyle/>
                    <a:p>
                      <a:pPr algn="ctr" fontAlgn="b"/>
                      <a:r>
                        <a:rPr lang="en-US" sz="1800" u="none" strike="noStrike" noProof="0">
                          <a:effectLst/>
                        </a:rPr>
                        <a:t> </a:t>
                      </a:r>
                      <a:endParaRPr lang="en-US" sz="1800" b="0" i="0" u="none" strike="noStrike" noProof="0">
                        <a:solidFill>
                          <a:srgbClr val="000000"/>
                        </a:solidFill>
                        <a:effectLst/>
                        <a:latin typeface="Calibri" panose="020F0502020204030204" pitchFamily="34" charset="0"/>
                      </a:endParaRPr>
                    </a:p>
                  </a:txBody>
                  <a:tcPr marL="0" marR="0" marT="0" marB="0" anchor="b">
                    <a:noFill/>
                  </a:tcPr>
                </a:tc>
                <a:tc>
                  <a:txBody>
                    <a:bodyPr/>
                    <a:lstStyle/>
                    <a:p>
                      <a:pPr algn="ctr" fontAlgn="b"/>
                      <a:r>
                        <a:rPr lang="en-US" sz="2000" b="1" u="none" strike="noStrike" noProof="0">
                          <a:solidFill>
                            <a:schemeClr val="accent1">
                              <a:lumMod val="50000"/>
                            </a:schemeClr>
                          </a:solidFill>
                          <a:effectLst/>
                        </a:rPr>
                        <a:t>60.029 </a:t>
                      </a:r>
                      <a:endParaRPr lang="en-US" sz="2000" b="1" i="0" u="none" strike="noStrike" noProof="0">
                        <a:solidFill>
                          <a:schemeClr val="accent1">
                            <a:lumMod val="50000"/>
                          </a:schemeClr>
                        </a:solidFill>
                        <a:effectLst/>
                        <a:latin typeface="Calibri" panose="020F0502020204030204" pitchFamily="34" charset="0"/>
                      </a:endParaRPr>
                    </a:p>
                  </a:txBody>
                  <a:tcPr marL="0" marR="0" marT="0" marB="0" anchor="b">
                    <a:noFill/>
                  </a:tcPr>
                </a:tc>
                <a:tc>
                  <a:txBody>
                    <a:bodyPr/>
                    <a:lstStyle/>
                    <a:p>
                      <a:pPr algn="ctr" fontAlgn="b"/>
                      <a:r>
                        <a:rPr lang="en-US" sz="2000" u="none" strike="noStrike" noProof="0">
                          <a:effectLst/>
                        </a:rPr>
                        <a:t> </a:t>
                      </a:r>
                      <a:endParaRPr lang="en-US" sz="2000" b="0" i="0" u="none" strike="noStrike" noProof="0">
                        <a:solidFill>
                          <a:srgbClr val="000000"/>
                        </a:solidFill>
                        <a:effectLst/>
                        <a:latin typeface="Calibri" panose="020F0502020204030204" pitchFamily="34" charset="0"/>
                      </a:endParaRPr>
                    </a:p>
                  </a:txBody>
                  <a:tcPr marL="0" marR="0" marT="0" marB="0" anchor="b">
                    <a:noFill/>
                  </a:tcPr>
                </a:tc>
                <a:tc>
                  <a:txBody>
                    <a:bodyPr/>
                    <a:lstStyle/>
                    <a:p>
                      <a:pPr algn="ctr" fontAlgn="ctr"/>
                      <a:r>
                        <a:rPr lang="en-US" sz="2000" u="none" strike="noStrike" noProof="0" dirty="0">
                          <a:effectLst/>
                        </a:rPr>
                        <a:t>150.000 ( E )</a:t>
                      </a:r>
                      <a:endParaRPr lang="en-US" sz="2000" b="0" i="0" u="none" strike="noStrike" noProof="0" dirty="0">
                        <a:solidFill>
                          <a:srgbClr val="000000"/>
                        </a:solidFill>
                        <a:effectLst/>
                        <a:latin typeface="Calibri" panose="020F0502020204030204" pitchFamily="34" charset="0"/>
                      </a:endParaRPr>
                    </a:p>
                  </a:txBody>
                  <a:tcPr marL="0" marR="0" marT="0" marB="0" anchor="ctr">
                    <a:noFill/>
                  </a:tcPr>
                </a:tc>
                <a:tc>
                  <a:txBody>
                    <a:bodyPr/>
                    <a:lstStyle/>
                    <a:p>
                      <a:pPr algn="ctr" fontAlgn="b"/>
                      <a:r>
                        <a:rPr lang="en-US" sz="2000" u="none" strike="noStrike" noProof="0">
                          <a:effectLst/>
                        </a:rPr>
                        <a:t> </a:t>
                      </a:r>
                      <a:endParaRPr lang="en-US" sz="2000" b="0" i="0" u="none" strike="noStrike" noProof="0">
                        <a:solidFill>
                          <a:srgbClr val="000000"/>
                        </a:solidFill>
                        <a:effectLst/>
                        <a:latin typeface="Calibri" panose="020F0502020204030204" pitchFamily="34" charset="0"/>
                      </a:endParaRPr>
                    </a:p>
                  </a:txBody>
                  <a:tcPr marL="0" marR="0" marT="0" marB="0" anchor="b">
                    <a:noFill/>
                  </a:tcPr>
                </a:tc>
                <a:tc>
                  <a:txBody>
                    <a:bodyPr/>
                    <a:lstStyle/>
                    <a:p>
                      <a:pPr algn="ctr" fontAlgn="b"/>
                      <a:r>
                        <a:rPr lang="en-US" sz="2000" b="1" u="none" strike="noStrike" noProof="0" dirty="0">
                          <a:effectLst/>
                        </a:rPr>
                        <a:t>1.250.000 (E)</a:t>
                      </a:r>
                      <a:endParaRPr lang="en-US" sz="2000" b="1" i="0" u="none" strike="noStrike" noProof="0" dirty="0">
                        <a:solidFill>
                          <a:srgbClr val="000000"/>
                        </a:solidFill>
                        <a:effectLst/>
                        <a:latin typeface="Calibri" panose="020F0502020204030204" pitchFamily="34" charset="0"/>
                      </a:endParaRPr>
                    </a:p>
                  </a:txBody>
                  <a:tcPr marL="0" marR="0" marT="0" marB="0" anchor="b">
                    <a:noFill/>
                  </a:tcPr>
                </a:tc>
                <a:extLst>
                  <a:ext uri="{0D108BD9-81ED-4DB2-BD59-A6C34878D82A}">
                    <a16:rowId xmlns:a16="http://schemas.microsoft.com/office/drawing/2014/main" val="781701934"/>
                  </a:ext>
                </a:extLst>
              </a:tr>
            </a:tbl>
          </a:graphicData>
        </a:graphic>
      </p:graphicFrame>
      <p:sp>
        <p:nvSpPr>
          <p:cNvPr id="2" name="Rectangle 4">
            <a:extLst>
              <a:ext uri="{FF2B5EF4-FFF2-40B4-BE49-F238E27FC236}">
                <a16:creationId xmlns:a16="http://schemas.microsoft.com/office/drawing/2014/main" id="{412077B4-D2A9-F09E-89BD-01456AF25765}"/>
              </a:ext>
            </a:extLst>
          </p:cNvPr>
          <p:cNvSpPr/>
          <p:nvPr/>
        </p:nvSpPr>
        <p:spPr>
          <a:xfrm>
            <a:off x="374978" y="-82784"/>
            <a:ext cx="10496938" cy="7744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300"/>
              </a:spcAft>
            </a:pPr>
            <a:endParaRPr lang="en-US" sz="2000" b="1" dirty="0">
              <a:solidFill>
                <a:schemeClr val="tx1">
                  <a:lumMod val="75000"/>
                  <a:lumOff val="25000"/>
                </a:schemeClr>
              </a:solidFill>
              <a:latin typeface="Century Gothic" panose="020B0502020202020204" pitchFamily="34" charset="0"/>
              <a:cs typeface="Arial" panose="020B0604020202020204" pitchFamily="34" charset="0"/>
            </a:endParaRPr>
          </a:p>
        </p:txBody>
      </p:sp>
      <p:cxnSp>
        <p:nvCxnSpPr>
          <p:cNvPr id="14" name="Conector recto 13">
            <a:extLst>
              <a:ext uri="{FF2B5EF4-FFF2-40B4-BE49-F238E27FC236}">
                <a16:creationId xmlns:a16="http://schemas.microsoft.com/office/drawing/2014/main" id="{2C7CFE10-E8C5-4607-AB24-F02151F75E67}"/>
              </a:ext>
            </a:extLst>
          </p:cNvPr>
          <p:cNvCxnSpPr>
            <a:cxnSpLocks/>
          </p:cNvCxnSpPr>
          <p:nvPr/>
        </p:nvCxnSpPr>
        <p:spPr>
          <a:xfrm>
            <a:off x="95362" y="714223"/>
            <a:ext cx="11944238" cy="0"/>
          </a:xfrm>
          <a:prstGeom prst="line">
            <a:avLst/>
          </a:prstGeom>
        </p:spPr>
        <p:style>
          <a:lnRef idx="1">
            <a:schemeClr val="accent1"/>
          </a:lnRef>
          <a:fillRef idx="0">
            <a:schemeClr val="accent1"/>
          </a:fillRef>
          <a:effectRef idx="0">
            <a:schemeClr val="accent1"/>
          </a:effectRef>
          <a:fontRef idx="minor">
            <a:schemeClr val="tx1"/>
          </a:fontRef>
        </p:style>
      </p:cxnSp>
      <p:sp>
        <p:nvSpPr>
          <p:cNvPr id="26" name="Rectangle 4">
            <a:extLst>
              <a:ext uri="{FF2B5EF4-FFF2-40B4-BE49-F238E27FC236}">
                <a16:creationId xmlns:a16="http://schemas.microsoft.com/office/drawing/2014/main" id="{E0664055-E4A8-4BC6-ADB1-78E0A40038B7}"/>
              </a:ext>
            </a:extLst>
          </p:cNvPr>
          <p:cNvSpPr/>
          <p:nvPr/>
        </p:nvSpPr>
        <p:spPr>
          <a:xfrm>
            <a:off x="527378" y="69616"/>
            <a:ext cx="10496938" cy="7744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300"/>
              </a:spcAft>
            </a:pPr>
            <a:r>
              <a:rPr lang="es-ES" sz="2000" b="1" dirty="0">
                <a:solidFill>
                  <a:schemeClr val="tx1">
                    <a:lumMod val="75000"/>
                    <a:lumOff val="25000"/>
                  </a:schemeClr>
                </a:solidFill>
                <a:latin typeface="Century Gothic" panose="020B0502020202020204" pitchFamily="34" charset="0"/>
                <a:cs typeface="Arial" panose="020B0604020202020204" pitchFamily="34" charset="0"/>
              </a:rPr>
              <a:t>Crecimiento proyectado en 3 años.</a:t>
            </a:r>
            <a:endParaRPr lang="en-US" sz="2000" b="1" dirty="0">
              <a:solidFill>
                <a:schemeClr val="tx1">
                  <a:lumMod val="75000"/>
                  <a:lumOff val="25000"/>
                </a:schemeClr>
              </a:solidFill>
              <a:latin typeface="Century Gothic" panose="020B0502020202020204" pitchFamily="34" charset="0"/>
              <a:cs typeface="Arial" panose="020B0604020202020204" pitchFamily="34" charset="0"/>
            </a:endParaRPr>
          </a:p>
        </p:txBody>
      </p:sp>
      <p:pic>
        <p:nvPicPr>
          <p:cNvPr id="27" name="Imagen 26">
            <a:extLst>
              <a:ext uri="{FF2B5EF4-FFF2-40B4-BE49-F238E27FC236}">
                <a16:creationId xmlns:a16="http://schemas.microsoft.com/office/drawing/2014/main" id="{A535D54D-AEFF-45D0-918A-E006A46BE371}"/>
              </a:ext>
            </a:extLst>
          </p:cNvPr>
          <p:cNvPicPr>
            <a:picLocks noChangeAspect="1"/>
          </p:cNvPicPr>
          <p:nvPr/>
        </p:nvPicPr>
        <p:blipFill rotWithShape="1">
          <a:blip r:embed="rId3" cstate="hqprint">
            <a:clrChange>
              <a:clrFrom>
                <a:srgbClr val="FFFFFF"/>
              </a:clrFrom>
              <a:clrTo>
                <a:srgbClr val="FFFFFF">
                  <a:alpha val="0"/>
                </a:srgbClr>
              </a:clrTo>
            </a:clrChange>
            <a:extLst>
              <a:ext uri="{28A0092B-C50C-407E-A947-70E740481C1C}">
                <a14:useLocalDpi xmlns:a14="http://schemas.microsoft.com/office/drawing/2010/main" val="0"/>
              </a:ext>
            </a:extLst>
          </a:blip>
          <a:srcRect t="18812" b="24432"/>
          <a:stretch/>
        </p:blipFill>
        <p:spPr>
          <a:xfrm>
            <a:off x="10287790" y="6356636"/>
            <a:ext cx="1626487" cy="403961"/>
          </a:xfrm>
          <a:prstGeom prst="rect">
            <a:avLst/>
          </a:prstGeom>
        </p:spPr>
      </p:pic>
      <p:cxnSp>
        <p:nvCxnSpPr>
          <p:cNvPr id="28" name="Conector recto 27">
            <a:extLst>
              <a:ext uri="{FF2B5EF4-FFF2-40B4-BE49-F238E27FC236}">
                <a16:creationId xmlns:a16="http://schemas.microsoft.com/office/drawing/2014/main" id="{433FE17F-4F43-4422-B058-B73A684AD16D}"/>
              </a:ext>
            </a:extLst>
          </p:cNvPr>
          <p:cNvCxnSpPr>
            <a:cxnSpLocks/>
          </p:cNvCxnSpPr>
          <p:nvPr/>
        </p:nvCxnSpPr>
        <p:spPr>
          <a:xfrm>
            <a:off x="-29961" y="6286708"/>
            <a:ext cx="12221961" cy="0"/>
          </a:xfrm>
          <a:prstGeom prst="line">
            <a:avLst/>
          </a:prstGeom>
        </p:spPr>
        <p:style>
          <a:lnRef idx="1">
            <a:schemeClr val="accent1"/>
          </a:lnRef>
          <a:fillRef idx="0">
            <a:schemeClr val="accent1"/>
          </a:fillRef>
          <a:effectRef idx="0">
            <a:schemeClr val="accent1"/>
          </a:effectRef>
          <a:fontRef idx="minor">
            <a:schemeClr val="tx1"/>
          </a:fontRef>
        </p:style>
      </p:cxnSp>
      <p:sp>
        <p:nvSpPr>
          <p:cNvPr id="32" name="Rectángulo: esquinas redondeadas 31">
            <a:extLst>
              <a:ext uri="{FF2B5EF4-FFF2-40B4-BE49-F238E27FC236}">
                <a16:creationId xmlns:a16="http://schemas.microsoft.com/office/drawing/2014/main" id="{CABEAE9F-D802-4C26-BA9A-E1AACE942599}"/>
              </a:ext>
            </a:extLst>
          </p:cNvPr>
          <p:cNvSpPr/>
          <p:nvPr/>
        </p:nvSpPr>
        <p:spPr>
          <a:xfrm>
            <a:off x="95362" y="1117835"/>
            <a:ext cx="11944238" cy="481992"/>
          </a:xfrm>
          <a:prstGeom prst="roundRect">
            <a:avLst>
              <a:gd name="adj" fmla="val 0"/>
            </a:avLst>
          </a:prstGeom>
          <a:solidFill>
            <a:schemeClr val="accent6">
              <a:lumMod val="20000"/>
              <a:lumOff val="80000"/>
            </a:schemeClr>
          </a:solidFill>
          <a:ln>
            <a:solidFill>
              <a:schemeClr val="accent4">
                <a:lumMod val="20000"/>
                <a:lumOff val="8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es-ES" sz="2000" b="1" dirty="0">
                <a:solidFill>
                  <a:srgbClr val="002060"/>
                </a:solidFill>
              </a:rPr>
              <a:t>Impacto en Reservas y Recursos: 2 títulos, 600 hectáreas, perforación diamantina.</a:t>
            </a:r>
            <a:endParaRPr lang="en-US" sz="2000" dirty="0">
              <a:solidFill>
                <a:schemeClr val="tx1"/>
              </a:solidFill>
            </a:endParaRPr>
          </a:p>
        </p:txBody>
      </p:sp>
    </p:spTree>
    <p:extLst>
      <p:ext uri="{BB962C8B-B14F-4D97-AF65-F5344CB8AC3E}">
        <p14:creationId xmlns:p14="http://schemas.microsoft.com/office/powerpoint/2010/main" val="2867401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43508AE-5E9E-4B96-A474-1C3FC1316AC8}"/>
              </a:ext>
            </a:extLst>
          </p:cNvPr>
          <p:cNvSpPr/>
          <p:nvPr/>
        </p:nvSpPr>
        <p:spPr>
          <a:xfrm>
            <a:off x="286870" y="-2158"/>
            <a:ext cx="10210067" cy="7744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300"/>
              </a:spcAft>
            </a:pPr>
            <a:r>
              <a:rPr lang="en-US" sz="2000" b="1" dirty="0">
                <a:solidFill>
                  <a:schemeClr val="tx1">
                    <a:lumMod val="75000"/>
                    <a:lumOff val="25000"/>
                  </a:schemeClr>
                </a:solidFill>
                <a:latin typeface="Century Gothic" panose="020B0502020202020204" pitchFamily="34" charset="0"/>
                <a:cs typeface="Arial" panose="020B0604020202020204" pitchFamily="34" charset="0"/>
              </a:rPr>
              <a:t>Desarrollo </a:t>
            </a:r>
            <a:r>
              <a:rPr lang="en-US" sz="2000" b="1" dirty="0" err="1">
                <a:solidFill>
                  <a:schemeClr val="tx1">
                    <a:lumMod val="75000"/>
                    <a:lumOff val="25000"/>
                  </a:schemeClr>
                </a:solidFill>
                <a:latin typeface="Century Gothic" panose="020B0502020202020204" pitchFamily="34" charset="0"/>
                <a:cs typeface="Arial" panose="020B0604020202020204" pitchFamily="34" charset="0"/>
              </a:rPr>
              <a:t>minero</a:t>
            </a:r>
            <a:r>
              <a:rPr lang="en-US" sz="2000" b="1" dirty="0">
                <a:solidFill>
                  <a:schemeClr val="tx1">
                    <a:lumMod val="75000"/>
                    <a:lumOff val="25000"/>
                  </a:schemeClr>
                </a:solidFill>
                <a:latin typeface="Century Gothic" panose="020B0502020202020204" pitchFamily="34" charset="0"/>
                <a:cs typeface="Arial" panose="020B0604020202020204" pitchFamily="34" charset="0"/>
              </a:rPr>
              <a:t> e </a:t>
            </a:r>
            <a:r>
              <a:rPr lang="en-US" sz="2000" b="1" dirty="0" err="1">
                <a:solidFill>
                  <a:schemeClr val="tx1">
                    <a:lumMod val="75000"/>
                    <a:lumOff val="25000"/>
                  </a:schemeClr>
                </a:solidFill>
                <a:latin typeface="Century Gothic" panose="020B0502020202020204" pitchFamily="34" charset="0"/>
                <a:cs typeface="Arial" panose="020B0604020202020204" pitchFamily="34" charset="0"/>
              </a:rPr>
              <a:t>infraestructura</a:t>
            </a:r>
            <a:endParaRPr lang="en-US" sz="2000" b="1" dirty="0">
              <a:solidFill>
                <a:schemeClr val="tx1">
                  <a:lumMod val="75000"/>
                  <a:lumOff val="25000"/>
                </a:schemeClr>
              </a:solidFill>
              <a:latin typeface="Century Gothic" panose="020B0502020202020204" pitchFamily="34" charset="0"/>
              <a:cs typeface="Arial" panose="020B0604020202020204" pitchFamily="34" charset="0"/>
            </a:endParaRPr>
          </a:p>
        </p:txBody>
      </p:sp>
      <p:cxnSp>
        <p:nvCxnSpPr>
          <p:cNvPr id="6" name="Conector recto 5">
            <a:extLst>
              <a:ext uri="{FF2B5EF4-FFF2-40B4-BE49-F238E27FC236}">
                <a16:creationId xmlns:a16="http://schemas.microsoft.com/office/drawing/2014/main" id="{91146245-9714-44AE-AB56-949C673BCB9B}"/>
              </a:ext>
            </a:extLst>
          </p:cNvPr>
          <p:cNvCxnSpPr>
            <a:cxnSpLocks/>
          </p:cNvCxnSpPr>
          <p:nvPr/>
        </p:nvCxnSpPr>
        <p:spPr>
          <a:xfrm>
            <a:off x="95362" y="714223"/>
            <a:ext cx="11944238" cy="0"/>
          </a:xfrm>
          <a:prstGeom prst="line">
            <a:avLst/>
          </a:prstGeom>
        </p:spPr>
        <p:style>
          <a:lnRef idx="1">
            <a:schemeClr val="accent1"/>
          </a:lnRef>
          <a:fillRef idx="0">
            <a:schemeClr val="accent1"/>
          </a:fillRef>
          <a:effectRef idx="0">
            <a:schemeClr val="accent1"/>
          </a:effectRef>
          <a:fontRef idx="minor">
            <a:schemeClr val="tx1"/>
          </a:fontRef>
        </p:style>
      </p:cxnSp>
      <p:pic>
        <p:nvPicPr>
          <p:cNvPr id="7" name="Imagen 6">
            <a:extLst>
              <a:ext uri="{FF2B5EF4-FFF2-40B4-BE49-F238E27FC236}">
                <a16:creationId xmlns:a16="http://schemas.microsoft.com/office/drawing/2014/main" id="{4CC5519F-FF62-487D-B424-231610651165}"/>
              </a:ext>
            </a:extLst>
          </p:cNvPr>
          <p:cNvPicPr>
            <a:picLocks noChangeAspect="1"/>
          </p:cNvPicPr>
          <p:nvPr/>
        </p:nvPicPr>
        <p:blipFill rotWithShape="1">
          <a:blip r:embed="rId2" cstate="hqprint">
            <a:clrChange>
              <a:clrFrom>
                <a:srgbClr val="FFFFFF"/>
              </a:clrFrom>
              <a:clrTo>
                <a:srgbClr val="FFFFFF">
                  <a:alpha val="0"/>
                </a:srgbClr>
              </a:clrTo>
            </a:clrChange>
            <a:extLst>
              <a:ext uri="{28A0092B-C50C-407E-A947-70E740481C1C}">
                <a14:useLocalDpi xmlns:a14="http://schemas.microsoft.com/office/drawing/2010/main" val="0"/>
              </a:ext>
            </a:extLst>
          </a:blip>
          <a:srcRect t="18812" b="24432"/>
          <a:stretch/>
        </p:blipFill>
        <p:spPr>
          <a:xfrm>
            <a:off x="10287790" y="6356636"/>
            <a:ext cx="1626487" cy="403961"/>
          </a:xfrm>
          <a:prstGeom prst="rect">
            <a:avLst/>
          </a:prstGeom>
        </p:spPr>
      </p:pic>
      <p:cxnSp>
        <p:nvCxnSpPr>
          <p:cNvPr id="8" name="Conector recto 7">
            <a:extLst>
              <a:ext uri="{FF2B5EF4-FFF2-40B4-BE49-F238E27FC236}">
                <a16:creationId xmlns:a16="http://schemas.microsoft.com/office/drawing/2014/main" id="{94F94C0B-4A4A-4070-AD2D-6705F6B2E60D}"/>
              </a:ext>
            </a:extLst>
          </p:cNvPr>
          <p:cNvCxnSpPr>
            <a:cxnSpLocks/>
          </p:cNvCxnSpPr>
          <p:nvPr/>
        </p:nvCxnSpPr>
        <p:spPr>
          <a:xfrm>
            <a:off x="-29961" y="6286708"/>
            <a:ext cx="12221961" cy="0"/>
          </a:xfrm>
          <a:prstGeom prst="line">
            <a:avLst/>
          </a:prstGeom>
        </p:spPr>
        <p:style>
          <a:lnRef idx="1">
            <a:schemeClr val="accent1"/>
          </a:lnRef>
          <a:fillRef idx="0">
            <a:schemeClr val="accent1"/>
          </a:fillRef>
          <a:effectRef idx="0">
            <a:schemeClr val="accent1"/>
          </a:effectRef>
          <a:fontRef idx="minor">
            <a:schemeClr val="tx1"/>
          </a:fontRef>
        </p:style>
      </p:cxnSp>
      <p:pic>
        <p:nvPicPr>
          <p:cNvPr id="3" name="Imagen 2">
            <a:extLst>
              <a:ext uri="{FF2B5EF4-FFF2-40B4-BE49-F238E27FC236}">
                <a16:creationId xmlns:a16="http://schemas.microsoft.com/office/drawing/2014/main" id="{77F3106A-EBEF-4B5A-A082-6FED80F5D454}"/>
              </a:ext>
            </a:extLst>
          </p:cNvPr>
          <p:cNvPicPr>
            <a:picLocks noChangeAspect="1"/>
          </p:cNvPicPr>
          <p:nvPr/>
        </p:nvPicPr>
        <p:blipFill>
          <a:blip r:embed="rId3"/>
          <a:stretch>
            <a:fillRect/>
          </a:stretch>
        </p:blipFill>
        <p:spPr>
          <a:xfrm>
            <a:off x="678756" y="986854"/>
            <a:ext cx="10283282" cy="3713407"/>
          </a:xfrm>
          <a:prstGeom prst="rect">
            <a:avLst/>
          </a:prstGeom>
        </p:spPr>
      </p:pic>
      <p:sp>
        <p:nvSpPr>
          <p:cNvPr id="11" name="CuadroTexto 10">
            <a:extLst>
              <a:ext uri="{FF2B5EF4-FFF2-40B4-BE49-F238E27FC236}">
                <a16:creationId xmlns:a16="http://schemas.microsoft.com/office/drawing/2014/main" id="{1CFCB0F7-7FBC-4B19-853B-86BA6C730618}"/>
              </a:ext>
            </a:extLst>
          </p:cNvPr>
          <p:cNvSpPr txBox="1"/>
          <p:nvPr/>
        </p:nvSpPr>
        <p:spPr>
          <a:xfrm>
            <a:off x="443753" y="4943448"/>
            <a:ext cx="11470524" cy="1200329"/>
          </a:xfrm>
          <a:prstGeom prst="rect">
            <a:avLst/>
          </a:prstGeom>
          <a:noFill/>
        </p:spPr>
        <p:txBody>
          <a:bodyPr wrap="square">
            <a:spAutoFit/>
          </a:bodyPr>
          <a:lstStyle/>
          <a:p>
            <a:r>
              <a:rPr lang="es-ES" sz="1800" b="1" dirty="0">
                <a:solidFill>
                  <a:schemeClr val="tx1">
                    <a:lumMod val="75000"/>
                    <a:lumOff val="25000"/>
                  </a:schemeClr>
                </a:solidFill>
                <a:latin typeface="Century Gothic" panose="020B0502020202020204" pitchFamily="34" charset="0"/>
                <a:cs typeface="Arial" panose="020B0604020202020204" pitchFamily="34" charset="0"/>
              </a:rPr>
              <a:t>Se han desarrollado 1.5 kilómetros de túneles para la recolección de muestras siguiendo el aumento de las venas, lo que aumenta la certeza de los resultados de recursos. También existen otros túneles en diferentes puntos de los títulos mineros realizados por mineros artesanales, donde se han recopilado muestras.</a:t>
            </a:r>
          </a:p>
        </p:txBody>
      </p:sp>
    </p:spTree>
    <p:extLst>
      <p:ext uri="{BB962C8B-B14F-4D97-AF65-F5344CB8AC3E}">
        <p14:creationId xmlns:p14="http://schemas.microsoft.com/office/powerpoint/2010/main" val="40987536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D0D068E-E25C-4CDD-94D2-E8EC5B7BC947}"/>
              </a:ext>
            </a:extLst>
          </p:cNvPr>
          <p:cNvSpPr>
            <a:spLocks noGrp="1"/>
          </p:cNvSpPr>
          <p:nvPr>
            <p:ph idx="1"/>
          </p:nvPr>
        </p:nvSpPr>
        <p:spPr/>
        <p:txBody>
          <a:bodyPr/>
          <a:lstStyle/>
          <a:p>
            <a:endParaRPr lang="en-US" dirty="0"/>
          </a:p>
        </p:txBody>
      </p:sp>
      <p:pic>
        <p:nvPicPr>
          <p:cNvPr id="7" name="Imagen 6">
            <a:extLst>
              <a:ext uri="{FF2B5EF4-FFF2-40B4-BE49-F238E27FC236}">
                <a16:creationId xmlns:a16="http://schemas.microsoft.com/office/drawing/2014/main" id="{9C6B7D98-F07D-423E-A9E7-FC2FBA05DCAC}"/>
              </a:ext>
            </a:extLst>
          </p:cNvPr>
          <p:cNvPicPr>
            <a:picLocks noChangeAspect="1"/>
          </p:cNvPicPr>
          <p:nvPr/>
        </p:nvPicPr>
        <p:blipFill>
          <a:blip r:embed="rId2"/>
          <a:stretch>
            <a:fillRect/>
          </a:stretch>
        </p:blipFill>
        <p:spPr>
          <a:xfrm>
            <a:off x="950401" y="823969"/>
            <a:ext cx="9337389" cy="4587834"/>
          </a:xfrm>
          <a:prstGeom prst="rect">
            <a:avLst/>
          </a:prstGeom>
        </p:spPr>
      </p:pic>
      <p:sp>
        <p:nvSpPr>
          <p:cNvPr id="8" name="Rectangle 4">
            <a:extLst>
              <a:ext uri="{FF2B5EF4-FFF2-40B4-BE49-F238E27FC236}">
                <a16:creationId xmlns:a16="http://schemas.microsoft.com/office/drawing/2014/main" id="{62AB3A54-0D70-4742-BEA6-4151A0AD1950}"/>
              </a:ext>
            </a:extLst>
          </p:cNvPr>
          <p:cNvSpPr/>
          <p:nvPr/>
        </p:nvSpPr>
        <p:spPr>
          <a:xfrm>
            <a:off x="286870" y="-2158"/>
            <a:ext cx="10210067" cy="7744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300"/>
              </a:spcAft>
            </a:pPr>
            <a:r>
              <a:rPr lang="en-US" sz="2000" b="1" dirty="0" err="1">
                <a:solidFill>
                  <a:schemeClr val="tx1">
                    <a:lumMod val="75000"/>
                    <a:lumOff val="25000"/>
                  </a:schemeClr>
                </a:solidFill>
                <a:latin typeface="Century Gothic" panose="020B0502020202020204" pitchFamily="34" charset="0"/>
                <a:cs typeface="Arial" panose="020B0604020202020204" pitchFamily="34" charset="0"/>
              </a:rPr>
              <a:t>Infraestructura</a:t>
            </a:r>
            <a:endParaRPr lang="en-US" sz="2000" b="1" dirty="0">
              <a:solidFill>
                <a:schemeClr val="tx1">
                  <a:lumMod val="75000"/>
                  <a:lumOff val="25000"/>
                </a:schemeClr>
              </a:solidFill>
              <a:latin typeface="Century Gothic" panose="020B0502020202020204" pitchFamily="34" charset="0"/>
              <a:cs typeface="Arial" panose="020B0604020202020204" pitchFamily="34" charset="0"/>
            </a:endParaRPr>
          </a:p>
        </p:txBody>
      </p:sp>
      <p:cxnSp>
        <p:nvCxnSpPr>
          <p:cNvPr id="9" name="Conector recto 8">
            <a:extLst>
              <a:ext uri="{FF2B5EF4-FFF2-40B4-BE49-F238E27FC236}">
                <a16:creationId xmlns:a16="http://schemas.microsoft.com/office/drawing/2014/main" id="{593C8A39-002C-44E8-8C71-5EFDB7057A86}"/>
              </a:ext>
            </a:extLst>
          </p:cNvPr>
          <p:cNvCxnSpPr>
            <a:cxnSpLocks/>
          </p:cNvCxnSpPr>
          <p:nvPr/>
        </p:nvCxnSpPr>
        <p:spPr>
          <a:xfrm>
            <a:off x="95362" y="714223"/>
            <a:ext cx="11944238" cy="0"/>
          </a:xfrm>
          <a:prstGeom prst="line">
            <a:avLst/>
          </a:prstGeom>
        </p:spPr>
        <p:style>
          <a:lnRef idx="1">
            <a:schemeClr val="accent1"/>
          </a:lnRef>
          <a:fillRef idx="0">
            <a:schemeClr val="accent1"/>
          </a:fillRef>
          <a:effectRef idx="0">
            <a:schemeClr val="accent1"/>
          </a:effectRef>
          <a:fontRef idx="minor">
            <a:schemeClr val="tx1"/>
          </a:fontRef>
        </p:style>
      </p:cxnSp>
      <p:pic>
        <p:nvPicPr>
          <p:cNvPr id="10" name="Imagen 9">
            <a:extLst>
              <a:ext uri="{FF2B5EF4-FFF2-40B4-BE49-F238E27FC236}">
                <a16:creationId xmlns:a16="http://schemas.microsoft.com/office/drawing/2014/main" id="{0E567B27-16A2-4F35-9E70-73FDBAAF2B66}"/>
              </a:ext>
            </a:extLst>
          </p:cNvPr>
          <p:cNvPicPr>
            <a:picLocks noChangeAspect="1"/>
          </p:cNvPicPr>
          <p:nvPr/>
        </p:nvPicPr>
        <p:blipFill rotWithShape="1">
          <a:blip r:embed="rId3" cstate="hqprint">
            <a:clrChange>
              <a:clrFrom>
                <a:srgbClr val="FFFFFF"/>
              </a:clrFrom>
              <a:clrTo>
                <a:srgbClr val="FFFFFF">
                  <a:alpha val="0"/>
                </a:srgbClr>
              </a:clrTo>
            </a:clrChange>
            <a:extLst>
              <a:ext uri="{28A0092B-C50C-407E-A947-70E740481C1C}">
                <a14:useLocalDpi xmlns:a14="http://schemas.microsoft.com/office/drawing/2010/main" val="0"/>
              </a:ext>
            </a:extLst>
          </a:blip>
          <a:srcRect t="18812" b="24432"/>
          <a:stretch/>
        </p:blipFill>
        <p:spPr>
          <a:xfrm>
            <a:off x="10287790" y="6356636"/>
            <a:ext cx="1626487" cy="403961"/>
          </a:xfrm>
          <a:prstGeom prst="rect">
            <a:avLst/>
          </a:prstGeom>
        </p:spPr>
      </p:pic>
      <p:cxnSp>
        <p:nvCxnSpPr>
          <p:cNvPr id="11" name="Conector recto 10">
            <a:extLst>
              <a:ext uri="{FF2B5EF4-FFF2-40B4-BE49-F238E27FC236}">
                <a16:creationId xmlns:a16="http://schemas.microsoft.com/office/drawing/2014/main" id="{28A93E7F-D325-4755-BBF6-96059508C032}"/>
              </a:ext>
            </a:extLst>
          </p:cNvPr>
          <p:cNvCxnSpPr>
            <a:cxnSpLocks/>
          </p:cNvCxnSpPr>
          <p:nvPr/>
        </p:nvCxnSpPr>
        <p:spPr>
          <a:xfrm>
            <a:off x="-29961" y="6286708"/>
            <a:ext cx="12221961" cy="0"/>
          </a:xfrm>
          <a:prstGeom prst="line">
            <a:avLst/>
          </a:prstGeom>
        </p:spPr>
        <p:style>
          <a:lnRef idx="1">
            <a:schemeClr val="accent1"/>
          </a:lnRef>
          <a:fillRef idx="0">
            <a:schemeClr val="accent1"/>
          </a:fillRef>
          <a:effectRef idx="0">
            <a:schemeClr val="accent1"/>
          </a:effectRef>
          <a:fontRef idx="minor">
            <a:schemeClr val="tx1"/>
          </a:fontRef>
        </p:style>
      </p:cxnSp>
      <p:sp>
        <p:nvSpPr>
          <p:cNvPr id="12" name="CuadroTexto 11">
            <a:extLst>
              <a:ext uri="{FF2B5EF4-FFF2-40B4-BE49-F238E27FC236}">
                <a16:creationId xmlns:a16="http://schemas.microsoft.com/office/drawing/2014/main" id="{11FACB16-A46B-44EF-B93D-B827351DB171}"/>
              </a:ext>
            </a:extLst>
          </p:cNvPr>
          <p:cNvSpPr txBox="1"/>
          <p:nvPr/>
        </p:nvSpPr>
        <p:spPr>
          <a:xfrm>
            <a:off x="977899" y="5561865"/>
            <a:ext cx="9519037" cy="369332"/>
          </a:xfrm>
          <a:prstGeom prst="rect">
            <a:avLst/>
          </a:prstGeom>
          <a:noFill/>
        </p:spPr>
        <p:txBody>
          <a:bodyPr wrap="square">
            <a:spAutoFit/>
          </a:bodyPr>
          <a:lstStyle/>
          <a:p>
            <a:r>
              <a:rPr lang="es-ES" b="1" dirty="0">
                <a:solidFill>
                  <a:schemeClr val="tx1">
                    <a:lumMod val="75000"/>
                    <a:lumOff val="25000"/>
                  </a:schemeClr>
                </a:solidFill>
                <a:latin typeface="Century Gothic" panose="020B0502020202020204" pitchFamily="34" charset="0"/>
                <a:cs typeface="Arial" panose="020B0604020202020204" pitchFamily="34" charset="0"/>
              </a:rPr>
              <a:t>Trabajos de instalaciones para la producción entrante y muestreo.</a:t>
            </a:r>
            <a:endParaRPr lang="en-US" dirty="0"/>
          </a:p>
        </p:txBody>
      </p:sp>
    </p:spTree>
    <p:extLst>
      <p:ext uri="{BB962C8B-B14F-4D97-AF65-F5344CB8AC3E}">
        <p14:creationId xmlns:p14="http://schemas.microsoft.com/office/powerpoint/2010/main" val="42851239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3CAA05FA-F221-4C58-89BD-A0FE1A129692}"/>
              </a:ext>
            </a:extLst>
          </p:cNvPr>
          <p:cNvPicPr>
            <a:picLocks noChangeAspect="1"/>
          </p:cNvPicPr>
          <p:nvPr/>
        </p:nvPicPr>
        <p:blipFill>
          <a:blip r:embed="rId2"/>
          <a:stretch>
            <a:fillRect/>
          </a:stretch>
        </p:blipFill>
        <p:spPr>
          <a:xfrm>
            <a:off x="5907237" y="1648739"/>
            <a:ext cx="5871587" cy="3339718"/>
          </a:xfrm>
          <a:prstGeom prst="rect">
            <a:avLst/>
          </a:prstGeom>
        </p:spPr>
      </p:pic>
      <p:sp>
        <p:nvSpPr>
          <p:cNvPr id="6" name="Rectangle 4">
            <a:extLst>
              <a:ext uri="{FF2B5EF4-FFF2-40B4-BE49-F238E27FC236}">
                <a16:creationId xmlns:a16="http://schemas.microsoft.com/office/drawing/2014/main" id="{8E039E19-E4ED-4230-8892-D3BD957DC9FC}"/>
              </a:ext>
            </a:extLst>
          </p:cNvPr>
          <p:cNvSpPr/>
          <p:nvPr/>
        </p:nvSpPr>
        <p:spPr>
          <a:xfrm>
            <a:off x="286870" y="-2158"/>
            <a:ext cx="10210067" cy="7744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300"/>
              </a:spcAft>
            </a:pPr>
            <a:r>
              <a:rPr lang="en-US" sz="2000" b="1" dirty="0">
                <a:solidFill>
                  <a:schemeClr val="tx1">
                    <a:lumMod val="75000"/>
                    <a:lumOff val="25000"/>
                  </a:schemeClr>
                </a:solidFill>
                <a:latin typeface="Century Gothic" panose="020B0502020202020204" pitchFamily="34" charset="0"/>
                <a:cs typeface="Arial" panose="020B0604020202020204" pitchFamily="34" charset="0"/>
              </a:rPr>
              <a:t>Red </a:t>
            </a:r>
            <a:r>
              <a:rPr lang="en-US" sz="2000" b="1" dirty="0" err="1">
                <a:solidFill>
                  <a:schemeClr val="tx1">
                    <a:lumMod val="75000"/>
                    <a:lumOff val="25000"/>
                  </a:schemeClr>
                </a:solidFill>
                <a:latin typeface="Century Gothic" panose="020B0502020202020204" pitchFamily="34" charset="0"/>
                <a:cs typeface="Arial" panose="020B0604020202020204" pitchFamily="34" charset="0"/>
              </a:rPr>
              <a:t>eléctrica</a:t>
            </a:r>
            <a:endParaRPr lang="en-US" sz="2000" b="1" dirty="0">
              <a:solidFill>
                <a:schemeClr val="tx1">
                  <a:lumMod val="75000"/>
                  <a:lumOff val="25000"/>
                </a:schemeClr>
              </a:solidFill>
              <a:latin typeface="Century Gothic" panose="020B0502020202020204" pitchFamily="34" charset="0"/>
              <a:cs typeface="Arial" panose="020B0604020202020204" pitchFamily="34" charset="0"/>
            </a:endParaRPr>
          </a:p>
        </p:txBody>
      </p:sp>
      <p:cxnSp>
        <p:nvCxnSpPr>
          <p:cNvPr id="7" name="Conector recto 6">
            <a:extLst>
              <a:ext uri="{FF2B5EF4-FFF2-40B4-BE49-F238E27FC236}">
                <a16:creationId xmlns:a16="http://schemas.microsoft.com/office/drawing/2014/main" id="{5D708435-718B-4287-AFE2-EC79332A2B5C}"/>
              </a:ext>
            </a:extLst>
          </p:cNvPr>
          <p:cNvCxnSpPr>
            <a:cxnSpLocks/>
          </p:cNvCxnSpPr>
          <p:nvPr/>
        </p:nvCxnSpPr>
        <p:spPr>
          <a:xfrm>
            <a:off x="95362" y="714223"/>
            <a:ext cx="11944238" cy="0"/>
          </a:xfrm>
          <a:prstGeom prst="line">
            <a:avLst/>
          </a:prstGeom>
        </p:spPr>
        <p:style>
          <a:lnRef idx="1">
            <a:schemeClr val="accent1"/>
          </a:lnRef>
          <a:fillRef idx="0">
            <a:schemeClr val="accent1"/>
          </a:fillRef>
          <a:effectRef idx="0">
            <a:schemeClr val="accent1"/>
          </a:effectRef>
          <a:fontRef idx="minor">
            <a:schemeClr val="tx1"/>
          </a:fontRef>
        </p:style>
      </p:cxnSp>
      <p:pic>
        <p:nvPicPr>
          <p:cNvPr id="8" name="Imagen 7">
            <a:extLst>
              <a:ext uri="{FF2B5EF4-FFF2-40B4-BE49-F238E27FC236}">
                <a16:creationId xmlns:a16="http://schemas.microsoft.com/office/drawing/2014/main" id="{B1E717F5-737C-4477-9CD8-29B007204FB2}"/>
              </a:ext>
            </a:extLst>
          </p:cNvPr>
          <p:cNvPicPr>
            <a:picLocks noChangeAspect="1"/>
          </p:cNvPicPr>
          <p:nvPr/>
        </p:nvPicPr>
        <p:blipFill rotWithShape="1">
          <a:blip r:embed="rId3" cstate="hqprint">
            <a:clrChange>
              <a:clrFrom>
                <a:srgbClr val="FFFFFF"/>
              </a:clrFrom>
              <a:clrTo>
                <a:srgbClr val="FFFFFF">
                  <a:alpha val="0"/>
                </a:srgbClr>
              </a:clrTo>
            </a:clrChange>
            <a:extLst>
              <a:ext uri="{28A0092B-C50C-407E-A947-70E740481C1C}">
                <a14:useLocalDpi xmlns:a14="http://schemas.microsoft.com/office/drawing/2010/main" val="0"/>
              </a:ext>
            </a:extLst>
          </a:blip>
          <a:srcRect t="18812" b="24432"/>
          <a:stretch/>
        </p:blipFill>
        <p:spPr>
          <a:xfrm>
            <a:off x="10287790" y="6356636"/>
            <a:ext cx="1626487" cy="403961"/>
          </a:xfrm>
          <a:prstGeom prst="rect">
            <a:avLst/>
          </a:prstGeom>
        </p:spPr>
      </p:pic>
      <p:cxnSp>
        <p:nvCxnSpPr>
          <p:cNvPr id="9" name="Conector recto 8">
            <a:extLst>
              <a:ext uri="{FF2B5EF4-FFF2-40B4-BE49-F238E27FC236}">
                <a16:creationId xmlns:a16="http://schemas.microsoft.com/office/drawing/2014/main" id="{7E41461D-D74F-47D8-BE3C-95777A430118}"/>
              </a:ext>
            </a:extLst>
          </p:cNvPr>
          <p:cNvCxnSpPr>
            <a:cxnSpLocks/>
          </p:cNvCxnSpPr>
          <p:nvPr/>
        </p:nvCxnSpPr>
        <p:spPr>
          <a:xfrm>
            <a:off x="-29961" y="6286708"/>
            <a:ext cx="12221961" cy="0"/>
          </a:xfrm>
          <a:prstGeom prst="line">
            <a:avLst/>
          </a:prstGeom>
        </p:spPr>
        <p:style>
          <a:lnRef idx="1">
            <a:schemeClr val="accent1"/>
          </a:lnRef>
          <a:fillRef idx="0">
            <a:schemeClr val="accent1"/>
          </a:fillRef>
          <a:effectRef idx="0">
            <a:schemeClr val="accent1"/>
          </a:effectRef>
          <a:fontRef idx="minor">
            <a:schemeClr val="tx1"/>
          </a:fontRef>
        </p:style>
      </p:cxnSp>
      <p:pic>
        <p:nvPicPr>
          <p:cNvPr id="11" name="Imagen 10">
            <a:extLst>
              <a:ext uri="{FF2B5EF4-FFF2-40B4-BE49-F238E27FC236}">
                <a16:creationId xmlns:a16="http://schemas.microsoft.com/office/drawing/2014/main" id="{0370E0D8-AFB3-4A7F-9A47-5D703CFEE02F}"/>
              </a:ext>
            </a:extLst>
          </p:cNvPr>
          <p:cNvPicPr>
            <a:picLocks noChangeAspect="1"/>
          </p:cNvPicPr>
          <p:nvPr/>
        </p:nvPicPr>
        <p:blipFill>
          <a:blip r:embed="rId4"/>
          <a:stretch>
            <a:fillRect/>
          </a:stretch>
        </p:blipFill>
        <p:spPr>
          <a:xfrm>
            <a:off x="95362" y="934782"/>
            <a:ext cx="5559540" cy="4988435"/>
          </a:xfrm>
          <a:prstGeom prst="rect">
            <a:avLst/>
          </a:prstGeom>
        </p:spPr>
      </p:pic>
    </p:spTree>
    <p:extLst>
      <p:ext uri="{BB962C8B-B14F-4D97-AF65-F5344CB8AC3E}">
        <p14:creationId xmlns:p14="http://schemas.microsoft.com/office/powerpoint/2010/main" val="34794630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5DA65B5-6E71-AF11-1CA7-1AC9E534CC18}"/>
              </a:ext>
            </a:extLst>
          </p:cNvPr>
          <p:cNvSpPr>
            <a:spLocks noGrp="1"/>
          </p:cNvSpPr>
          <p:nvPr>
            <p:ph type="title"/>
          </p:nvPr>
        </p:nvSpPr>
        <p:spPr>
          <a:xfrm>
            <a:off x="171290" y="235459"/>
            <a:ext cx="10515600" cy="1325563"/>
          </a:xfrm>
        </p:spPr>
        <p:txBody>
          <a:bodyPr>
            <a:noAutofit/>
          </a:bodyPr>
          <a:lstStyle/>
          <a:p>
            <a:r>
              <a:rPr lang="es-ES" sz="2800" b="1" dirty="0">
                <a:solidFill>
                  <a:schemeClr val="tx1">
                    <a:lumMod val="75000"/>
                    <a:lumOff val="25000"/>
                  </a:schemeClr>
                </a:solidFill>
                <a:latin typeface="Century Gothic" panose="020B0502020202020204" pitchFamily="34" charset="0"/>
                <a:cs typeface="Arial" panose="020B0604020202020204" pitchFamily="34" charset="0"/>
              </a:rPr>
              <a:t>Diseños de expansión de la planta</a:t>
            </a:r>
            <a:br>
              <a:rPr lang="es-CO" sz="2800" dirty="0"/>
            </a:br>
            <a:endParaRPr lang="es-CO" sz="2800" dirty="0"/>
          </a:p>
        </p:txBody>
      </p:sp>
      <p:pic>
        <p:nvPicPr>
          <p:cNvPr id="5" name="Imagen 4" descr="Imagen que contiene Diagrama&#10;&#10;Descripción generada automáticamente">
            <a:extLst>
              <a:ext uri="{FF2B5EF4-FFF2-40B4-BE49-F238E27FC236}">
                <a16:creationId xmlns:a16="http://schemas.microsoft.com/office/drawing/2014/main" id="{FE2623D7-A559-A107-6D46-4D75C73F25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436" y="1337138"/>
            <a:ext cx="5435284" cy="4430050"/>
          </a:xfrm>
          <a:prstGeom prst="rect">
            <a:avLst/>
          </a:prstGeom>
        </p:spPr>
      </p:pic>
      <p:pic>
        <p:nvPicPr>
          <p:cNvPr id="6" name="Imagen 5" descr="Imagen que contiene lego, juguete&#10;&#10;Descripción generada automáticamente">
            <a:extLst>
              <a:ext uri="{FF2B5EF4-FFF2-40B4-BE49-F238E27FC236}">
                <a16:creationId xmlns:a16="http://schemas.microsoft.com/office/drawing/2014/main" id="{50D4D07F-1F24-3C57-026A-9B016E2617E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89342" y="1532169"/>
            <a:ext cx="2963957" cy="3793661"/>
          </a:xfrm>
          <a:prstGeom prst="rect">
            <a:avLst/>
          </a:prstGeom>
        </p:spPr>
      </p:pic>
      <p:pic>
        <p:nvPicPr>
          <p:cNvPr id="8" name="Imagen 7" descr="Imagen que contiene lego, tabla, caja&#10;&#10;Descripción generada automáticamente">
            <a:extLst>
              <a:ext uri="{FF2B5EF4-FFF2-40B4-BE49-F238E27FC236}">
                <a16:creationId xmlns:a16="http://schemas.microsoft.com/office/drawing/2014/main" id="{967043CB-7C80-0F41-CFD8-13C6EA9C583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805597" y="1608368"/>
            <a:ext cx="3009845" cy="3641261"/>
          </a:xfrm>
          <a:prstGeom prst="rect">
            <a:avLst/>
          </a:prstGeom>
        </p:spPr>
      </p:pic>
      <p:pic>
        <p:nvPicPr>
          <p:cNvPr id="4" name="Imagen 3">
            <a:extLst>
              <a:ext uri="{FF2B5EF4-FFF2-40B4-BE49-F238E27FC236}">
                <a16:creationId xmlns:a16="http://schemas.microsoft.com/office/drawing/2014/main" id="{A44758A4-B476-2C47-3709-328048404904}"/>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7895" t="25438" r="9430" b="26567"/>
          <a:stretch/>
        </p:blipFill>
        <p:spPr>
          <a:xfrm>
            <a:off x="8753299" y="120517"/>
            <a:ext cx="3062143" cy="777724"/>
          </a:xfrm>
          <a:prstGeom prst="rect">
            <a:avLst/>
          </a:prstGeom>
        </p:spPr>
      </p:pic>
    </p:spTree>
    <p:extLst>
      <p:ext uri="{BB962C8B-B14F-4D97-AF65-F5344CB8AC3E}">
        <p14:creationId xmlns:p14="http://schemas.microsoft.com/office/powerpoint/2010/main" val="18302071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C535F73-AF54-7AFD-7D9B-55FA214AB7CE}"/>
              </a:ext>
            </a:extLst>
          </p:cNvPr>
          <p:cNvSpPr>
            <a:spLocks noGrp="1"/>
          </p:cNvSpPr>
          <p:nvPr>
            <p:ph type="title"/>
          </p:nvPr>
        </p:nvSpPr>
        <p:spPr>
          <a:xfrm>
            <a:off x="142056" y="116813"/>
            <a:ext cx="9623381" cy="597562"/>
          </a:xfrm>
        </p:spPr>
        <p:txBody>
          <a:bodyPr>
            <a:normAutofit/>
          </a:bodyPr>
          <a:lstStyle/>
          <a:p>
            <a:r>
              <a:rPr lang="es-ES" sz="2600" b="1" dirty="0"/>
              <a:t>Diagrama de flujo de la nueva planta de 300 ton</a:t>
            </a:r>
            <a:endParaRPr lang="es-CO" sz="2600" b="1" dirty="0"/>
          </a:p>
        </p:txBody>
      </p:sp>
      <p:sp>
        <p:nvSpPr>
          <p:cNvPr id="6" name="Marcador de contenido 5">
            <a:extLst>
              <a:ext uri="{FF2B5EF4-FFF2-40B4-BE49-F238E27FC236}">
                <a16:creationId xmlns:a16="http://schemas.microsoft.com/office/drawing/2014/main" id="{1AB6C86C-8C94-1E62-4325-5C894BD56EBD}"/>
              </a:ext>
            </a:extLst>
          </p:cNvPr>
          <p:cNvSpPr>
            <a:spLocks noGrp="1"/>
          </p:cNvSpPr>
          <p:nvPr>
            <p:ph idx="1"/>
          </p:nvPr>
        </p:nvSpPr>
        <p:spPr/>
        <p:txBody>
          <a:bodyPr/>
          <a:lstStyle/>
          <a:p>
            <a:endParaRPr lang="es-CO"/>
          </a:p>
        </p:txBody>
      </p:sp>
      <p:pic>
        <p:nvPicPr>
          <p:cNvPr id="4" name="Imagen 3">
            <a:extLst>
              <a:ext uri="{FF2B5EF4-FFF2-40B4-BE49-F238E27FC236}">
                <a16:creationId xmlns:a16="http://schemas.microsoft.com/office/drawing/2014/main" id="{C987E67F-0F3D-2C68-CD6C-7F6B003BBB58}"/>
              </a:ext>
            </a:extLst>
          </p:cNvPr>
          <p:cNvPicPr>
            <a:picLocks noChangeAspect="1"/>
          </p:cNvPicPr>
          <p:nvPr/>
        </p:nvPicPr>
        <p:blipFill>
          <a:blip r:embed="rId2"/>
          <a:stretch>
            <a:fillRect/>
          </a:stretch>
        </p:blipFill>
        <p:spPr>
          <a:xfrm>
            <a:off x="492878" y="1222087"/>
            <a:ext cx="11206244" cy="5635913"/>
          </a:xfrm>
          <a:prstGeom prst="rect">
            <a:avLst/>
          </a:prstGeom>
        </p:spPr>
      </p:pic>
      <p:pic>
        <p:nvPicPr>
          <p:cNvPr id="3" name="Imagen 2">
            <a:extLst>
              <a:ext uri="{FF2B5EF4-FFF2-40B4-BE49-F238E27FC236}">
                <a16:creationId xmlns:a16="http://schemas.microsoft.com/office/drawing/2014/main" id="{A520980B-344D-41C9-7003-436B081FA0F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7895" t="25438" r="9430" b="26567"/>
          <a:stretch/>
        </p:blipFill>
        <p:spPr>
          <a:xfrm>
            <a:off x="8753299" y="120517"/>
            <a:ext cx="3062143" cy="777724"/>
          </a:xfrm>
          <a:prstGeom prst="rect">
            <a:avLst/>
          </a:prstGeom>
        </p:spPr>
      </p:pic>
    </p:spTree>
    <p:extLst>
      <p:ext uri="{BB962C8B-B14F-4D97-AF65-F5344CB8AC3E}">
        <p14:creationId xmlns:p14="http://schemas.microsoft.com/office/powerpoint/2010/main" val="33680052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F799AF-F7D5-7A2D-555A-6223FDFEC21F}"/>
              </a:ext>
            </a:extLst>
          </p:cNvPr>
          <p:cNvSpPr>
            <a:spLocks noGrp="1"/>
          </p:cNvSpPr>
          <p:nvPr>
            <p:ph type="title"/>
          </p:nvPr>
        </p:nvSpPr>
        <p:spPr>
          <a:xfrm>
            <a:off x="838200" y="0"/>
            <a:ext cx="10515600" cy="1325563"/>
          </a:xfrm>
        </p:spPr>
        <p:txBody>
          <a:bodyPr>
            <a:normAutofit/>
          </a:bodyPr>
          <a:lstStyle/>
          <a:p>
            <a:r>
              <a:rPr lang="es-CO" sz="3600" dirty="0"/>
              <a:t>Programación</a:t>
            </a:r>
          </a:p>
        </p:txBody>
      </p:sp>
      <p:graphicFrame>
        <p:nvGraphicFramePr>
          <p:cNvPr id="6" name="Objeto 5">
            <a:extLst>
              <a:ext uri="{FF2B5EF4-FFF2-40B4-BE49-F238E27FC236}">
                <a16:creationId xmlns:a16="http://schemas.microsoft.com/office/drawing/2014/main" id="{8E7A5619-E3D3-67CE-2F9C-E5E2F372B2F1}"/>
              </a:ext>
            </a:extLst>
          </p:cNvPr>
          <p:cNvGraphicFramePr>
            <a:graphicFrameLocks noChangeAspect="1"/>
          </p:cNvGraphicFramePr>
          <p:nvPr/>
        </p:nvGraphicFramePr>
        <p:xfrm>
          <a:off x="520700" y="1299246"/>
          <a:ext cx="11150600" cy="5396194"/>
        </p:xfrm>
        <a:graphic>
          <a:graphicData uri="http://schemas.openxmlformats.org/presentationml/2006/ole">
            <mc:AlternateContent xmlns:mc="http://schemas.openxmlformats.org/markup-compatibility/2006">
              <mc:Choice xmlns:v="urn:schemas-microsoft-com:vml" Requires="v">
                <p:oleObj name="Worksheet" r:id="rId2" imgW="13373206" imgH="4579730" progId="Excel.Sheet.12">
                  <p:embed/>
                </p:oleObj>
              </mc:Choice>
              <mc:Fallback>
                <p:oleObj name="Worksheet" r:id="rId2" imgW="13373206" imgH="4579730" progId="Excel.Sheet.12">
                  <p:embed/>
                  <p:pic>
                    <p:nvPicPr>
                      <p:cNvPr id="6" name="Objeto 5">
                        <a:extLst>
                          <a:ext uri="{FF2B5EF4-FFF2-40B4-BE49-F238E27FC236}">
                            <a16:creationId xmlns:a16="http://schemas.microsoft.com/office/drawing/2014/main" id="{8E7A5619-E3D3-67CE-2F9C-E5E2F372B2F1}"/>
                          </a:ext>
                        </a:extLst>
                      </p:cNvPr>
                      <p:cNvPicPr/>
                      <p:nvPr/>
                    </p:nvPicPr>
                    <p:blipFill>
                      <a:blip r:embed="rId3"/>
                      <a:stretch>
                        <a:fillRect/>
                      </a:stretch>
                    </p:blipFill>
                    <p:spPr>
                      <a:xfrm>
                        <a:off x="520700" y="1299246"/>
                        <a:ext cx="11150600" cy="5396194"/>
                      </a:xfrm>
                      <a:prstGeom prst="rect">
                        <a:avLst/>
                      </a:prstGeom>
                    </p:spPr>
                  </p:pic>
                </p:oleObj>
              </mc:Fallback>
            </mc:AlternateContent>
          </a:graphicData>
        </a:graphic>
      </p:graphicFrame>
      <p:pic>
        <p:nvPicPr>
          <p:cNvPr id="3" name="Imagen 2">
            <a:extLst>
              <a:ext uri="{FF2B5EF4-FFF2-40B4-BE49-F238E27FC236}">
                <a16:creationId xmlns:a16="http://schemas.microsoft.com/office/drawing/2014/main" id="{AEF110C3-3CB6-695D-8771-47891A6E52E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7895" t="25438" r="9430" b="26567"/>
          <a:stretch/>
        </p:blipFill>
        <p:spPr>
          <a:xfrm>
            <a:off x="8753299" y="120517"/>
            <a:ext cx="3062143" cy="777724"/>
          </a:xfrm>
          <a:prstGeom prst="rect">
            <a:avLst/>
          </a:prstGeom>
        </p:spPr>
      </p:pic>
    </p:spTree>
    <p:extLst>
      <p:ext uri="{BB962C8B-B14F-4D97-AF65-F5344CB8AC3E}">
        <p14:creationId xmlns:p14="http://schemas.microsoft.com/office/powerpoint/2010/main" val="32850988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0C59B0D-3164-C1B1-81E9-4FDBF6E611B5}"/>
              </a:ext>
            </a:extLst>
          </p:cNvPr>
          <p:cNvSpPr>
            <a:spLocks noGrp="1"/>
          </p:cNvSpPr>
          <p:nvPr>
            <p:ph type="title"/>
          </p:nvPr>
        </p:nvSpPr>
        <p:spPr>
          <a:xfrm>
            <a:off x="547235" y="120517"/>
            <a:ext cx="10515600" cy="1325563"/>
          </a:xfrm>
        </p:spPr>
        <p:txBody>
          <a:bodyPr>
            <a:normAutofit/>
          </a:bodyPr>
          <a:lstStyle/>
          <a:p>
            <a:r>
              <a:rPr lang="es-ES" sz="3600" dirty="0">
                <a:solidFill>
                  <a:schemeClr val="accent1"/>
                </a:solidFill>
                <a:latin typeface="+mn-lt"/>
              </a:rPr>
              <a:t>Diseño de distribución</a:t>
            </a:r>
            <a:endParaRPr lang="es-CO" sz="3600" dirty="0"/>
          </a:p>
        </p:txBody>
      </p:sp>
      <p:pic>
        <p:nvPicPr>
          <p:cNvPr id="3" name="Imagen 2">
            <a:extLst>
              <a:ext uri="{FF2B5EF4-FFF2-40B4-BE49-F238E27FC236}">
                <a16:creationId xmlns:a16="http://schemas.microsoft.com/office/drawing/2014/main" id="{00000000-0008-0000-0400-000002000000}"/>
              </a:ext>
            </a:extLst>
          </p:cNvPr>
          <p:cNvPicPr>
            <a:picLocks noChangeAspect="1"/>
          </p:cNvPicPr>
          <p:nvPr/>
        </p:nvPicPr>
        <p:blipFill rotWithShape="1">
          <a:blip r:embed="rId2"/>
          <a:srcRect l="19036" t="21175" r="18317" b="11560"/>
          <a:stretch/>
        </p:blipFill>
        <p:spPr>
          <a:xfrm>
            <a:off x="516755" y="1254978"/>
            <a:ext cx="5738902" cy="3970165"/>
          </a:xfrm>
          <a:prstGeom prst="rect">
            <a:avLst/>
          </a:prstGeom>
        </p:spPr>
      </p:pic>
      <p:pic>
        <p:nvPicPr>
          <p:cNvPr id="7" name="Imagen 6">
            <a:extLst>
              <a:ext uri="{FF2B5EF4-FFF2-40B4-BE49-F238E27FC236}">
                <a16:creationId xmlns:a16="http://schemas.microsoft.com/office/drawing/2014/main" id="{B3018315-0580-39B9-9D0C-A2BBFFCCFDBA}"/>
              </a:ext>
            </a:extLst>
          </p:cNvPr>
          <p:cNvPicPr>
            <a:picLocks noChangeAspect="1"/>
          </p:cNvPicPr>
          <p:nvPr/>
        </p:nvPicPr>
        <p:blipFill>
          <a:blip r:embed="rId3"/>
          <a:stretch>
            <a:fillRect/>
          </a:stretch>
        </p:blipFill>
        <p:spPr>
          <a:xfrm>
            <a:off x="516755" y="5390945"/>
            <a:ext cx="5579245" cy="922769"/>
          </a:xfrm>
          <a:prstGeom prst="rect">
            <a:avLst/>
          </a:prstGeom>
        </p:spPr>
      </p:pic>
      <p:pic>
        <p:nvPicPr>
          <p:cNvPr id="9" name="Imagen 8">
            <a:extLst>
              <a:ext uri="{FF2B5EF4-FFF2-40B4-BE49-F238E27FC236}">
                <a16:creationId xmlns:a16="http://schemas.microsoft.com/office/drawing/2014/main" id="{57FEC510-6115-7414-6CE8-19375CAE8FF2}"/>
              </a:ext>
            </a:extLst>
          </p:cNvPr>
          <p:cNvPicPr>
            <a:picLocks noChangeAspect="1"/>
          </p:cNvPicPr>
          <p:nvPr/>
        </p:nvPicPr>
        <p:blipFill rotWithShape="1">
          <a:blip r:embed="rId4"/>
          <a:srcRect r="959" b="3089"/>
          <a:stretch/>
        </p:blipFill>
        <p:spPr>
          <a:xfrm>
            <a:off x="6711043" y="1254978"/>
            <a:ext cx="4617357" cy="2542322"/>
          </a:xfrm>
          <a:prstGeom prst="rect">
            <a:avLst/>
          </a:prstGeom>
        </p:spPr>
      </p:pic>
      <p:sp>
        <p:nvSpPr>
          <p:cNvPr id="4" name="CuadroTexto 3">
            <a:extLst>
              <a:ext uri="{FF2B5EF4-FFF2-40B4-BE49-F238E27FC236}">
                <a16:creationId xmlns:a16="http://schemas.microsoft.com/office/drawing/2014/main" id="{CE0D7B06-0267-0DEB-9F43-2E9452F494AA}"/>
              </a:ext>
            </a:extLst>
          </p:cNvPr>
          <p:cNvSpPr txBox="1"/>
          <p:nvPr/>
        </p:nvSpPr>
        <p:spPr>
          <a:xfrm>
            <a:off x="2844800" y="3244334"/>
            <a:ext cx="685800" cy="369332"/>
          </a:xfrm>
          <a:prstGeom prst="rect">
            <a:avLst/>
          </a:prstGeom>
          <a:noFill/>
        </p:spPr>
        <p:txBody>
          <a:bodyPr wrap="square" rtlCol="0">
            <a:spAutoFit/>
          </a:bodyPr>
          <a:lstStyle/>
          <a:p>
            <a:r>
              <a:rPr lang="es-ES" dirty="0"/>
              <a:t>IV</a:t>
            </a:r>
            <a:endParaRPr lang="es-CO" dirty="0"/>
          </a:p>
        </p:txBody>
      </p:sp>
      <p:pic>
        <p:nvPicPr>
          <p:cNvPr id="6" name="Imagen 5">
            <a:extLst>
              <a:ext uri="{FF2B5EF4-FFF2-40B4-BE49-F238E27FC236}">
                <a16:creationId xmlns:a16="http://schemas.microsoft.com/office/drawing/2014/main" id="{437CE9C6-5AF0-5563-659C-D2D2F42B9375}"/>
              </a:ext>
            </a:extLst>
          </p:cNvPr>
          <p:cNvPicPr>
            <a:picLocks noChangeAspect="1"/>
          </p:cNvPicPr>
          <p:nvPr/>
        </p:nvPicPr>
        <p:blipFill>
          <a:blip r:embed="rId5"/>
          <a:stretch>
            <a:fillRect/>
          </a:stretch>
        </p:blipFill>
        <p:spPr>
          <a:xfrm>
            <a:off x="6711043" y="3797300"/>
            <a:ext cx="4617357" cy="2542322"/>
          </a:xfrm>
          <a:prstGeom prst="rect">
            <a:avLst/>
          </a:prstGeom>
        </p:spPr>
      </p:pic>
      <p:pic>
        <p:nvPicPr>
          <p:cNvPr id="5" name="Imagen 4">
            <a:extLst>
              <a:ext uri="{FF2B5EF4-FFF2-40B4-BE49-F238E27FC236}">
                <a16:creationId xmlns:a16="http://schemas.microsoft.com/office/drawing/2014/main" id="{59F2E953-92E2-7F0E-779D-CCBB4E2F9393}"/>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7895" t="25438" r="9430" b="26567"/>
          <a:stretch/>
        </p:blipFill>
        <p:spPr>
          <a:xfrm>
            <a:off x="8753299" y="120517"/>
            <a:ext cx="3062143" cy="777724"/>
          </a:xfrm>
          <a:prstGeom prst="rect">
            <a:avLst/>
          </a:prstGeom>
        </p:spPr>
      </p:pic>
    </p:spTree>
    <p:extLst>
      <p:ext uri="{BB962C8B-B14F-4D97-AF65-F5344CB8AC3E}">
        <p14:creationId xmlns:p14="http://schemas.microsoft.com/office/powerpoint/2010/main" val="36961830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656EBA69-CC39-4291-F7D3-3A263A2CEC38}"/>
              </a:ext>
            </a:extLst>
          </p:cNvPr>
          <p:cNvSpPr>
            <a:spLocks noGrp="1"/>
          </p:cNvSpPr>
          <p:nvPr>
            <p:ph idx="1"/>
          </p:nvPr>
        </p:nvSpPr>
        <p:spPr>
          <a:xfrm>
            <a:off x="499386" y="1045773"/>
            <a:ext cx="4243589" cy="3320668"/>
          </a:xfrm>
        </p:spPr>
        <p:txBody>
          <a:bodyPr>
            <a:normAutofit/>
          </a:bodyPr>
          <a:lstStyle/>
          <a:p>
            <a:pPr>
              <a:spcAft>
                <a:spcPts val="300"/>
              </a:spcAft>
            </a:pPr>
            <a:r>
              <a:rPr lang="es-ES" sz="2400" b="1" dirty="0">
                <a:solidFill>
                  <a:schemeClr val="tx1">
                    <a:lumMod val="75000"/>
                    <a:lumOff val="25000"/>
                  </a:schemeClr>
                </a:solidFill>
                <a:latin typeface="Century Gothic" panose="020B0502020202020204" pitchFamily="34" charset="0"/>
                <a:cs typeface="Arial" panose="020B0604020202020204" pitchFamily="34" charset="0"/>
              </a:rPr>
              <a:t>Planes y permisos de producción y medioambientales aprobados.</a:t>
            </a:r>
          </a:p>
          <a:p>
            <a:pPr>
              <a:spcAft>
                <a:spcPts val="300"/>
              </a:spcAft>
            </a:pPr>
            <a:r>
              <a:rPr lang="es-ES" sz="2400" b="1" dirty="0">
                <a:solidFill>
                  <a:schemeClr val="tx1">
                    <a:lumMod val="75000"/>
                    <a:lumOff val="25000"/>
                  </a:schemeClr>
                </a:solidFill>
                <a:latin typeface="Century Gothic" panose="020B0502020202020204" pitchFamily="34" charset="0"/>
                <a:cs typeface="Arial" panose="020B0604020202020204" pitchFamily="34" charset="0"/>
              </a:rPr>
              <a:t>Directrices y políticas de ESG (Ambiental, Social y Gobierno)</a:t>
            </a:r>
            <a:endParaRPr lang="en-US" sz="2200" dirty="0"/>
          </a:p>
        </p:txBody>
      </p:sp>
      <p:pic>
        <p:nvPicPr>
          <p:cNvPr id="5" name="Marcador de contenido 4" descr="Imagen que contiene pasto, exterior, edificio, roca&#10;&#10;Descripción generada automáticamente">
            <a:extLst>
              <a:ext uri="{FF2B5EF4-FFF2-40B4-BE49-F238E27FC236}">
                <a16:creationId xmlns:a16="http://schemas.microsoft.com/office/drawing/2014/main" id="{0BA0581D-D229-3957-B716-FA527083C4C8}"/>
              </a:ext>
            </a:extLst>
          </p:cNvPr>
          <p:cNvPicPr>
            <a:picLocks noChangeAspect="1"/>
          </p:cNvPicPr>
          <p:nvPr/>
        </p:nvPicPr>
        <p:blipFill rotWithShape="1">
          <a:blip r:embed="rId2">
            <a:extLst>
              <a:ext uri="{28A0092B-C50C-407E-A947-70E740481C1C}">
                <a14:useLocalDpi xmlns:a14="http://schemas.microsoft.com/office/drawing/2010/main" val="0"/>
              </a:ext>
            </a:extLst>
          </a:blip>
          <a:srcRect b="303"/>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3" name="Imagen 2">
            <a:extLst>
              <a:ext uri="{FF2B5EF4-FFF2-40B4-BE49-F238E27FC236}">
                <a16:creationId xmlns:a16="http://schemas.microsoft.com/office/drawing/2014/main" id="{F9BD9F0D-1BDF-3B90-719C-0F6C69B9E92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7895" t="25438" r="9430" b="26567"/>
          <a:stretch/>
        </p:blipFill>
        <p:spPr>
          <a:xfrm>
            <a:off x="948242" y="5225917"/>
            <a:ext cx="3062143" cy="777724"/>
          </a:xfrm>
          <a:prstGeom prst="rect">
            <a:avLst/>
          </a:prstGeom>
        </p:spPr>
      </p:pic>
    </p:spTree>
    <p:extLst>
      <p:ext uri="{BB962C8B-B14F-4D97-AF65-F5344CB8AC3E}">
        <p14:creationId xmlns:p14="http://schemas.microsoft.com/office/powerpoint/2010/main" val="38181730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6">
            <a:extLst>
              <a:ext uri="{FF2B5EF4-FFF2-40B4-BE49-F238E27FC236}">
                <a16:creationId xmlns:a16="http://schemas.microsoft.com/office/drawing/2014/main" id="{40D04057-B084-4CFE-97E1-2506AFF580E4}"/>
              </a:ext>
            </a:extLst>
          </p:cNvPr>
          <p:cNvSpPr/>
          <p:nvPr/>
        </p:nvSpPr>
        <p:spPr>
          <a:xfrm>
            <a:off x="18914" y="0"/>
            <a:ext cx="12173086" cy="68580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5" name="CuadroTexto 4">
            <a:extLst>
              <a:ext uri="{FF2B5EF4-FFF2-40B4-BE49-F238E27FC236}">
                <a16:creationId xmlns:a16="http://schemas.microsoft.com/office/drawing/2014/main" id="{90A28270-1BDE-4A7B-AA69-BF511E4D50B7}"/>
              </a:ext>
            </a:extLst>
          </p:cNvPr>
          <p:cNvSpPr txBox="1"/>
          <p:nvPr/>
        </p:nvSpPr>
        <p:spPr>
          <a:xfrm>
            <a:off x="129394" y="1756285"/>
            <a:ext cx="9859075" cy="4324261"/>
          </a:xfrm>
          <a:prstGeom prst="rect">
            <a:avLst/>
          </a:prstGeom>
          <a:noFill/>
        </p:spPr>
        <p:txBody>
          <a:bodyPr wrap="square" rtlCol="0">
            <a:spAutoFit/>
          </a:bodyPr>
          <a:lstStyle/>
          <a:p>
            <a:r>
              <a:rPr lang="es-ES" sz="2500" b="1" dirty="0">
                <a:solidFill>
                  <a:schemeClr val="accent3">
                    <a:lumMod val="50000"/>
                  </a:schemeClr>
                </a:solidFill>
              </a:rPr>
              <a:t>Nuestros objetivos para los próximos 3 años son:</a:t>
            </a:r>
          </a:p>
          <a:p>
            <a:endParaRPr lang="es-ES" sz="2500" b="1" dirty="0">
              <a:solidFill>
                <a:schemeClr val="accent3">
                  <a:lumMod val="50000"/>
                </a:schemeClr>
              </a:solidFill>
            </a:endParaRPr>
          </a:p>
          <a:p>
            <a:endParaRPr lang="es-ES" sz="2500" b="1" dirty="0">
              <a:solidFill>
                <a:schemeClr val="accent3">
                  <a:lumMod val="50000"/>
                </a:schemeClr>
              </a:solidFill>
            </a:endParaRPr>
          </a:p>
          <a:p>
            <a:pPr marL="342900" indent="-342900">
              <a:buFont typeface="Arial" panose="020B0604020202020204" pitchFamily="34" charset="0"/>
              <a:buChar char="•"/>
            </a:pPr>
            <a:r>
              <a:rPr lang="es-ES" sz="2500" b="1" dirty="0">
                <a:solidFill>
                  <a:schemeClr val="bg2">
                    <a:lumMod val="50000"/>
                  </a:schemeClr>
                </a:solidFill>
              </a:rPr>
              <a:t>Alcanzar 250,000 onzas medidas de oro.</a:t>
            </a:r>
          </a:p>
          <a:p>
            <a:pPr marL="342900" indent="-342900">
              <a:buFont typeface="Arial" panose="020B0604020202020204" pitchFamily="34" charset="0"/>
              <a:buChar char="•"/>
            </a:pPr>
            <a:r>
              <a:rPr lang="es-ES" sz="2500" b="1" dirty="0">
                <a:solidFill>
                  <a:schemeClr val="bg2">
                    <a:lumMod val="50000"/>
                  </a:schemeClr>
                </a:solidFill>
              </a:rPr>
              <a:t>Construir una planta con capacidad para procesar 300 toneladas por día.</a:t>
            </a:r>
          </a:p>
          <a:p>
            <a:pPr marL="342900" indent="-342900">
              <a:buFont typeface="Arial" panose="020B0604020202020204" pitchFamily="34" charset="0"/>
              <a:buChar char="•"/>
            </a:pPr>
            <a:r>
              <a:rPr lang="es-ES" sz="2500" b="1" dirty="0">
                <a:solidFill>
                  <a:schemeClr val="bg2">
                    <a:lumMod val="50000"/>
                  </a:schemeClr>
                </a:solidFill>
              </a:rPr>
              <a:t>Desarrollar la mina para atender la producción.</a:t>
            </a:r>
          </a:p>
          <a:p>
            <a:pPr marL="342900" indent="-342900">
              <a:buFont typeface="Arial" panose="020B0604020202020204" pitchFamily="34" charset="0"/>
              <a:buChar char="•"/>
            </a:pPr>
            <a:r>
              <a:rPr lang="es-ES" sz="2500" b="1" dirty="0">
                <a:solidFill>
                  <a:schemeClr val="bg2">
                    <a:lumMod val="50000"/>
                  </a:schemeClr>
                </a:solidFill>
              </a:rPr>
              <a:t>Iniciar una iniciativa de cadena de suministro para pequeños mineros.</a:t>
            </a:r>
          </a:p>
          <a:p>
            <a:pPr marL="342900" indent="-342900">
              <a:buFont typeface="Arial" panose="020B0604020202020204" pitchFamily="34" charset="0"/>
              <a:buChar char="•"/>
            </a:pPr>
            <a:r>
              <a:rPr lang="es-ES" sz="2500" b="1" dirty="0">
                <a:solidFill>
                  <a:schemeClr val="bg2">
                    <a:lumMod val="50000"/>
                  </a:schemeClr>
                </a:solidFill>
              </a:rPr>
              <a:t>Implementar políticas y prácticas de ESG (Ambiental, Social y Gobierno).</a:t>
            </a:r>
            <a:endParaRPr lang="en-US" sz="2500" b="1" dirty="0">
              <a:solidFill>
                <a:schemeClr val="bg2">
                  <a:lumMod val="50000"/>
                </a:schemeClr>
              </a:solidFill>
            </a:endParaRPr>
          </a:p>
        </p:txBody>
      </p:sp>
      <p:pic>
        <p:nvPicPr>
          <p:cNvPr id="2050" name="Picture 2">
            <a:extLst>
              <a:ext uri="{FF2B5EF4-FFF2-40B4-BE49-F238E27FC236}">
                <a16:creationId xmlns:a16="http://schemas.microsoft.com/office/drawing/2014/main" id="{0ABD19DE-5032-48DB-881E-72CE70329C9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p:blipFill>
        <p:spPr bwMode="auto">
          <a:xfrm>
            <a:off x="7730081" y="226269"/>
            <a:ext cx="4069975" cy="27133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90711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412077B4-D2A9-F09E-89BD-01456AF25765}"/>
              </a:ext>
            </a:extLst>
          </p:cNvPr>
          <p:cNvSpPr/>
          <p:nvPr/>
        </p:nvSpPr>
        <p:spPr>
          <a:xfrm>
            <a:off x="374978" y="-82784"/>
            <a:ext cx="10496938" cy="7744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300"/>
              </a:spcAft>
            </a:pPr>
            <a:endParaRPr lang="en-US" sz="2000" b="1" dirty="0">
              <a:solidFill>
                <a:schemeClr val="tx1">
                  <a:lumMod val="75000"/>
                  <a:lumOff val="25000"/>
                </a:schemeClr>
              </a:solidFill>
              <a:latin typeface="Century Gothic" panose="020B0502020202020204" pitchFamily="34" charset="0"/>
              <a:cs typeface="Arial" panose="020B0604020202020204" pitchFamily="34" charset="0"/>
            </a:endParaRPr>
          </a:p>
        </p:txBody>
      </p:sp>
      <p:cxnSp>
        <p:nvCxnSpPr>
          <p:cNvPr id="14" name="Conector recto 13">
            <a:extLst>
              <a:ext uri="{FF2B5EF4-FFF2-40B4-BE49-F238E27FC236}">
                <a16:creationId xmlns:a16="http://schemas.microsoft.com/office/drawing/2014/main" id="{2C7CFE10-E8C5-4607-AB24-F02151F75E67}"/>
              </a:ext>
            </a:extLst>
          </p:cNvPr>
          <p:cNvCxnSpPr>
            <a:cxnSpLocks/>
          </p:cNvCxnSpPr>
          <p:nvPr/>
        </p:nvCxnSpPr>
        <p:spPr>
          <a:xfrm>
            <a:off x="95362" y="714223"/>
            <a:ext cx="11944238" cy="0"/>
          </a:xfrm>
          <a:prstGeom prst="line">
            <a:avLst/>
          </a:prstGeom>
        </p:spPr>
        <p:style>
          <a:lnRef idx="1">
            <a:schemeClr val="accent1"/>
          </a:lnRef>
          <a:fillRef idx="0">
            <a:schemeClr val="accent1"/>
          </a:fillRef>
          <a:effectRef idx="0">
            <a:schemeClr val="accent1"/>
          </a:effectRef>
          <a:fontRef idx="minor">
            <a:schemeClr val="tx1"/>
          </a:fontRef>
        </p:style>
      </p:cxnSp>
      <p:sp>
        <p:nvSpPr>
          <p:cNvPr id="26" name="Rectangle 4">
            <a:extLst>
              <a:ext uri="{FF2B5EF4-FFF2-40B4-BE49-F238E27FC236}">
                <a16:creationId xmlns:a16="http://schemas.microsoft.com/office/drawing/2014/main" id="{E0664055-E4A8-4BC6-ADB1-78E0A40038B7}"/>
              </a:ext>
            </a:extLst>
          </p:cNvPr>
          <p:cNvSpPr/>
          <p:nvPr/>
        </p:nvSpPr>
        <p:spPr>
          <a:xfrm>
            <a:off x="527378" y="69616"/>
            <a:ext cx="10496938" cy="7744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300"/>
              </a:spcAft>
            </a:pPr>
            <a:r>
              <a:rPr lang="en-US" sz="2000" b="1" dirty="0">
                <a:solidFill>
                  <a:schemeClr val="tx1">
                    <a:lumMod val="75000"/>
                    <a:lumOff val="25000"/>
                  </a:schemeClr>
                </a:solidFill>
                <a:latin typeface="Century Gothic" panose="020B0502020202020204" pitchFamily="34" charset="0"/>
                <a:cs typeface="Arial" panose="020B0604020202020204" pitchFamily="34" charset="0"/>
              </a:rPr>
              <a:t>PLAN DE PRODUCCIÓN </a:t>
            </a:r>
            <a:r>
              <a:rPr lang="en-US" sz="2000" b="1" dirty="0" err="1">
                <a:solidFill>
                  <a:schemeClr val="tx1">
                    <a:lumMod val="75000"/>
                    <a:lumOff val="25000"/>
                  </a:schemeClr>
                </a:solidFill>
                <a:latin typeface="Century Gothic" panose="020B0502020202020204" pitchFamily="34" charset="0"/>
                <a:cs typeface="Arial" panose="020B0604020202020204" pitchFamily="34" charset="0"/>
              </a:rPr>
              <a:t>proyectado</a:t>
            </a:r>
            <a:r>
              <a:rPr lang="en-US" sz="2000" b="1" dirty="0">
                <a:solidFill>
                  <a:schemeClr val="tx1">
                    <a:lumMod val="75000"/>
                    <a:lumOff val="25000"/>
                  </a:schemeClr>
                </a:solidFill>
                <a:latin typeface="Century Gothic" panose="020B0502020202020204" pitchFamily="34" charset="0"/>
                <a:cs typeface="Arial" panose="020B0604020202020204" pitchFamily="34" charset="0"/>
              </a:rPr>
              <a:t> </a:t>
            </a:r>
            <a:r>
              <a:rPr lang="en-US" sz="2000" b="1" dirty="0" err="1">
                <a:solidFill>
                  <a:schemeClr val="tx1">
                    <a:lumMod val="75000"/>
                    <a:lumOff val="25000"/>
                  </a:schemeClr>
                </a:solidFill>
                <a:latin typeface="Century Gothic" panose="020B0502020202020204" pitchFamily="34" charset="0"/>
                <a:cs typeface="Arial" panose="020B0604020202020204" pitchFamily="34" charset="0"/>
              </a:rPr>
              <a:t>en</a:t>
            </a:r>
            <a:r>
              <a:rPr lang="en-US" sz="2000" b="1" dirty="0">
                <a:solidFill>
                  <a:schemeClr val="tx1">
                    <a:lumMod val="75000"/>
                    <a:lumOff val="25000"/>
                  </a:schemeClr>
                </a:solidFill>
                <a:latin typeface="Century Gothic" panose="020B0502020202020204" pitchFamily="34" charset="0"/>
                <a:cs typeface="Arial" panose="020B0604020202020204" pitchFamily="34" charset="0"/>
              </a:rPr>
              <a:t> 3 </a:t>
            </a:r>
            <a:r>
              <a:rPr lang="en-US" sz="2000" b="1" dirty="0" err="1">
                <a:solidFill>
                  <a:schemeClr val="tx1">
                    <a:lumMod val="75000"/>
                    <a:lumOff val="25000"/>
                  </a:schemeClr>
                </a:solidFill>
                <a:latin typeface="Century Gothic" panose="020B0502020202020204" pitchFamily="34" charset="0"/>
                <a:cs typeface="Arial" panose="020B0604020202020204" pitchFamily="34" charset="0"/>
              </a:rPr>
              <a:t>años</a:t>
            </a:r>
            <a:endParaRPr lang="en-US" sz="2000" b="1" dirty="0">
              <a:solidFill>
                <a:schemeClr val="tx1">
                  <a:lumMod val="75000"/>
                  <a:lumOff val="25000"/>
                </a:schemeClr>
              </a:solidFill>
              <a:latin typeface="Century Gothic" panose="020B0502020202020204" pitchFamily="34" charset="0"/>
              <a:cs typeface="Arial" panose="020B0604020202020204" pitchFamily="34" charset="0"/>
            </a:endParaRPr>
          </a:p>
        </p:txBody>
      </p:sp>
      <p:pic>
        <p:nvPicPr>
          <p:cNvPr id="27" name="Imagen 26">
            <a:extLst>
              <a:ext uri="{FF2B5EF4-FFF2-40B4-BE49-F238E27FC236}">
                <a16:creationId xmlns:a16="http://schemas.microsoft.com/office/drawing/2014/main" id="{A535D54D-AEFF-45D0-918A-E006A46BE371}"/>
              </a:ext>
            </a:extLst>
          </p:cNvPr>
          <p:cNvPicPr>
            <a:picLocks noChangeAspect="1"/>
          </p:cNvPicPr>
          <p:nvPr/>
        </p:nvPicPr>
        <p:blipFill rotWithShape="1">
          <a:blip r:embed="rId3" cstate="hqprint">
            <a:clrChange>
              <a:clrFrom>
                <a:srgbClr val="FFFFFF"/>
              </a:clrFrom>
              <a:clrTo>
                <a:srgbClr val="FFFFFF">
                  <a:alpha val="0"/>
                </a:srgbClr>
              </a:clrTo>
            </a:clrChange>
            <a:extLst>
              <a:ext uri="{28A0092B-C50C-407E-A947-70E740481C1C}">
                <a14:useLocalDpi xmlns:a14="http://schemas.microsoft.com/office/drawing/2010/main" val="0"/>
              </a:ext>
            </a:extLst>
          </a:blip>
          <a:srcRect t="18812" b="24432"/>
          <a:stretch/>
        </p:blipFill>
        <p:spPr>
          <a:xfrm>
            <a:off x="10287790" y="6356636"/>
            <a:ext cx="1626487" cy="403961"/>
          </a:xfrm>
          <a:prstGeom prst="rect">
            <a:avLst/>
          </a:prstGeom>
        </p:spPr>
      </p:pic>
      <p:cxnSp>
        <p:nvCxnSpPr>
          <p:cNvPr id="28" name="Conector recto 27">
            <a:extLst>
              <a:ext uri="{FF2B5EF4-FFF2-40B4-BE49-F238E27FC236}">
                <a16:creationId xmlns:a16="http://schemas.microsoft.com/office/drawing/2014/main" id="{433FE17F-4F43-4422-B058-B73A684AD16D}"/>
              </a:ext>
            </a:extLst>
          </p:cNvPr>
          <p:cNvCxnSpPr>
            <a:cxnSpLocks/>
          </p:cNvCxnSpPr>
          <p:nvPr/>
        </p:nvCxnSpPr>
        <p:spPr>
          <a:xfrm>
            <a:off x="-29961" y="6286708"/>
            <a:ext cx="12221961" cy="0"/>
          </a:xfrm>
          <a:prstGeom prst="line">
            <a:avLst/>
          </a:prstGeom>
        </p:spPr>
        <p:style>
          <a:lnRef idx="1">
            <a:schemeClr val="accent1"/>
          </a:lnRef>
          <a:fillRef idx="0">
            <a:schemeClr val="accent1"/>
          </a:fillRef>
          <a:effectRef idx="0">
            <a:schemeClr val="accent1"/>
          </a:effectRef>
          <a:fontRef idx="minor">
            <a:schemeClr val="tx1"/>
          </a:fontRef>
        </p:style>
      </p:cxnSp>
      <p:sp>
        <p:nvSpPr>
          <p:cNvPr id="32" name="Rectángulo: esquinas redondeadas 31">
            <a:extLst>
              <a:ext uri="{FF2B5EF4-FFF2-40B4-BE49-F238E27FC236}">
                <a16:creationId xmlns:a16="http://schemas.microsoft.com/office/drawing/2014/main" id="{CABEAE9F-D802-4C26-BA9A-E1AACE942599}"/>
              </a:ext>
            </a:extLst>
          </p:cNvPr>
          <p:cNvSpPr/>
          <p:nvPr/>
        </p:nvSpPr>
        <p:spPr>
          <a:xfrm>
            <a:off x="-16313" y="1354429"/>
            <a:ext cx="12192000" cy="481992"/>
          </a:xfrm>
          <a:prstGeom prst="roundRect">
            <a:avLst>
              <a:gd name="adj" fmla="val 0"/>
            </a:avLst>
          </a:prstGeom>
          <a:solidFill>
            <a:schemeClr val="accent6">
              <a:lumMod val="20000"/>
              <a:lumOff val="80000"/>
            </a:schemeClr>
          </a:solidFill>
          <a:ln>
            <a:solidFill>
              <a:schemeClr val="accent4">
                <a:lumMod val="20000"/>
                <a:lumOff val="8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es-ES" sz="2000" b="1" dirty="0">
                <a:solidFill>
                  <a:srgbClr val="002060"/>
                </a:solidFill>
              </a:rPr>
              <a:t> Impacto en los ingresos y flujo de efectivo:</a:t>
            </a:r>
            <a:r>
              <a:rPr lang="en-US" sz="2000" dirty="0">
                <a:solidFill>
                  <a:schemeClr val="tx1"/>
                </a:solidFill>
              </a:rPr>
              <a:t>	</a:t>
            </a:r>
          </a:p>
        </p:txBody>
      </p:sp>
      <p:sp>
        <p:nvSpPr>
          <p:cNvPr id="34" name="Rectángulo: esquinas redondeadas 33">
            <a:extLst>
              <a:ext uri="{FF2B5EF4-FFF2-40B4-BE49-F238E27FC236}">
                <a16:creationId xmlns:a16="http://schemas.microsoft.com/office/drawing/2014/main" id="{A0965E7A-DCF6-4E4D-A8B5-0EF5299106F3}"/>
              </a:ext>
            </a:extLst>
          </p:cNvPr>
          <p:cNvSpPr/>
          <p:nvPr/>
        </p:nvSpPr>
        <p:spPr>
          <a:xfrm>
            <a:off x="71639" y="3255988"/>
            <a:ext cx="1983481" cy="1970843"/>
          </a:xfrm>
          <a:prstGeom prst="roundRect">
            <a:avLst/>
          </a:prstGeom>
          <a:solidFill>
            <a:schemeClr val="accent6">
              <a:lumMod val="20000"/>
              <a:lumOff val="80000"/>
            </a:schemeClr>
          </a:solidFill>
          <a:ln>
            <a:solidFill>
              <a:schemeClr val="accent4">
                <a:lumMod val="20000"/>
                <a:lumOff val="8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000" b="1" dirty="0" err="1">
                <a:solidFill>
                  <a:srgbClr val="002060"/>
                </a:solidFill>
              </a:rPr>
              <a:t>Producción</a:t>
            </a:r>
            <a:r>
              <a:rPr lang="en-US" sz="2000" b="1" dirty="0">
                <a:solidFill>
                  <a:srgbClr val="002060"/>
                </a:solidFill>
              </a:rPr>
              <a:t> actual</a:t>
            </a:r>
          </a:p>
          <a:p>
            <a:pPr algn="ctr"/>
            <a:r>
              <a:rPr lang="en-US" sz="2000" b="1" dirty="0">
                <a:solidFill>
                  <a:schemeClr val="tx1"/>
                </a:solidFill>
              </a:rPr>
              <a:t>1 ton/</a:t>
            </a:r>
            <a:r>
              <a:rPr lang="en-US" sz="2000" b="1" dirty="0" err="1">
                <a:solidFill>
                  <a:schemeClr val="tx1"/>
                </a:solidFill>
              </a:rPr>
              <a:t>dia</a:t>
            </a:r>
            <a:endParaRPr lang="en-US" sz="2000" b="1" dirty="0">
              <a:solidFill>
                <a:schemeClr val="tx1"/>
              </a:solidFill>
            </a:endParaRPr>
          </a:p>
          <a:p>
            <a:pPr algn="ctr"/>
            <a:r>
              <a:rPr lang="en-US" sz="2000" b="1" dirty="0">
                <a:solidFill>
                  <a:schemeClr val="tx1"/>
                </a:solidFill>
              </a:rPr>
              <a:t>2,6 </a:t>
            </a:r>
            <a:r>
              <a:rPr lang="en-US" sz="2000" b="1" dirty="0" err="1">
                <a:solidFill>
                  <a:schemeClr val="tx1"/>
                </a:solidFill>
              </a:rPr>
              <a:t>onz</a:t>
            </a:r>
            <a:endParaRPr lang="en-US" sz="2000" b="1" dirty="0">
              <a:solidFill>
                <a:schemeClr val="tx1"/>
              </a:solidFill>
            </a:endParaRPr>
          </a:p>
        </p:txBody>
      </p:sp>
      <p:cxnSp>
        <p:nvCxnSpPr>
          <p:cNvPr id="4" name="Conector recto de flecha 3">
            <a:extLst>
              <a:ext uri="{FF2B5EF4-FFF2-40B4-BE49-F238E27FC236}">
                <a16:creationId xmlns:a16="http://schemas.microsoft.com/office/drawing/2014/main" id="{8689D03D-E3A4-4FA3-9F92-01C5FD98AE2C}"/>
              </a:ext>
            </a:extLst>
          </p:cNvPr>
          <p:cNvCxnSpPr/>
          <p:nvPr/>
        </p:nvCxnSpPr>
        <p:spPr>
          <a:xfrm>
            <a:off x="2095500" y="4205860"/>
            <a:ext cx="6477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6" name="Rectángulo: esquinas redondeadas 35">
                <a:extLst>
                  <a:ext uri="{FF2B5EF4-FFF2-40B4-BE49-F238E27FC236}">
                    <a16:creationId xmlns:a16="http://schemas.microsoft.com/office/drawing/2014/main" id="{0DC97678-F0F2-4157-B236-E6A887E575C3}"/>
                  </a:ext>
                </a:extLst>
              </p:cNvPr>
              <p:cNvSpPr/>
              <p:nvPr/>
            </p:nvSpPr>
            <p:spPr>
              <a:xfrm>
                <a:off x="2821028" y="3151171"/>
                <a:ext cx="1958081" cy="2050568"/>
              </a:xfrm>
              <a:prstGeom prst="roundRect">
                <a:avLst/>
              </a:prstGeom>
              <a:solidFill>
                <a:schemeClr val="accent6">
                  <a:lumMod val="20000"/>
                  <a:lumOff val="80000"/>
                </a:schemeClr>
              </a:solidFill>
              <a:ln>
                <a:solidFill>
                  <a:schemeClr val="accent4">
                    <a:lumMod val="20000"/>
                    <a:lumOff val="8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000" b="1" dirty="0">
                    <a:solidFill>
                      <a:srgbClr val="002060"/>
                    </a:solidFill>
                  </a:rPr>
                  <a:t>Gold Production Monthly</a:t>
                </a:r>
              </a:p>
              <a:p>
                <a:pPr algn="ctr"/>
                <a:r>
                  <a:rPr lang="en-US" sz="2000" b="1" dirty="0">
                    <a:solidFill>
                      <a:srgbClr val="002060"/>
                    </a:solidFill>
                  </a:rPr>
                  <a:t>64 TPD</a:t>
                </a:r>
              </a:p>
              <a:p>
                <a:pPr algn="ctr"/>
                <a14:m>
                  <m:oMath xmlns:m="http://schemas.openxmlformats.org/officeDocument/2006/math">
                    <m:r>
                      <a:rPr lang="es-ES" sz="2400" b="1" i="1" smtClean="0">
                        <a:solidFill>
                          <a:schemeClr val="tx1"/>
                        </a:solidFill>
                        <a:latin typeface="Cambria Math" panose="02040503050406030204" pitchFamily="18" charset="0"/>
                      </a:rPr>
                      <m:t>~</m:t>
                    </m:r>
                    <m:r>
                      <a:rPr lang="es-ES" sz="2400" b="1" i="0" smtClean="0">
                        <a:solidFill>
                          <a:schemeClr val="tx1"/>
                        </a:solidFill>
                        <a:latin typeface="Cambria Math" panose="02040503050406030204" pitchFamily="18" charset="0"/>
                      </a:rPr>
                      <m:t>𝟑</m:t>
                    </m:r>
                  </m:oMath>
                </a14:m>
                <a:r>
                  <a:rPr lang="en-US" sz="2400" b="1" dirty="0">
                    <a:solidFill>
                      <a:schemeClr val="tx1"/>
                    </a:solidFill>
                  </a:rPr>
                  <a:t> kilos</a:t>
                </a:r>
              </a:p>
              <a:p>
                <a:pPr algn="ctr"/>
                <a14:m>
                  <m:oMath xmlns:m="http://schemas.openxmlformats.org/officeDocument/2006/math">
                    <m:r>
                      <a:rPr lang="es-ES" sz="2400" b="1" i="1" smtClean="0">
                        <a:solidFill>
                          <a:schemeClr val="tx1"/>
                        </a:solidFill>
                        <a:latin typeface="Cambria Math" panose="02040503050406030204" pitchFamily="18" charset="0"/>
                      </a:rPr>
                      <m:t>~</m:t>
                    </m:r>
                  </m:oMath>
                </a14:m>
                <a:r>
                  <a:rPr lang="en-US" sz="2400" b="1" dirty="0">
                    <a:solidFill>
                      <a:schemeClr val="tx1"/>
                    </a:solidFill>
                  </a:rPr>
                  <a:t>109 oz</a:t>
                </a:r>
              </a:p>
            </p:txBody>
          </p:sp>
        </mc:Choice>
        <mc:Fallback xmlns="">
          <p:sp>
            <p:nvSpPr>
              <p:cNvPr id="36" name="Rectángulo: esquinas redondeadas 35">
                <a:extLst>
                  <a:ext uri="{FF2B5EF4-FFF2-40B4-BE49-F238E27FC236}">
                    <a16:creationId xmlns:a16="http://schemas.microsoft.com/office/drawing/2014/main" id="{0DC97678-F0F2-4157-B236-E6A887E575C3}"/>
                  </a:ext>
                </a:extLst>
              </p:cNvPr>
              <p:cNvSpPr>
                <a:spLocks noRot="1" noChangeAspect="1" noMove="1" noResize="1" noEditPoints="1" noAdjustHandles="1" noChangeArrowheads="1" noChangeShapeType="1" noTextEdit="1"/>
              </p:cNvSpPr>
              <p:nvPr/>
            </p:nvSpPr>
            <p:spPr>
              <a:xfrm>
                <a:off x="2821028" y="3151171"/>
                <a:ext cx="1958081" cy="2050568"/>
              </a:xfrm>
              <a:prstGeom prst="roundRect">
                <a:avLst/>
              </a:prstGeom>
              <a:blipFill>
                <a:blip r:embed="rId4"/>
                <a:stretch>
                  <a:fillRect t="-1183" b="-6509"/>
                </a:stretch>
              </a:blipFill>
              <a:ln>
                <a:solidFill>
                  <a:schemeClr val="accent4">
                    <a:lumMod val="20000"/>
                    <a:lumOff val="80000"/>
                  </a:schemeClr>
                </a:solidFill>
              </a:ln>
            </p:spPr>
            <p:txBody>
              <a:bodyPr/>
              <a:lstStyle/>
              <a:p>
                <a:r>
                  <a:rPr lang="en-US">
                    <a:noFill/>
                  </a:rPr>
                  <a:t> </a:t>
                </a:r>
              </a:p>
            </p:txBody>
          </p:sp>
        </mc:Fallback>
      </mc:AlternateContent>
      <p:cxnSp>
        <p:nvCxnSpPr>
          <p:cNvPr id="37" name="Conector recto de flecha 36">
            <a:extLst>
              <a:ext uri="{FF2B5EF4-FFF2-40B4-BE49-F238E27FC236}">
                <a16:creationId xmlns:a16="http://schemas.microsoft.com/office/drawing/2014/main" id="{561865FB-A833-4E1F-B0DB-4C7FE0BC0DF9}"/>
              </a:ext>
            </a:extLst>
          </p:cNvPr>
          <p:cNvCxnSpPr/>
          <p:nvPr/>
        </p:nvCxnSpPr>
        <p:spPr>
          <a:xfrm>
            <a:off x="4876800" y="4191736"/>
            <a:ext cx="6477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8" name="Rectángulo: esquinas redondeadas 37">
            <a:extLst>
              <a:ext uri="{FF2B5EF4-FFF2-40B4-BE49-F238E27FC236}">
                <a16:creationId xmlns:a16="http://schemas.microsoft.com/office/drawing/2014/main" id="{BFA4F022-264A-4AE8-A260-B3DB3EB5F72D}"/>
              </a:ext>
            </a:extLst>
          </p:cNvPr>
          <p:cNvSpPr/>
          <p:nvPr/>
        </p:nvSpPr>
        <p:spPr>
          <a:xfrm>
            <a:off x="8653581" y="3031483"/>
            <a:ext cx="3298796" cy="1263278"/>
          </a:xfrm>
          <a:prstGeom prst="roundRect">
            <a:avLst/>
          </a:prstGeom>
          <a:solidFill>
            <a:schemeClr val="accent6">
              <a:lumMod val="20000"/>
              <a:lumOff val="80000"/>
            </a:schemeClr>
          </a:solidFill>
          <a:ln>
            <a:solidFill>
              <a:schemeClr val="accent4">
                <a:lumMod val="20000"/>
                <a:lumOff val="8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000" b="1" dirty="0" err="1">
                <a:solidFill>
                  <a:srgbClr val="002060"/>
                </a:solidFill>
              </a:rPr>
              <a:t>Ingresos</a:t>
            </a:r>
            <a:r>
              <a:rPr lang="en-US" sz="2000" b="1" dirty="0">
                <a:solidFill>
                  <a:srgbClr val="002060"/>
                </a:solidFill>
              </a:rPr>
              <a:t> </a:t>
            </a:r>
            <a:r>
              <a:rPr lang="en-US" sz="2000" b="1" dirty="0" err="1">
                <a:solidFill>
                  <a:srgbClr val="002060"/>
                </a:solidFill>
              </a:rPr>
              <a:t>anuales</a:t>
            </a:r>
            <a:endParaRPr lang="en-US" sz="2000" b="1" dirty="0">
              <a:solidFill>
                <a:srgbClr val="002060"/>
              </a:solidFill>
            </a:endParaRPr>
          </a:p>
          <a:p>
            <a:pPr algn="ctr"/>
            <a:r>
              <a:rPr lang="en-US" sz="2800" b="1" dirty="0">
                <a:solidFill>
                  <a:schemeClr val="tx1"/>
                </a:solidFill>
              </a:rPr>
              <a:t>USD $38 million</a:t>
            </a:r>
          </a:p>
          <a:p>
            <a:pPr algn="ctr"/>
            <a:r>
              <a:rPr lang="en-US" sz="1200" b="1" dirty="0">
                <a:solidFill>
                  <a:schemeClr val="tx1"/>
                </a:solidFill>
              </a:rPr>
              <a:t>(</a:t>
            </a:r>
            <a:r>
              <a:rPr lang="es-ES" sz="1200" b="1" dirty="0">
                <a:solidFill>
                  <a:schemeClr val="tx1"/>
                </a:solidFill>
              </a:rPr>
              <a:t>Usando el precio actual del oro</a:t>
            </a:r>
            <a:r>
              <a:rPr lang="en-US" sz="1200" b="1" dirty="0">
                <a:solidFill>
                  <a:schemeClr val="tx1"/>
                </a:solidFill>
              </a:rPr>
              <a:t>)</a:t>
            </a:r>
          </a:p>
        </p:txBody>
      </p:sp>
      <p:cxnSp>
        <p:nvCxnSpPr>
          <p:cNvPr id="39" name="Conector recto de flecha 38">
            <a:extLst>
              <a:ext uri="{FF2B5EF4-FFF2-40B4-BE49-F238E27FC236}">
                <a16:creationId xmlns:a16="http://schemas.microsoft.com/office/drawing/2014/main" id="{992A77D2-1936-4769-9808-9DE8DBCFBC59}"/>
              </a:ext>
            </a:extLst>
          </p:cNvPr>
          <p:cNvCxnSpPr/>
          <p:nvPr/>
        </p:nvCxnSpPr>
        <p:spPr>
          <a:xfrm>
            <a:off x="7810500" y="3824860"/>
            <a:ext cx="6477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0" name="Rectángulo: esquinas redondeadas 39">
            <a:extLst>
              <a:ext uri="{FF2B5EF4-FFF2-40B4-BE49-F238E27FC236}">
                <a16:creationId xmlns:a16="http://schemas.microsoft.com/office/drawing/2014/main" id="{4635D076-72F4-4CE7-81B5-091314839375}"/>
              </a:ext>
            </a:extLst>
          </p:cNvPr>
          <p:cNvSpPr/>
          <p:nvPr/>
        </p:nvSpPr>
        <p:spPr>
          <a:xfrm>
            <a:off x="8653581" y="4349363"/>
            <a:ext cx="3298796" cy="834390"/>
          </a:xfrm>
          <a:prstGeom prst="roundRect">
            <a:avLst/>
          </a:prstGeom>
          <a:solidFill>
            <a:schemeClr val="accent6">
              <a:lumMod val="20000"/>
              <a:lumOff val="80000"/>
            </a:schemeClr>
          </a:solidFill>
          <a:ln>
            <a:solidFill>
              <a:schemeClr val="accent4">
                <a:lumMod val="20000"/>
                <a:lumOff val="8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000" b="1" dirty="0">
                <a:solidFill>
                  <a:srgbClr val="002060"/>
                </a:solidFill>
              </a:rPr>
              <a:t>EBITD (E) </a:t>
            </a:r>
          </a:p>
          <a:p>
            <a:pPr algn="ctr"/>
            <a:r>
              <a:rPr lang="en-US" sz="3200" b="1" i="0" dirty="0">
                <a:solidFill>
                  <a:schemeClr val="tx1"/>
                </a:solidFill>
                <a:latin typeface="+mj-lt"/>
              </a:rPr>
              <a:t>~</a:t>
            </a:r>
            <a:r>
              <a:rPr lang="en-US" sz="3200" b="1" dirty="0">
                <a:solidFill>
                  <a:schemeClr val="tx1"/>
                </a:solidFill>
              </a:rPr>
              <a:t> 38%</a:t>
            </a:r>
            <a:endParaRPr lang="en-US" sz="1200" b="1" dirty="0">
              <a:solidFill>
                <a:schemeClr val="tx1"/>
              </a:solidFill>
            </a:endParaRPr>
          </a:p>
        </p:txBody>
      </p:sp>
      <p:cxnSp>
        <p:nvCxnSpPr>
          <p:cNvPr id="41" name="Conector recto de flecha 40">
            <a:extLst>
              <a:ext uri="{FF2B5EF4-FFF2-40B4-BE49-F238E27FC236}">
                <a16:creationId xmlns:a16="http://schemas.microsoft.com/office/drawing/2014/main" id="{523B9E35-DD76-4CE7-ACDB-16188154AA18}"/>
              </a:ext>
            </a:extLst>
          </p:cNvPr>
          <p:cNvCxnSpPr/>
          <p:nvPr/>
        </p:nvCxnSpPr>
        <p:spPr>
          <a:xfrm>
            <a:off x="7810500" y="4859936"/>
            <a:ext cx="6477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 name="Rectángulo: esquinas redondeadas 2">
            <a:extLst>
              <a:ext uri="{FF2B5EF4-FFF2-40B4-BE49-F238E27FC236}">
                <a16:creationId xmlns:a16="http://schemas.microsoft.com/office/drawing/2014/main" id="{CC5C725B-748F-4F01-8E09-91FBCBF4F7F4}"/>
              </a:ext>
            </a:extLst>
          </p:cNvPr>
          <p:cNvSpPr/>
          <p:nvPr/>
        </p:nvSpPr>
        <p:spPr>
          <a:xfrm>
            <a:off x="5892540" y="3139150"/>
            <a:ext cx="1983481" cy="2050568"/>
          </a:xfrm>
          <a:prstGeom prst="roundRect">
            <a:avLst/>
          </a:prstGeom>
          <a:solidFill>
            <a:schemeClr val="accent6">
              <a:lumMod val="20000"/>
              <a:lumOff val="80000"/>
            </a:schemeClr>
          </a:solidFill>
          <a:ln>
            <a:solidFill>
              <a:schemeClr val="accent4">
                <a:lumMod val="20000"/>
                <a:lumOff val="8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b="1" dirty="0">
              <a:solidFill>
                <a:srgbClr val="002060"/>
              </a:solidFill>
            </a:endParaRPr>
          </a:p>
          <a:p>
            <a:pPr algn="ctr"/>
            <a:endParaRPr lang="en-US" b="1" dirty="0">
              <a:solidFill>
                <a:srgbClr val="002060"/>
              </a:solidFill>
            </a:endParaRPr>
          </a:p>
          <a:p>
            <a:pPr algn="ctr"/>
            <a:endParaRPr lang="en-US" b="1" dirty="0">
              <a:solidFill>
                <a:srgbClr val="002060"/>
              </a:solidFill>
            </a:endParaRPr>
          </a:p>
          <a:p>
            <a:pPr algn="ctr"/>
            <a:endParaRPr lang="en-US" b="1" dirty="0">
              <a:solidFill>
                <a:srgbClr val="002060"/>
              </a:solidFill>
            </a:endParaRPr>
          </a:p>
          <a:p>
            <a:pPr algn="ctr"/>
            <a:r>
              <a:rPr lang="en-US" b="1" dirty="0" err="1">
                <a:solidFill>
                  <a:srgbClr val="002060"/>
                </a:solidFill>
              </a:rPr>
              <a:t>Producción</a:t>
            </a:r>
            <a:r>
              <a:rPr lang="en-US" b="1" dirty="0">
                <a:solidFill>
                  <a:srgbClr val="002060"/>
                </a:solidFill>
              </a:rPr>
              <a:t> </a:t>
            </a:r>
            <a:r>
              <a:rPr lang="en-US" b="1" dirty="0" err="1">
                <a:solidFill>
                  <a:srgbClr val="002060"/>
                </a:solidFill>
              </a:rPr>
              <a:t>mensual</a:t>
            </a:r>
            <a:endParaRPr lang="en-US" b="1" dirty="0">
              <a:solidFill>
                <a:srgbClr val="002060"/>
              </a:solidFill>
            </a:endParaRPr>
          </a:p>
          <a:p>
            <a:pPr algn="ctr"/>
            <a:r>
              <a:rPr lang="en-US" b="1" dirty="0">
                <a:solidFill>
                  <a:srgbClr val="002060"/>
                </a:solidFill>
              </a:rPr>
              <a:t>2 - 3 Year (E)</a:t>
            </a:r>
          </a:p>
          <a:p>
            <a:pPr algn="ctr"/>
            <a:r>
              <a:rPr lang="en-US" sz="2000" b="1" dirty="0">
                <a:solidFill>
                  <a:schemeClr val="tx1"/>
                </a:solidFill>
              </a:rPr>
              <a:t>300 ton/</a:t>
            </a:r>
            <a:r>
              <a:rPr lang="en-US" sz="2000" b="1" dirty="0" err="1">
                <a:solidFill>
                  <a:schemeClr val="tx1"/>
                </a:solidFill>
              </a:rPr>
              <a:t>dia</a:t>
            </a:r>
            <a:r>
              <a:rPr lang="en-US" sz="2000" b="1" dirty="0">
                <a:solidFill>
                  <a:schemeClr val="tx1"/>
                </a:solidFill>
              </a:rPr>
              <a:t> </a:t>
            </a:r>
          </a:p>
          <a:p>
            <a:pPr algn="ctr"/>
            <a:r>
              <a:rPr lang="en-US" sz="2000" b="1" dirty="0">
                <a:solidFill>
                  <a:schemeClr val="tx1"/>
                </a:solidFill>
              </a:rPr>
              <a:t>3 kilos</a:t>
            </a:r>
          </a:p>
          <a:p>
            <a:pPr algn="ctr"/>
            <a:r>
              <a:rPr lang="en-US" sz="2000" b="1" dirty="0">
                <a:solidFill>
                  <a:schemeClr val="tx1"/>
                </a:solidFill>
              </a:rPr>
              <a:t>1900 </a:t>
            </a:r>
            <a:r>
              <a:rPr lang="en-US" sz="2000" b="1" dirty="0" err="1">
                <a:solidFill>
                  <a:schemeClr val="tx1"/>
                </a:solidFill>
              </a:rPr>
              <a:t>onz</a:t>
            </a:r>
            <a:endParaRPr lang="en-US" sz="2000" b="1" dirty="0">
              <a:solidFill>
                <a:schemeClr val="tx1"/>
              </a:solidFill>
            </a:endParaRPr>
          </a:p>
          <a:p>
            <a:pPr algn="ctr"/>
            <a:r>
              <a:rPr lang="en-US" sz="2000" b="1" dirty="0">
                <a:solidFill>
                  <a:schemeClr val="tx1"/>
                </a:solidFill>
              </a:rPr>
              <a:t>	</a:t>
            </a:r>
          </a:p>
          <a:p>
            <a:pPr algn="ctr"/>
            <a:endParaRPr lang="en-US" sz="3600" b="1" dirty="0">
              <a:solidFill>
                <a:schemeClr val="tx1"/>
              </a:solidFill>
            </a:endParaRPr>
          </a:p>
        </p:txBody>
      </p:sp>
      <p:sp>
        <p:nvSpPr>
          <p:cNvPr id="5" name="Rectángulo: esquinas redondeadas 4">
            <a:extLst>
              <a:ext uri="{FF2B5EF4-FFF2-40B4-BE49-F238E27FC236}">
                <a16:creationId xmlns:a16="http://schemas.microsoft.com/office/drawing/2014/main" id="{96CBC991-211D-ADC3-3B1A-284A0BD6BEBF}"/>
              </a:ext>
            </a:extLst>
          </p:cNvPr>
          <p:cNvSpPr/>
          <p:nvPr/>
        </p:nvSpPr>
        <p:spPr>
          <a:xfrm>
            <a:off x="2783580" y="3139150"/>
            <a:ext cx="1983481" cy="2050568"/>
          </a:xfrm>
          <a:prstGeom prst="roundRect">
            <a:avLst/>
          </a:prstGeom>
          <a:solidFill>
            <a:schemeClr val="accent6">
              <a:lumMod val="20000"/>
              <a:lumOff val="80000"/>
            </a:schemeClr>
          </a:solidFill>
          <a:ln>
            <a:solidFill>
              <a:schemeClr val="accent4">
                <a:lumMod val="20000"/>
                <a:lumOff val="8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b="1" dirty="0">
              <a:solidFill>
                <a:srgbClr val="002060"/>
              </a:solidFill>
            </a:endParaRPr>
          </a:p>
          <a:p>
            <a:pPr algn="ctr"/>
            <a:r>
              <a:rPr lang="en-US" sz="2000" b="1" dirty="0" err="1">
                <a:solidFill>
                  <a:srgbClr val="002060"/>
                </a:solidFill>
              </a:rPr>
              <a:t>Producción</a:t>
            </a:r>
            <a:r>
              <a:rPr lang="en-US" sz="2000" b="1" dirty="0">
                <a:solidFill>
                  <a:srgbClr val="002060"/>
                </a:solidFill>
              </a:rPr>
              <a:t> </a:t>
            </a:r>
            <a:r>
              <a:rPr lang="en-US" sz="2000" b="1" dirty="0" err="1">
                <a:solidFill>
                  <a:srgbClr val="002060"/>
                </a:solidFill>
              </a:rPr>
              <a:t>diaria</a:t>
            </a:r>
            <a:endParaRPr lang="en-US" sz="2000" b="1" dirty="0">
              <a:solidFill>
                <a:srgbClr val="002060"/>
              </a:solidFill>
            </a:endParaRPr>
          </a:p>
          <a:p>
            <a:pPr algn="ctr"/>
            <a:r>
              <a:rPr lang="en-US" sz="2000" b="1" dirty="0">
                <a:solidFill>
                  <a:srgbClr val="002060"/>
                </a:solidFill>
              </a:rPr>
              <a:t>2 - 3 </a:t>
            </a:r>
            <a:r>
              <a:rPr lang="en-US" sz="2000" b="1" dirty="0" err="1">
                <a:solidFill>
                  <a:srgbClr val="002060"/>
                </a:solidFill>
              </a:rPr>
              <a:t>años</a:t>
            </a:r>
            <a:r>
              <a:rPr lang="en-US" sz="2000" b="1" dirty="0">
                <a:solidFill>
                  <a:srgbClr val="002060"/>
                </a:solidFill>
              </a:rPr>
              <a:t> (E)</a:t>
            </a:r>
          </a:p>
          <a:p>
            <a:pPr algn="ctr"/>
            <a:r>
              <a:rPr lang="en-US" sz="2000" b="1" dirty="0">
                <a:solidFill>
                  <a:schemeClr val="tx1"/>
                </a:solidFill>
              </a:rPr>
              <a:t>300 ton/</a:t>
            </a:r>
            <a:r>
              <a:rPr lang="en-US" sz="2000" b="1" dirty="0" err="1">
                <a:solidFill>
                  <a:schemeClr val="tx1"/>
                </a:solidFill>
              </a:rPr>
              <a:t>dia</a:t>
            </a:r>
            <a:r>
              <a:rPr lang="en-US" sz="2000" b="1" dirty="0">
                <a:solidFill>
                  <a:schemeClr val="tx1"/>
                </a:solidFill>
              </a:rPr>
              <a:t> </a:t>
            </a:r>
            <a:r>
              <a:rPr lang="en-US" sz="3600" b="1" dirty="0">
                <a:solidFill>
                  <a:schemeClr val="tx1"/>
                </a:solidFill>
              </a:rPr>
              <a:t>	</a:t>
            </a:r>
          </a:p>
        </p:txBody>
      </p:sp>
    </p:spTree>
    <p:extLst>
      <p:ext uri="{BB962C8B-B14F-4D97-AF65-F5344CB8AC3E}">
        <p14:creationId xmlns:p14="http://schemas.microsoft.com/office/powerpoint/2010/main" val="3541437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0541AB63-C7AA-42AF-844E-4DD3214737EC}"/>
              </a:ext>
            </a:extLst>
          </p:cNvPr>
          <p:cNvSpPr/>
          <p:nvPr/>
        </p:nvSpPr>
        <p:spPr>
          <a:xfrm>
            <a:off x="0" y="0"/>
            <a:ext cx="12192000" cy="6858000"/>
          </a:xfrm>
          <a:prstGeom prst="rect">
            <a:avLst/>
          </a:prstGeom>
          <a:solidFill>
            <a:srgbClr val="00B050"/>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10" name="Imagen 9">
            <a:extLst>
              <a:ext uri="{FF2B5EF4-FFF2-40B4-BE49-F238E27FC236}">
                <a16:creationId xmlns:a16="http://schemas.microsoft.com/office/drawing/2014/main" id="{9B48A5E8-CA9C-410E-B981-A5F0F0D66E58}"/>
              </a:ext>
            </a:extLst>
          </p:cNvPr>
          <p:cNvPicPr>
            <a:picLocks noChangeAspect="1"/>
          </p:cNvPicPr>
          <p:nvPr/>
        </p:nvPicPr>
        <p:blipFill rotWithShape="1">
          <a:blip r:embed="rId2">
            <a:alphaModFix amt="35000"/>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t="7738" b="19549"/>
          <a:stretch/>
        </p:blipFill>
        <p:spPr>
          <a:xfrm flipH="1">
            <a:off x="0" y="18688"/>
            <a:ext cx="12192000" cy="6839312"/>
          </a:xfrm>
          <a:prstGeom prst="rect">
            <a:avLst/>
          </a:prstGeom>
          <a:solidFill>
            <a:schemeClr val="accent6">
              <a:lumMod val="60000"/>
              <a:lumOff val="40000"/>
            </a:schemeClr>
          </a:solidFill>
          <a:ln>
            <a:noFill/>
          </a:ln>
        </p:spPr>
      </p:pic>
      <p:sp>
        <p:nvSpPr>
          <p:cNvPr id="11" name="Título 1">
            <a:extLst>
              <a:ext uri="{FF2B5EF4-FFF2-40B4-BE49-F238E27FC236}">
                <a16:creationId xmlns:a16="http://schemas.microsoft.com/office/drawing/2014/main" id="{1D790673-5BEE-497D-A44A-65CF0829BD47}"/>
              </a:ext>
            </a:extLst>
          </p:cNvPr>
          <p:cNvSpPr txBox="1">
            <a:spLocks/>
          </p:cNvSpPr>
          <p:nvPr/>
        </p:nvSpPr>
        <p:spPr>
          <a:xfrm>
            <a:off x="571499" y="1702657"/>
            <a:ext cx="6982239" cy="2387600"/>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PE" sz="3600" dirty="0">
                <a:solidFill>
                  <a:schemeClr val="bg1"/>
                </a:solidFill>
                <a:latin typeface="Century Gothic" panose="020B0502020202020204" pitchFamily="34" charset="0"/>
              </a:rPr>
              <a:t>AURUM GOLD </a:t>
            </a:r>
            <a:br>
              <a:rPr lang="es-PE" sz="3600" dirty="0">
                <a:solidFill>
                  <a:schemeClr val="bg1"/>
                </a:solidFill>
                <a:latin typeface="Century Gothic" panose="020B0502020202020204" pitchFamily="34" charset="0"/>
              </a:rPr>
            </a:br>
            <a:r>
              <a:rPr lang="es-PE" sz="2400" dirty="0">
                <a:solidFill>
                  <a:schemeClr val="bg1"/>
                </a:solidFill>
                <a:latin typeface="Century Gothic" panose="020B0502020202020204" pitchFamily="34" charset="0"/>
              </a:rPr>
              <a:t>NUEVA PLANTA PONTON</a:t>
            </a:r>
          </a:p>
          <a:p>
            <a:r>
              <a:rPr lang="es-PE" sz="2400" dirty="0">
                <a:solidFill>
                  <a:schemeClr val="bg1"/>
                </a:solidFill>
                <a:latin typeface="Century Gothic" panose="020B0502020202020204" pitchFamily="34" charset="0"/>
              </a:rPr>
              <a:t>1era Etapa</a:t>
            </a:r>
            <a:br>
              <a:rPr lang="es-PE" sz="2400" dirty="0">
                <a:solidFill>
                  <a:schemeClr val="bg1"/>
                </a:solidFill>
                <a:latin typeface="Century Gothic" panose="020B0502020202020204" pitchFamily="34" charset="0"/>
              </a:rPr>
            </a:br>
            <a:br>
              <a:rPr lang="es-PE" dirty="0">
                <a:solidFill>
                  <a:schemeClr val="bg1"/>
                </a:solidFill>
                <a:latin typeface="Century Gothic" panose="020B0502020202020204" pitchFamily="34" charset="0"/>
              </a:rPr>
            </a:br>
            <a:r>
              <a:rPr lang="es-PE" dirty="0">
                <a:solidFill>
                  <a:schemeClr val="bg1"/>
                </a:solidFill>
                <a:latin typeface="Century Gothic" panose="020B0502020202020204" pitchFamily="34" charset="0"/>
              </a:rPr>
              <a:t>COLOMBIA</a:t>
            </a:r>
            <a:endParaRPr lang="es-419" dirty="0">
              <a:solidFill>
                <a:schemeClr val="bg1"/>
              </a:solidFill>
              <a:latin typeface="Century Gothic" panose="020B0502020202020204" pitchFamily="34" charset="0"/>
            </a:endParaRPr>
          </a:p>
        </p:txBody>
      </p:sp>
      <p:sp>
        <p:nvSpPr>
          <p:cNvPr id="14" name="Título 1">
            <a:extLst>
              <a:ext uri="{FF2B5EF4-FFF2-40B4-BE49-F238E27FC236}">
                <a16:creationId xmlns:a16="http://schemas.microsoft.com/office/drawing/2014/main" id="{8C725395-5272-44BB-BB21-CC054019B67E}"/>
              </a:ext>
            </a:extLst>
          </p:cNvPr>
          <p:cNvSpPr txBox="1">
            <a:spLocks/>
          </p:cNvSpPr>
          <p:nvPr/>
        </p:nvSpPr>
        <p:spPr>
          <a:xfrm>
            <a:off x="571499" y="5221291"/>
            <a:ext cx="6982239" cy="10125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dirty="0">
                <a:solidFill>
                  <a:schemeClr val="bg1"/>
                </a:solidFill>
                <a:latin typeface="Century Gothic" panose="020B0502020202020204" pitchFamily="34" charset="0"/>
              </a:rPr>
              <a:t>Mayo 2024</a:t>
            </a:r>
            <a:endParaRPr lang="en-US" sz="2400" dirty="0">
              <a:solidFill>
                <a:schemeClr val="bg1"/>
              </a:solidFill>
              <a:latin typeface="Century Gothic" panose="020B0502020202020204" pitchFamily="34" charset="0"/>
            </a:endParaRPr>
          </a:p>
        </p:txBody>
      </p:sp>
      <p:pic>
        <p:nvPicPr>
          <p:cNvPr id="15" name="Imagen 14">
            <a:extLst>
              <a:ext uri="{FF2B5EF4-FFF2-40B4-BE49-F238E27FC236}">
                <a16:creationId xmlns:a16="http://schemas.microsoft.com/office/drawing/2014/main" id="{EEB1F61D-E8C5-4A02-AE94-E5176E28844F}"/>
              </a:ext>
            </a:extLst>
          </p:cNvPr>
          <p:cNvPicPr>
            <a:picLocks noChangeAspect="1"/>
          </p:cNvPicPr>
          <p:nvPr/>
        </p:nvPicPr>
        <p:blipFill rotWithShape="1">
          <a:blip r:embed="rId4">
            <a:clrChange>
              <a:clrFrom>
                <a:srgbClr val="FFFFFF"/>
              </a:clrFrom>
              <a:clrTo>
                <a:srgbClr val="FFFFFF">
                  <a:alpha val="0"/>
                </a:srgbClr>
              </a:clrTo>
            </a:clrChange>
            <a:duotone>
              <a:schemeClr val="bg2">
                <a:shade val="45000"/>
                <a:satMod val="135000"/>
              </a:schemeClr>
              <a:prstClr val="white"/>
            </a:duotone>
            <a:extLst>
              <a:ext uri="{28A0092B-C50C-407E-A947-70E740481C1C}">
                <a14:useLocalDpi xmlns:a14="http://schemas.microsoft.com/office/drawing/2010/main" val="0"/>
              </a:ext>
            </a:extLst>
          </a:blip>
          <a:srcRect l="5891" t="14750" r="4094" b="18311"/>
          <a:stretch/>
        </p:blipFill>
        <p:spPr>
          <a:xfrm>
            <a:off x="8836270" y="5305547"/>
            <a:ext cx="2593731" cy="844062"/>
          </a:xfrm>
          <a:prstGeom prst="rect">
            <a:avLst/>
          </a:prstGeom>
          <a:ln>
            <a:noFill/>
          </a:ln>
        </p:spPr>
      </p:pic>
    </p:spTree>
    <p:extLst>
      <p:ext uri="{BB962C8B-B14F-4D97-AF65-F5344CB8AC3E}">
        <p14:creationId xmlns:p14="http://schemas.microsoft.com/office/powerpoint/2010/main" val="41908520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 name="CuadroTexto 128">
            <a:extLst>
              <a:ext uri="{FF2B5EF4-FFF2-40B4-BE49-F238E27FC236}">
                <a16:creationId xmlns:a16="http://schemas.microsoft.com/office/drawing/2014/main" id="{CCDFABE0-A0ED-A3BA-7A93-224BC049ABCD}"/>
              </a:ext>
            </a:extLst>
          </p:cNvPr>
          <p:cNvSpPr txBox="1"/>
          <p:nvPr/>
        </p:nvSpPr>
        <p:spPr>
          <a:xfrm>
            <a:off x="171669" y="160955"/>
            <a:ext cx="9327932"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ES" sz="2800" b="1" dirty="0">
                <a:solidFill>
                  <a:schemeClr val="tx2"/>
                </a:solidFill>
                <a:ea typeface="+mj-ea"/>
                <a:cs typeface="+mj-cs"/>
              </a:rPr>
              <a:t>Proceso de </a:t>
            </a:r>
            <a:r>
              <a:rPr lang="es-ES" sz="2800" b="1" dirty="0" err="1">
                <a:solidFill>
                  <a:schemeClr val="tx2"/>
                </a:solidFill>
                <a:ea typeface="+mj-ea"/>
                <a:cs typeface="+mj-cs"/>
              </a:rPr>
              <a:t>optimizacion</a:t>
            </a:r>
            <a:endParaRPr lang="es-CO" sz="2800" b="1" dirty="0">
              <a:solidFill>
                <a:schemeClr val="tx2"/>
              </a:solidFill>
              <a:ea typeface="+mj-ea"/>
              <a:cs typeface="+mj-cs"/>
            </a:endParaRPr>
          </a:p>
        </p:txBody>
      </p:sp>
      <p:sp>
        <p:nvSpPr>
          <p:cNvPr id="2" name="Google Shape;516;p20">
            <a:extLst>
              <a:ext uri="{FF2B5EF4-FFF2-40B4-BE49-F238E27FC236}">
                <a16:creationId xmlns:a16="http://schemas.microsoft.com/office/drawing/2014/main" id="{9388CF44-5D49-9384-B6EB-2EB5B39AC4B9}"/>
              </a:ext>
            </a:extLst>
          </p:cNvPr>
          <p:cNvSpPr/>
          <p:nvPr/>
        </p:nvSpPr>
        <p:spPr>
          <a:xfrm>
            <a:off x="2907889" y="1443279"/>
            <a:ext cx="665100" cy="665100"/>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Montserrat Medium"/>
              <a:ea typeface="Montserrat Medium"/>
              <a:cs typeface="Montserrat Medium"/>
              <a:sym typeface="Montserrat Medium"/>
            </a:endParaRPr>
          </a:p>
        </p:txBody>
      </p:sp>
      <p:sp>
        <p:nvSpPr>
          <p:cNvPr id="3" name="Google Shape;517;p20">
            <a:extLst>
              <a:ext uri="{FF2B5EF4-FFF2-40B4-BE49-F238E27FC236}">
                <a16:creationId xmlns:a16="http://schemas.microsoft.com/office/drawing/2014/main" id="{8687B3B0-7EE9-2C33-66CB-20677AF35129}"/>
              </a:ext>
            </a:extLst>
          </p:cNvPr>
          <p:cNvSpPr/>
          <p:nvPr/>
        </p:nvSpPr>
        <p:spPr>
          <a:xfrm>
            <a:off x="8978204" y="1388392"/>
            <a:ext cx="665100" cy="665100"/>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Montserrat Medium"/>
              <a:ea typeface="Montserrat Medium"/>
              <a:cs typeface="Montserrat Medium"/>
              <a:sym typeface="Montserrat Medium"/>
            </a:endParaRPr>
          </a:p>
        </p:txBody>
      </p:sp>
      <p:sp>
        <p:nvSpPr>
          <p:cNvPr id="24" name="Google Shape;539;p20">
            <a:extLst>
              <a:ext uri="{FF2B5EF4-FFF2-40B4-BE49-F238E27FC236}">
                <a16:creationId xmlns:a16="http://schemas.microsoft.com/office/drawing/2014/main" id="{8C917D41-B080-BA1E-A23C-8C07BF05CB7B}"/>
              </a:ext>
            </a:extLst>
          </p:cNvPr>
          <p:cNvSpPr txBox="1"/>
          <p:nvPr/>
        </p:nvSpPr>
        <p:spPr>
          <a:xfrm>
            <a:off x="2203698" y="2320996"/>
            <a:ext cx="2092499" cy="401700"/>
          </a:xfrm>
          <a:prstGeom prst="rect">
            <a:avLst/>
          </a:prstGeom>
          <a:solidFill>
            <a:schemeClr val="accent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600" dirty="0">
                <a:solidFill>
                  <a:schemeClr val="dk1"/>
                </a:solidFill>
                <a:latin typeface="Montserrat SemiBold"/>
                <a:ea typeface="Montserrat SemiBold"/>
                <a:cs typeface="Montserrat SemiBold"/>
                <a:sym typeface="Montserrat SemiBold"/>
              </a:rPr>
              <a:t>CONCENTRACIÓN</a:t>
            </a:r>
            <a:endParaRPr sz="1600" dirty="0">
              <a:solidFill>
                <a:schemeClr val="dk1"/>
              </a:solidFill>
              <a:latin typeface="Montserrat SemiBold"/>
              <a:ea typeface="Montserrat SemiBold"/>
              <a:cs typeface="Montserrat SemiBold"/>
              <a:sym typeface="Montserrat SemiBold"/>
            </a:endParaRPr>
          </a:p>
        </p:txBody>
      </p:sp>
      <p:sp>
        <p:nvSpPr>
          <p:cNvPr id="25" name="Google Shape;540;p20">
            <a:extLst>
              <a:ext uri="{FF2B5EF4-FFF2-40B4-BE49-F238E27FC236}">
                <a16:creationId xmlns:a16="http://schemas.microsoft.com/office/drawing/2014/main" id="{BE4BC7D0-AAD5-DDAD-8A71-55D709732F3B}"/>
              </a:ext>
            </a:extLst>
          </p:cNvPr>
          <p:cNvSpPr txBox="1"/>
          <p:nvPr/>
        </p:nvSpPr>
        <p:spPr>
          <a:xfrm>
            <a:off x="8662544" y="2152239"/>
            <a:ext cx="1369500" cy="401700"/>
          </a:xfrm>
          <a:prstGeom prst="rect">
            <a:avLst/>
          </a:prstGeom>
          <a:solidFill>
            <a:schemeClr val="accent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600" dirty="0">
                <a:solidFill>
                  <a:schemeClr val="dk1"/>
                </a:solidFill>
                <a:latin typeface="Montserrat SemiBold"/>
                <a:ea typeface="Montserrat SemiBold"/>
                <a:cs typeface="Montserrat SemiBold"/>
                <a:sym typeface="Montserrat SemiBold"/>
              </a:rPr>
              <a:t>MOLIENDA</a:t>
            </a:r>
            <a:endParaRPr sz="1600" dirty="0">
              <a:solidFill>
                <a:schemeClr val="dk1"/>
              </a:solidFill>
              <a:latin typeface="Montserrat SemiBold"/>
              <a:ea typeface="Montserrat SemiBold"/>
              <a:cs typeface="Montserrat SemiBold"/>
              <a:sym typeface="Montserrat SemiBold"/>
            </a:endParaRPr>
          </a:p>
        </p:txBody>
      </p:sp>
      <p:grpSp>
        <p:nvGrpSpPr>
          <p:cNvPr id="63" name="Google Shape;578;p20">
            <a:extLst>
              <a:ext uri="{FF2B5EF4-FFF2-40B4-BE49-F238E27FC236}">
                <a16:creationId xmlns:a16="http://schemas.microsoft.com/office/drawing/2014/main" id="{C37BDEE0-A13C-F1F6-12C1-86635D9CD161}"/>
              </a:ext>
            </a:extLst>
          </p:cNvPr>
          <p:cNvGrpSpPr/>
          <p:nvPr/>
        </p:nvGrpSpPr>
        <p:grpSpPr>
          <a:xfrm>
            <a:off x="9115260" y="1518245"/>
            <a:ext cx="411120" cy="411162"/>
            <a:chOff x="4845095" y="1584237"/>
            <a:chExt cx="375486" cy="375490"/>
          </a:xfrm>
        </p:grpSpPr>
        <p:sp>
          <p:nvSpPr>
            <p:cNvPr id="128" name="Google Shape;579;p20">
              <a:extLst>
                <a:ext uri="{FF2B5EF4-FFF2-40B4-BE49-F238E27FC236}">
                  <a16:creationId xmlns:a16="http://schemas.microsoft.com/office/drawing/2014/main" id="{EB7E89BC-B34E-527A-164B-A749CCE9CB52}"/>
                </a:ext>
              </a:extLst>
            </p:cNvPr>
            <p:cNvSpPr/>
            <p:nvPr/>
          </p:nvSpPr>
          <p:spPr>
            <a:xfrm>
              <a:off x="4868245" y="1589750"/>
              <a:ext cx="276281" cy="364457"/>
            </a:xfrm>
            <a:custGeom>
              <a:avLst/>
              <a:gdLst/>
              <a:ahLst/>
              <a:cxnLst/>
              <a:rect l="l" t="t" r="r" b="b"/>
              <a:pathLst>
                <a:path w="276281" h="364457" extrusionOk="0">
                  <a:moveTo>
                    <a:pt x="258647" y="364458"/>
                  </a:moveTo>
                  <a:lnTo>
                    <a:pt x="17634" y="364458"/>
                  </a:lnTo>
                  <a:cubicBezTo>
                    <a:pt x="7894" y="364458"/>
                    <a:pt x="0" y="356564"/>
                    <a:pt x="0" y="346823"/>
                  </a:cubicBezTo>
                  <a:lnTo>
                    <a:pt x="0" y="17634"/>
                  </a:lnTo>
                  <a:cubicBezTo>
                    <a:pt x="0" y="7893"/>
                    <a:pt x="7894" y="0"/>
                    <a:pt x="17634" y="0"/>
                  </a:cubicBezTo>
                  <a:lnTo>
                    <a:pt x="258647" y="0"/>
                  </a:lnTo>
                  <a:cubicBezTo>
                    <a:pt x="268388" y="0"/>
                    <a:pt x="276282" y="7893"/>
                    <a:pt x="276282" y="17634"/>
                  </a:cubicBezTo>
                  <a:lnTo>
                    <a:pt x="276282" y="346823"/>
                  </a:lnTo>
                  <a:cubicBezTo>
                    <a:pt x="276282" y="356564"/>
                    <a:pt x="268388" y="364458"/>
                    <a:pt x="258647" y="364458"/>
                  </a:cubicBezTo>
                  <a:lnTo>
                    <a:pt x="258647" y="364458"/>
                  </a:lnTo>
                  <a:close/>
                </a:path>
              </a:pathLst>
            </a:custGeom>
            <a:solidFill>
              <a:srgbClr val="9BA4A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0" name="Google Shape;580;p20">
              <a:extLst>
                <a:ext uri="{FF2B5EF4-FFF2-40B4-BE49-F238E27FC236}">
                  <a16:creationId xmlns:a16="http://schemas.microsoft.com/office/drawing/2014/main" id="{D8AE663A-8C03-A37F-C1B2-842980CBE06D}"/>
                </a:ext>
              </a:extLst>
            </p:cNvPr>
            <p:cNvSpPr/>
            <p:nvPr/>
          </p:nvSpPr>
          <p:spPr>
            <a:xfrm>
              <a:off x="4868245" y="1601503"/>
              <a:ext cx="235136" cy="340950"/>
            </a:xfrm>
            <a:custGeom>
              <a:avLst/>
              <a:gdLst/>
              <a:ahLst/>
              <a:cxnLst/>
              <a:rect l="l" t="t" r="r" b="b"/>
              <a:pathLst>
                <a:path w="235136" h="340950" extrusionOk="0">
                  <a:moveTo>
                    <a:pt x="235136" y="335070"/>
                  </a:moveTo>
                  <a:lnTo>
                    <a:pt x="235136" y="5881"/>
                  </a:lnTo>
                  <a:cubicBezTo>
                    <a:pt x="235136" y="2631"/>
                    <a:pt x="232505" y="0"/>
                    <a:pt x="229255" y="0"/>
                  </a:cubicBezTo>
                  <a:lnTo>
                    <a:pt x="1009" y="0"/>
                  </a:lnTo>
                  <a:cubicBezTo>
                    <a:pt x="356" y="1839"/>
                    <a:pt x="0" y="3818"/>
                    <a:pt x="0" y="5881"/>
                  </a:cubicBezTo>
                  <a:lnTo>
                    <a:pt x="0" y="335070"/>
                  </a:lnTo>
                  <a:cubicBezTo>
                    <a:pt x="0" y="337133"/>
                    <a:pt x="356" y="339108"/>
                    <a:pt x="1009" y="340951"/>
                  </a:cubicBezTo>
                  <a:lnTo>
                    <a:pt x="229255" y="340951"/>
                  </a:lnTo>
                  <a:cubicBezTo>
                    <a:pt x="232505" y="340947"/>
                    <a:pt x="235136" y="338316"/>
                    <a:pt x="235136" y="335070"/>
                  </a:cubicBezTo>
                  <a:lnTo>
                    <a:pt x="235136" y="335070"/>
                  </a:lnTo>
                  <a:close/>
                  <a:moveTo>
                    <a:pt x="35273" y="82299"/>
                  </a:moveTo>
                  <a:cubicBezTo>
                    <a:pt x="45010" y="82299"/>
                    <a:pt x="52903" y="90197"/>
                    <a:pt x="52903" y="99934"/>
                  </a:cubicBezTo>
                  <a:cubicBezTo>
                    <a:pt x="52903" y="109675"/>
                    <a:pt x="45010" y="117568"/>
                    <a:pt x="35273" y="117568"/>
                  </a:cubicBezTo>
                  <a:cubicBezTo>
                    <a:pt x="25532" y="117568"/>
                    <a:pt x="17639" y="109675"/>
                    <a:pt x="17639" y="99934"/>
                  </a:cubicBezTo>
                  <a:cubicBezTo>
                    <a:pt x="17634" y="90197"/>
                    <a:pt x="25532" y="82299"/>
                    <a:pt x="35273" y="82299"/>
                  </a:cubicBezTo>
                  <a:lnTo>
                    <a:pt x="35273" y="82299"/>
                  </a:lnTo>
                  <a:close/>
                  <a:moveTo>
                    <a:pt x="35273" y="152837"/>
                  </a:moveTo>
                  <a:cubicBezTo>
                    <a:pt x="45010" y="152837"/>
                    <a:pt x="52903" y="160735"/>
                    <a:pt x="52903" y="170471"/>
                  </a:cubicBezTo>
                  <a:cubicBezTo>
                    <a:pt x="52903" y="180208"/>
                    <a:pt x="45010" y="188106"/>
                    <a:pt x="35273" y="188106"/>
                  </a:cubicBezTo>
                  <a:cubicBezTo>
                    <a:pt x="25532" y="188106"/>
                    <a:pt x="17639" y="180208"/>
                    <a:pt x="17639" y="170471"/>
                  </a:cubicBezTo>
                  <a:cubicBezTo>
                    <a:pt x="17639" y="160735"/>
                    <a:pt x="25532" y="152837"/>
                    <a:pt x="35273" y="152837"/>
                  </a:cubicBezTo>
                  <a:lnTo>
                    <a:pt x="35273" y="152837"/>
                  </a:lnTo>
                  <a:close/>
                  <a:moveTo>
                    <a:pt x="35273" y="223379"/>
                  </a:moveTo>
                  <a:cubicBezTo>
                    <a:pt x="45010" y="223379"/>
                    <a:pt x="52903" y="231272"/>
                    <a:pt x="52903" y="241013"/>
                  </a:cubicBezTo>
                  <a:cubicBezTo>
                    <a:pt x="52903" y="250754"/>
                    <a:pt x="45010" y="258647"/>
                    <a:pt x="35273" y="258647"/>
                  </a:cubicBezTo>
                  <a:cubicBezTo>
                    <a:pt x="25532" y="258647"/>
                    <a:pt x="17639" y="250754"/>
                    <a:pt x="17639" y="241013"/>
                  </a:cubicBezTo>
                  <a:cubicBezTo>
                    <a:pt x="17634" y="231276"/>
                    <a:pt x="25532" y="223379"/>
                    <a:pt x="35273" y="223379"/>
                  </a:cubicBezTo>
                  <a:lnTo>
                    <a:pt x="35273" y="223379"/>
                  </a:lnTo>
                  <a:close/>
                </a:path>
              </a:pathLst>
            </a:custGeom>
            <a:solidFill>
              <a:srgbClr val="4D647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1" name="Google Shape;581;p20">
              <a:extLst>
                <a:ext uri="{FF2B5EF4-FFF2-40B4-BE49-F238E27FC236}">
                  <a16:creationId xmlns:a16="http://schemas.microsoft.com/office/drawing/2014/main" id="{2E71DB4D-B1F5-ABCD-8DE4-DDDF6B851CB0}"/>
                </a:ext>
              </a:extLst>
            </p:cNvPr>
            <p:cNvSpPr/>
            <p:nvPr/>
          </p:nvSpPr>
          <p:spPr>
            <a:xfrm>
              <a:off x="5091624" y="1660287"/>
              <a:ext cx="29392" cy="58784"/>
            </a:xfrm>
            <a:custGeom>
              <a:avLst/>
              <a:gdLst/>
              <a:ahLst/>
              <a:cxnLst/>
              <a:rect l="l" t="t" r="r" b="b"/>
              <a:pathLst>
                <a:path w="29392" h="58784" extrusionOk="0">
                  <a:moveTo>
                    <a:pt x="17634" y="58784"/>
                  </a:moveTo>
                  <a:lnTo>
                    <a:pt x="0" y="58784"/>
                  </a:lnTo>
                  <a:lnTo>
                    <a:pt x="0" y="0"/>
                  </a:lnTo>
                  <a:lnTo>
                    <a:pt x="17634" y="0"/>
                  </a:lnTo>
                  <a:cubicBezTo>
                    <a:pt x="24126" y="0"/>
                    <a:pt x="29392" y="5262"/>
                    <a:pt x="29392" y="11758"/>
                  </a:cubicBezTo>
                  <a:lnTo>
                    <a:pt x="29392" y="47031"/>
                  </a:lnTo>
                  <a:cubicBezTo>
                    <a:pt x="29392" y="53522"/>
                    <a:pt x="24130" y="58784"/>
                    <a:pt x="17634" y="58784"/>
                  </a:cubicBezTo>
                  <a:lnTo>
                    <a:pt x="17634" y="58784"/>
                  </a:lnTo>
                  <a:close/>
                </a:path>
              </a:pathLst>
            </a:custGeom>
            <a:solidFill>
              <a:srgbClr val="E988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2" name="Google Shape;582;p20">
              <a:extLst>
                <a:ext uri="{FF2B5EF4-FFF2-40B4-BE49-F238E27FC236}">
                  <a16:creationId xmlns:a16="http://schemas.microsoft.com/office/drawing/2014/main" id="{1DBD7AF4-AE2E-A8B2-12B3-A2204EFC25C8}"/>
                </a:ext>
              </a:extLst>
            </p:cNvPr>
            <p:cNvSpPr/>
            <p:nvPr/>
          </p:nvSpPr>
          <p:spPr>
            <a:xfrm>
              <a:off x="5091624" y="1742587"/>
              <a:ext cx="29392" cy="58783"/>
            </a:xfrm>
            <a:custGeom>
              <a:avLst/>
              <a:gdLst/>
              <a:ahLst/>
              <a:cxnLst/>
              <a:rect l="l" t="t" r="r" b="b"/>
              <a:pathLst>
                <a:path w="29392" h="58783" extrusionOk="0">
                  <a:moveTo>
                    <a:pt x="17634" y="58784"/>
                  </a:moveTo>
                  <a:lnTo>
                    <a:pt x="0" y="58784"/>
                  </a:lnTo>
                  <a:lnTo>
                    <a:pt x="0" y="0"/>
                  </a:lnTo>
                  <a:lnTo>
                    <a:pt x="17634" y="0"/>
                  </a:lnTo>
                  <a:cubicBezTo>
                    <a:pt x="24126" y="0"/>
                    <a:pt x="29392" y="5262"/>
                    <a:pt x="29392" y="11758"/>
                  </a:cubicBezTo>
                  <a:lnTo>
                    <a:pt x="29392" y="47026"/>
                  </a:lnTo>
                  <a:cubicBezTo>
                    <a:pt x="29392" y="53518"/>
                    <a:pt x="24130" y="58784"/>
                    <a:pt x="17634" y="58784"/>
                  </a:cubicBezTo>
                  <a:lnTo>
                    <a:pt x="17634" y="58784"/>
                  </a:lnTo>
                  <a:close/>
                </a:path>
              </a:pathLst>
            </a:custGeom>
            <a:solidFill>
              <a:srgbClr val="F4B31B"/>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3" name="Google Shape;583;p20">
              <a:extLst>
                <a:ext uri="{FF2B5EF4-FFF2-40B4-BE49-F238E27FC236}">
                  <a16:creationId xmlns:a16="http://schemas.microsoft.com/office/drawing/2014/main" id="{322D906C-F5FF-C914-1539-571CEB9E011C}"/>
                </a:ext>
              </a:extLst>
            </p:cNvPr>
            <p:cNvSpPr/>
            <p:nvPr/>
          </p:nvSpPr>
          <p:spPr>
            <a:xfrm>
              <a:off x="5091624" y="1824882"/>
              <a:ext cx="29392" cy="58783"/>
            </a:xfrm>
            <a:custGeom>
              <a:avLst/>
              <a:gdLst/>
              <a:ahLst/>
              <a:cxnLst/>
              <a:rect l="l" t="t" r="r" b="b"/>
              <a:pathLst>
                <a:path w="29392" h="58783" extrusionOk="0">
                  <a:moveTo>
                    <a:pt x="17634" y="58784"/>
                  </a:moveTo>
                  <a:lnTo>
                    <a:pt x="0" y="58784"/>
                  </a:lnTo>
                  <a:lnTo>
                    <a:pt x="0" y="0"/>
                  </a:lnTo>
                  <a:lnTo>
                    <a:pt x="17634" y="0"/>
                  </a:lnTo>
                  <a:cubicBezTo>
                    <a:pt x="24126" y="0"/>
                    <a:pt x="29392" y="5262"/>
                    <a:pt x="29392" y="11758"/>
                  </a:cubicBezTo>
                  <a:lnTo>
                    <a:pt x="29392" y="47031"/>
                  </a:lnTo>
                  <a:cubicBezTo>
                    <a:pt x="29392" y="53522"/>
                    <a:pt x="24130" y="58784"/>
                    <a:pt x="17634" y="58784"/>
                  </a:cubicBezTo>
                  <a:lnTo>
                    <a:pt x="17634" y="58784"/>
                  </a:lnTo>
                  <a:close/>
                </a:path>
              </a:pathLst>
            </a:custGeom>
            <a:solidFill>
              <a:srgbClr val="FEFEF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4" name="Google Shape;584;p20">
              <a:extLst>
                <a:ext uri="{FF2B5EF4-FFF2-40B4-BE49-F238E27FC236}">
                  <a16:creationId xmlns:a16="http://schemas.microsoft.com/office/drawing/2014/main" id="{38D9AC61-7028-1570-37E3-4282A85227EF}"/>
                </a:ext>
              </a:extLst>
            </p:cNvPr>
            <p:cNvSpPr/>
            <p:nvPr/>
          </p:nvSpPr>
          <p:spPr>
            <a:xfrm>
              <a:off x="4868245" y="1613261"/>
              <a:ext cx="223378" cy="317435"/>
            </a:xfrm>
            <a:custGeom>
              <a:avLst/>
              <a:gdLst/>
              <a:ahLst/>
              <a:cxnLst/>
              <a:rect l="l" t="t" r="r" b="b"/>
              <a:pathLst>
                <a:path w="223378" h="317435" extrusionOk="0">
                  <a:moveTo>
                    <a:pt x="0" y="0"/>
                  </a:moveTo>
                  <a:lnTo>
                    <a:pt x="0" y="317436"/>
                  </a:lnTo>
                  <a:lnTo>
                    <a:pt x="223379" y="317436"/>
                  </a:lnTo>
                  <a:lnTo>
                    <a:pt x="223379" y="0"/>
                  </a:lnTo>
                  <a:lnTo>
                    <a:pt x="0" y="0"/>
                  </a:lnTo>
                  <a:close/>
                  <a:moveTo>
                    <a:pt x="35273" y="246894"/>
                  </a:moveTo>
                  <a:cubicBezTo>
                    <a:pt x="25532" y="246894"/>
                    <a:pt x="17639" y="239000"/>
                    <a:pt x="17639" y="229260"/>
                  </a:cubicBezTo>
                  <a:cubicBezTo>
                    <a:pt x="17639" y="219519"/>
                    <a:pt x="25536" y="211625"/>
                    <a:pt x="35273" y="211625"/>
                  </a:cubicBezTo>
                  <a:cubicBezTo>
                    <a:pt x="45010" y="211625"/>
                    <a:pt x="52903" y="219519"/>
                    <a:pt x="52903" y="229260"/>
                  </a:cubicBezTo>
                  <a:cubicBezTo>
                    <a:pt x="52903" y="238996"/>
                    <a:pt x="45010" y="246894"/>
                    <a:pt x="35273" y="246894"/>
                  </a:cubicBezTo>
                  <a:lnTo>
                    <a:pt x="35273" y="246894"/>
                  </a:lnTo>
                  <a:close/>
                  <a:moveTo>
                    <a:pt x="35273" y="176352"/>
                  </a:moveTo>
                  <a:cubicBezTo>
                    <a:pt x="25532" y="176352"/>
                    <a:pt x="17639" y="168454"/>
                    <a:pt x="17639" y="158718"/>
                  </a:cubicBezTo>
                  <a:cubicBezTo>
                    <a:pt x="17639" y="148981"/>
                    <a:pt x="25536" y="141083"/>
                    <a:pt x="35273" y="141083"/>
                  </a:cubicBezTo>
                  <a:cubicBezTo>
                    <a:pt x="45010" y="141083"/>
                    <a:pt x="52903" y="148981"/>
                    <a:pt x="52903" y="158718"/>
                  </a:cubicBezTo>
                  <a:cubicBezTo>
                    <a:pt x="52903" y="168454"/>
                    <a:pt x="45010" y="176352"/>
                    <a:pt x="35273" y="176352"/>
                  </a:cubicBezTo>
                  <a:lnTo>
                    <a:pt x="35273" y="176352"/>
                  </a:lnTo>
                  <a:close/>
                  <a:moveTo>
                    <a:pt x="35273" y="105810"/>
                  </a:moveTo>
                  <a:cubicBezTo>
                    <a:pt x="25532" y="105810"/>
                    <a:pt x="17639" y="97917"/>
                    <a:pt x="17639" y="88176"/>
                  </a:cubicBezTo>
                  <a:cubicBezTo>
                    <a:pt x="17639" y="78439"/>
                    <a:pt x="25536" y="70542"/>
                    <a:pt x="35273" y="70542"/>
                  </a:cubicBezTo>
                  <a:cubicBezTo>
                    <a:pt x="45010" y="70542"/>
                    <a:pt x="52903" y="78439"/>
                    <a:pt x="52903" y="88176"/>
                  </a:cubicBezTo>
                  <a:cubicBezTo>
                    <a:pt x="52903" y="97913"/>
                    <a:pt x="45010" y="105810"/>
                    <a:pt x="35273" y="105810"/>
                  </a:cubicBezTo>
                  <a:lnTo>
                    <a:pt x="35273" y="105810"/>
                  </a:lnTo>
                  <a:close/>
                </a:path>
              </a:pathLst>
            </a:custGeom>
            <a:solidFill>
              <a:srgbClr val="FCFCF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5" name="Google Shape;585;p20">
              <a:extLst>
                <a:ext uri="{FF2B5EF4-FFF2-40B4-BE49-F238E27FC236}">
                  <a16:creationId xmlns:a16="http://schemas.microsoft.com/office/drawing/2014/main" id="{18C0B6EF-EEF4-800D-2502-AA8074DB227F}"/>
                </a:ext>
              </a:extLst>
            </p:cNvPr>
            <p:cNvSpPr/>
            <p:nvPr/>
          </p:nvSpPr>
          <p:spPr>
            <a:xfrm>
              <a:off x="5168043" y="1642657"/>
              <a:ext cx="29392" cy="276281"/>
            </a:xfrm>
            <a:custGeom>
              <a:avLst/>
              <a:gdLst/>
              <a:ahLst/>
              <a:cxnLst/>
              <a:rect l="l" t="t" r="r" b="b"/>
              <a:pathLst>
                <a:path w="29392" h="276281" extrusionOk="0">
                  <a:moveTo>
                    <a:pt x="17639" y="276282"/>
                  </a:moveTo>
                  <a:lnTo>
                    <a:pt x="11758" y="276282"/>
                  </a:lnTo>
                  <a:cubicBezTo>
                    <a:pt x="5266" y="276282"/>
                    <a:pt x="0" y="271019"/>
                    <a:pt x="0" y="264524"/>
                  </a:cubicBezTo>
                  <a:lnTo>
                    <a:pt x="0" y="14694"/>
                  </a:lnTo>
                  <a:cubicBezTo>
                    <a:pt x="0" y="6576"/>
                    <a:pt x="6580" y="0"/>
                    <a:pt x="14694" y="0"/>
                  </a:cubicBezTo>
                  <a:cubicBezTo>
                    <a:pt x="22808" y="0"/>
                    <a:pt x="29392" y="6576"/>
                    <a:pt x="29392" y="14694"/>
                  </a:cubicBezTo>
                  <a:lnTo>
                    <a:pt x="29392" y="264524"/>
                  </a:lnTo>
                  <a:cubicBezTo>
                    <a:pt x="29392" y="271015"/>
                    <a:pt x="24130" y="276282"/>
                    <a:pt x="17639" y="276282"/>
                  </a:cubicBezTo>
                  <a:lnTo>
                    <a:pt x="17639" y="276282"/>
                  </a:lnTo>
                  <a:close/>
                </a:path>
              </a:pathLst>
            </a:custGeom>
            <a:solidFill>
              <a:srgbClr val="FEFEF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6" name="Google Shape;586;p20">
              <a:extLst>
                <a:ext uri="{FF2B5EF4-FFF2-40B4-BE49-F238E27FC236}">
                  <a16:creationId xmlns:a16="http://schemas.microsoft.com/office/drawing/2014/main" id="{6F4AAB10-9B50-15A6-6231-5170CA2349F9}"/>
                </a:ext>
              </a:extLst>
            </p:cNvPr>
            <p:cNvSpPr/>
            <p:nvPr/>
          </p:nvSpPr>
          <p:spPr>
            <a:xfrm>
              <a:off x="5168043" y="1642657"/>
              <a:ext cx="29392" cy="176347"/>
            </a:xfrm>
            <a:custGeom>
              <a:avLst/>
              <a:gdLst/>
              <a:ahLst/>
              <a:cxnLst/>
              <a:rect l="l" t="t" r="r" b="b"/>
              <a:pathLst>
                <a:path w="29392" h="176347" extrusionOk="0">
                  <a:moveTo>
                    <a:pt x="29392" y="176348"/>
                  </a:moveTo>
                  <a:lnTo>
                    <a:pt x="0" y="176348"/>
                  </a:lnTo>
                  <a:lnTo>
                    <a:pt x="0" y="14694"/>
                  </a:lnTo>
                  <a:cubicBezTo>
                    <a:pt x="0" y="6576"/>
                    <a:pt x="6580" y="0"/>
                    <a:pt x="14694" y="0"/>
                  </a:cubicBezTo>
                  <a:cubicBezTo>
                    <a:pt x="22808" y="0"/>
                    <a:pt x="29392" y="6576"/>
                    <a:pt x="29392" y="14694"/>
                  </a:cubicBezTo>
                  <a:lnTo>
                    <a:pt x="29392" y="176348"/>
                  </a:lnTo>
                  <a:close/>
                </a:path>
              </a:pathLst>
            </a:custGeom>
            <a:solidFill>
              <a:srgbClr val="F4B31B"/>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7" name="Google Shape;587;p20">
              <a:extLst>
                <a:ext uri="{FF2B5EF4-FFF2-40B4-BE49-F238E27FC236}">
                  <a16:creationId xmlns:a16="http://schemas.microsoft.com/office/drawing/2014/main" id="{60BF9524-4404-B801-8336-FA9D6A3265B7}"/>
                </a:ext>
              </a:extLst>
            </p:cNvPr>
            <p:cNvSpPr/>
            <p:nvPr/>
          </p:nvSpPr>
          <p:spPr>
            <a:xfrm>
              <a:off x="4845095" y="1584237"/>
              <a:ext cx="304944" cy="375490"/>
            </a:xfrm>
            <a:custGeom>
              <a:avLst/>
              <a:gdLst/>
              <a:ahLst/>
              <a:cxnLst/>
              <a:rect l="l" t="t" r="r" b="b"/>
              <a:pathLst>
                <a:path w="304944" h="375490" extrusionOk="0">
                  <a:moveTo>
                    <a:pt x="281798" y="0"/>
                  </a:moveTo>
                  <a:lnTo>
                    <a:pt x="40785" y="0"/>
                  </a:lnTo>
                  <a:cubicBezTo>
                    <a:pt x="28023" y="0"/>
                    <a:pt x="17639" y="10385"/>
                    <a:pt x="17639" y="23147"/>
                  </a:cubicBezTo>
                  <a:lnTo>
                    <a:pt x="17639" y="111691"/>
                  </a:lnTo>
                  <a:lnTo>
                    <a:pt x="5512" y="111691"/>
                  </a:lnTo>
                  <a:cubicBezTo>
                    <a:pt x="2466" y="111691"/>
                    <a:pt x="0" y="114157"/>
                    <a:pt x="0" y="117204"/>
                  </a:cubicBezTo>
                  <a:cubicBezTo>
                    <a:pt x="0" y="120246"/>
                    <a:pt x="2466" y="122716"/>
                    <a:pt x="5512" y="122716"/>
                  </a:cubicBezTo>
                  <a:lnTo>
                    <a:pt x="17639" y="122716"/>
                  </a:lnTo>
                  <a:lnTo>
                    <a:pt x="17639" y="182233"/>
                  </a:lnTo>
                  <a:lnTo>
                    <a:pt x="5512" y="182233"/>
                  </a:lnTo>
                  <a:cubicBezTo>
                    <a:pt x="2466" y="182233"/>
                    <a:pt x="0" y="184699"/>
                    <a:pt x="0" y="187745"/>
                  </a:cubicBezTo>
                  <a:cubicBezTo>
                    <a:pt x="0" y="190788"/>
                    <a:pt x="2466" y="193258"/>
                    <a:pt x="5512" y="193258"/>
                  </a:cubicBezTo>
                  <a:lnTo>
                    <a:pt x="17639" y="193258"/>
                  </a:lnTo>
                  <a:lnTo>
                    <a:pt x="17639" y="252775"/>
                  </a:lnTo>
                  <a:lnTo>
                    <a:pt x="5512" y="252775"/>
                  </a:lnTo>
                  <a:cubicBezTo>
                    <a:pt x="2466" y="252775"/>
                    <a:pt x="0" y="255241"/>
                    <a:pt x="0" y="258287"/>
                  </a:cubicBezTo>
                  <a:cubicBezTo>
                    <a:pt x="0" y="261334"/>
                    <a:pt x="2466" y="263799"/>
                    <a:pt x="5512" y="263799"/>
                  </a:cubicBezTo>
                  <a:lnTo>
                    <a:pt x="17639" y="263799"/>
                  </a:lnTo>
                  <a:lnTo>
                    <a:pt x="17639" y="352344"/>
                  </a:lnTo>
                  <a:cubicBezTo>
                    <a:pt x="17639" y="365106"/>
                    <a:pt x="28023" y="375491"/>
                    <a:pt x="40785" y="375491"/>
                  </a:cubicBezTo>
                  <a:lnTo>
                    <a:pt x="281798" y="375491"/>
                  </a:lnTo>
                  <a:cubicBezTo>
                    <a:pt x="294564" y="375491"/>
                    <a:pt x="304945" y="365106"/>
                    <a:pt x="304945" y="352344"/>
                  </a:cubicBezTo>
                  <a:lnTo>
                    <a:pt x="304945" y="167544"/>
                  </a:lnTo>
                  <a:cubicBezTo>
                    <a:pt x="304945" y="164497"/>
                    <a:pt x="302479" y="162027"/>
                    <a:pt x="299433" y="162027"/>
                  </a:cubicBezTo>
                  <a:cubicBezTo>
                    <a:pt x="296386" y="162027"/>
                    <a:pt x="293920" y="164493"/>
                    <a:pt x="293920" y="167544"/>
                  </a:cubicBezTo>
                  <a:lnTo>
                    <a:pt x="293920" y="352344"/>
                  </a:lnTo>
                  <a:cubicBezTo>
                    <a:pt x="293920" y="359030"/>
                    <a:pt x="288480" y="364471"/>
                    <a:pt x="281794" y="364471"/>
                  </a:cubicBezTo>
                  <a:lnTo>
                    <a:pt x="40781" y="364471"/>
                  </a:lnTo>
                  <a:cubicBezTo>
                    <a:pt x="34095" y="364471"/>
                    <a:pt x="28655" y="359030"/>
                    <a:pt x="28655" y="352344"/>
                  </a:cubicBezTo>
                  <a:lnTo>
                    <a:pt x="28655" y="351980"/>
                  </a:lnTo>
                  <a:lnTo>
                    <a:pt x="246521" y="351980"/>
                  </a:lnTo>
                  <a:cubicBezTo>
                    <a:pt x="249563" y="351980"/>
                    <a:pt x="252033" y="349514"/>
                    <a:pt x="252033" y="346463"/>
                  </a:cubicBezTo>
                  <a:lnTo>
                    <a:pt x="252033" y="304949"/>
                  </a:lnTo>
                  <a:lnTo>
                    <a:pt x="264160" y="304949"/>
                  </a:lnTo>
                  <a:cubicBezTo>
                    <a:pt x="273680" y="304949"/>
                    <a:pt x="281425" y="297200"/>
                    <a:pt x="281425" y="287679"/>
                  </a:cubicBezTo>
                  <a:lnTo>
                    <a:pt x="281425" y="252410"/>
                  </a:lnTo>
                  <a:cubicBezTo>
                    <a:pt x="281425" y="242890"/>
                    <a:pt x="273680" y="235140"/>
                    <a:pt x="264160" y="235140"/>
                  </a:cubicBezTo>
                  <a:lnTo>
                    <a:pt x="252033" y="235140"/>
                  </a:lnTo>
                  <a:lnTo>
                    <a:pt x="252033" y="222650"/>
                  </a:lnTo>
                  <a:lnTo>
                    <a:pt x="264160" y="222650"/>
                  </a:lnTo>
                  <a:cubicBezTo>
                    <a:pt x="273680" y="222650"/>
                    <a:pt x="281425" y="214905"/>
                    <a:pt x="281425" y="205384"/>
                  </a:cubicBezTo>
                  <a:lnTo>
                    <a:pt x="281425" y="170111"/>
                  </a:lnTo>
                  <a:cubicBezTo>
                    <a:pt x="281425" y="160591"/>
                    <a:pt x="273680" y="152845"/>
                    <a:pt x="264160" y="152845"/>
                  </a:cubicBezTo>
                  <a:lnTo>
                    <a:pt x="252033" y="152845"/>
                  </a:lnTo>
                  <a:lnTo>
                    <a:pt x="252033" y="140355"/>
                  </a:lnTo>
                  <a:lnTo>
                    <a:pt x="264160" y="140355"/>
                  </a:lnTo>
                  <a:cubicBezTo>
                    <a:pt x="273680" y="140355"/>
                    <a:pt x="281425" y="132605"/>
                    <a:pt x="281425" y="123085"/>
                  </a:cubicBezTo>
                  <a:lnTo>
                    <a:pt x="281425" y="87816"/>
                  </a:lnTo>
                  <a:cubicBezTo>
                    <a:pt x="281425" y="78295"/>
                    <a:pt x="273680" y="70550"/>
                    <a:pt x="264160" y="70550"/>
                  </a:cubicBezTo>
                  <a:lnTo>
                    <a:pt x="252033" y="70550"/>
                  </a:lnTo>
                  <a:lnTo>
                    <a:pt x="252033" y="29032"/>
                  </a:lnTo>
                  <a:cubicBezTo>
                    <a:pt x="252033" y="25990"/>
                    <a:pt x="249567" y="23520"/>
                    <a:pt x="246521" y="23520"/>
                  </a:cubicBezTo>
                  <a:lnTo>
                    <a:pt x="28655" y="23520"/>
                  </a:lnTo>
                  <a:lnTo>
                    <a:pt x="28655" y="23155"/>
                  </a:lnTo>
                  <a:cubicBezTo>
                    <a:pt x="28655" y="16469"/>
                    <a:pt x="34095" y="11029"/>
                    <a:pt x="40781" y="11029"/>
                  </a:cubicBezTo>
                  <a:lnTo>
                    <a:pt x="281794" y="11029"/>
                  </a:lnTo>
                  <a:cubicBezTo>
                    <a:pt x="288480" y="11029"/>
                    <a:pt x="293920" y="16469"/>
                    <a:pt x="293920" y="23155"/>
                  </a:cubicBezTo>
                  <a:lnTo>
                    <a:pt x="293920" y="140723"/>
                  </a:lnTo>
                  <a:cubicBezTo>
                    <a:pt x="293920" y="143766"/>
                    <a:pt x="296386" y="146236"/>
                    <a:pt x="299433" y="146236"/>
                  </a:cubicBezTo>
                  <a:cubicBezTo>
                    <a:pt x="302475" y="146236"/>
                    <a:pt x="304945" y="143770"/>
                    <a:pt x="304945" y="140723"/>
                  </a:cubicBezTo>
                  <a:lnTo>
                    <a:pt x="304945" y="23155"/>
                  </a:lnTo>
                  <a:cubicBezTo>
                    <a:pt x="304945" y="10385"/>
                    <a:pt x="294564" y="0"/>
                    <a:pt x="281798" y="0"/>
                  </a:cubicBezTo>
                  <a:lnTo>
                    <a:pt x="281798" y="0"/>
                  </a:lnTo>
                  <a:close/>
                  <a:moveTo>
                    <a:pt x="264164" y="246157"/>
                  </a:moveTo>
                  <a:cubicBezTo>
                    <a:pt x="267608" y="246157"/>
                    <a:pt x="270409" y="248962"/>
                    <a:pt x="270409" y="252406"/>
                  </a:cubicBezTo>
                  <a:lnTo>
                    <a:pt x="270409" y="287675"/>
                  </a:lnTo>
                  <a:cubicBezTo>
                    <a:pt x="270409" y="291120"/>
                    <a:pt x="267608" y="293925"/>
                    <a:pt x="264164" y="293925"/>
                  </a:cubicBezTo>
                  <a:lnTo>
                    <a:pt x="252037" y="293925"/>
                  </a:lnTo>
                  <a:lnTo>
                    <a:pt x="252037" y="246161"/>
                  </a:lnTo>
                  <a:lnTo>
                    <a:pt x="264164" y="246157"/>
                  </a:lnTo>
                  <a:lnTo>
                    <a:pt x="264164" y="246157"/>
                  </a:lnTo>
                  <a:close/>
                  <a:moveTo>
                    <a:pt x="264164" y="163861"/>
                  </a:moveTo>
                  <a:cubicBezTo>
                    <a:pt x="267608" y="163861"/>
                    <a:pt x="270409" y="166662"/>
                    <a:pt x="270409" y="170107"/>
                  </a:cubicBezTo>
                  <a:lnTo>
                    <a:pt x="270409" y="205380"/>
                  </a:lnTo>
                  <a:cubicBezTo>
                    <a:pt x="270409" y="208820"/>
                    <a:pt x="267608" y="211625"/>
                    <a:pt x="264164" y="211625"/>
                  </a:cubicBezTo>
                  <a:lnTo>
                    <a:pt x="252037" y="211625"/>
                  </a:lnTo>
                  <a:lnTo>
                    <a:pt x="252037" y="163861"/>
                  </a:lnTo>
                  <a:lnTo>
                    <a:pt x="264164" y="163861"/>
                  </a:lnTo>
                  <a:close/>
                  <a:moveTo>
                    <a:pt x="264164" y="81562"/>
                  </a:moveTo>
                  <a:cubicBezTo>
                    <a:pt x="267608" y="81562"/>
                    <a:pt x="270409" y="84367"/>
                    <a:pt x="270409" y="87812"/>
                  </a:cubicBezTo>
                  <a:lnTo>
                    <a:pt x="270409" y="123080"/>
                  </a:lnTo>
                  <a:cubicBezTo>
                    <a:pt x="270409" y="126525"/>
                    <a:pt x="267608" y="129326"/>
                    <a:pt x="264164" y="129326"/>
                  </a:cubicBezTo>
                  <a:lnTo>
                    <a:pt x="252037" y="129326"/>
                  </a:lnTo>
                  <a:lnTo>
                    <a:pt x="252037" y="81566"/>
                  </a:lnTo>
                  <a:lnTo>
                    <a:pt x="264164" y="81566"/>
                  </a:lnTo>
                  <a:close/>
                  <a:moveTo>
                    <a:pt x="241017" y="34532"/>
                  </a:moveTo>
                  <a:lnTo>
                    <a:pt x="241017" y="340943"/>
                  </a:lnTo>
                  <a:lnTo>
                    <a:pt x="28659" y="340943"/>
                  </a:lnTo>
                  <a:lnTo>
                    <a:pt x="28659" y="263787"/>
                  </a:lnTo>
                  <a:lnTo>
                    <a:pt x="35938" y="263787"/>
                  </a:lnTo>
                  <a:cubicBezTo>
                    <a:pt x="38417" y="273900"/>
                    <a:pt x="47552" y="281421"/>
                    <a:pt x="58415" y="281421"/>
                  </a:cubicBezTo>
                  <a:cubicBezTo>
                    <a:pt x="71177" y="281421"/>
                    <a:pt x="81562" y="271036"/>
                    <a:pt x="81562" y="258274"/>
                  </a:cubicBezTo>
                  <a:cubicBezTo>
                    <a:pt x="81562" y="245513"/>
                    <a:pt x="71177" y="235128"/>
                    <a:pt x="58415" y="235128"/>
                  </a:cubicBezTo>
                  <a:cubicBezTo>
                    <a:pt x="47552" y="235128"/>
                    <a:pt x="38421" y="242657"/>
                    <a:pt x="35938" y="252762"/>
                  </a:cubicBezTo>
                  <a:lnTo>
                    <a:pt x="28659" y="252762"/>
                  </a:lnTo>
                  <a:lnTo>
                    <a:pt x="28659" y="193245"/>
                  </a:lnTo>
                  <a:lnTo>
                    <a:pt x="35938" y="193245"/>
                  </a:lnTo>
                  <a:cubicBezTo>
                    <a:pt x="38417" y="203354"/>
                    <a:pt x="47552" y="210879"/>
                    <a:pt x="58415" y="210879"/>
                  </a:cubicBezTo>
                  <a:cubicBezTo>
                    <a:pt x="71177" y="210879"/>
                    <a:pt x="81562" y="200499"/>
                    <a:pt x="81562" y="187737"/>
                  </a:cubicBezTo>
                  <a:cubicBezTo>
                    <a:pt x="81562" y="174971"/>
                    <a:pt x="71177" y="164590"/>
                    <a:pt x="58415" y="164590"/>
                  </a:cubicBezTo>
                  <a:cubicBezTo>
                    <a:pt x="47552" y="164590"/>
                    <a:pt x="38421" y="172115"/>
                    <a:pt x="35938" y="182225"/>
                  </a:cubicBezTo>
                  <a:lnTo>
                    <a:pt x="28659" y="182225"/>
                  </a:lnTo>
                  <a:lnTo>
                    <a:pt x="28659" y="122703"/>
                  </a:lnTo>
                  <a:lnTo>
                    <a:pt x="35938" y="122703"/>
                  </a:lnTo>
                  <a:cubicBezTo>
                    <a:pt x="38417" y="132817"/>
                    <a:pt x="47552" y="140338"/>
                    <a:pt x="58415" y="140338"/>
                  </a:cubicBezTo>
                  <a:cubicBezTo>
                    <a:pt x="71177" y="140338"/>
                    <a:pt x="81562" y="129953"/>
                    <a:pt x="81562" y="117191"/>
                  </a:cubicBezTo>
                  <a:cubicBezTo>
                    <a:pt x="81562" y="104429"/>
                    <a:pt x="71182" y="94049"/>
                    <a:pt x="58420" y="94049"/>
                  </a:cubicBezTo>
                  <a:cubicBezTo>
                    <a:pt x="47556" y="94049"/>
                    <a:pt x="38421" y="101573"/>
                    <a:pt x="35938" y="111679"/>
                  </a:cubicBezTo>
                  <a:lnTo>
                    <a:pt x="28659" y="111679"/>
                  </a:lnTo>
                  <a:lnTo>
                    <a:pt x="28659" y="34523"/>
                  </a:lnTo>
                  <a:lnTo>
                    <a:pt x="241017" y="34523"/>
                  </a:lnTo>
                  <a:close/>
                  <a:moveTo>
                    <a:pt x="52543" y="252771"/>
                  </a:moveTo>
                  <a:lnTo>
                    <a:pt x="47636" y="252771"/>
                  </a:lnTo>
                  <a:cubicBezTo>
                    <a:pt x="49645" y="248851"/>
                    <a:pt x="53721" y="246157"/>
                    <a:pt x="58424" y="246157"/>
                  </a:cubicBezTo>
                  <a:cubicBezTo>
                    <a:pt x="65110" y="246157"/>
                    <a:pt x="70546" y="251597"/>
                    <a:pt x="70546" y="258283"/>
                  </a:cubicBezTo>
                  <a:cubicBezTo>
                    <a:pt x="70546" y="264969"/>
                    <a:pt x="65110" y="270409"/>
                    <a:pt x="58424" y="270409"/>
                  </a:cubicBezTo>
                  <a:cubicBezTo>
                    <a:pt x="53721" y="270409"/>
                    <a:pt x="49645" y="267710"/>
                    <a:pt x="47636" y="263795"/>
                  </a:cubicBezTo>
                  <a:lnTo>
                    <a:pt x="52543" y="263795"/>
                  </a:lnTo>
                  <a:cubicBezTo>
                    <a:pt x="55589" y="263795"/>
                    <a:pt x="58055" y="261329"/>
                    <a:pt x="58055" y="258283"/>
                  </a:cubicBezTo>
                  <a:cubicBezTo>
                    <a:pt x="58055" y="255237"/>
                    <a:pt x="55585" y="252771"/>
                    <a:pt x="52543" y="252771"/>
                  </a:cubicBezTo>
                  <a:lnTo>
                    <a:pt x="52543" y="252771"/>
                  </a:lnTo>
                  <a:close/>
                  <a:moveTo>
                    <a:pt x="52543" y="182229"/>
                  </a:moveTo>
                  <a:lnTo>
                    <a:pt x="47636" y="182229"/>
                  </a:lnTo>
                  <a:cubicBezTo>
                    <a:pt x="49645" y="178310"/>
                    <a:pt x="53721" y="175615"/>
                    <a:pt x="58424" y="175615"/>
                  </a:cubicBezTo>
                  <a:cubicBezTo>
                    <a:pt x="65110" y="175615"/>
                    <a:pt x="70546" y="181055"/>
                    <a:pt x="70546" y="187741"/>
                  </a:cubicBezTo>
                  <a:cubicBezTo>
                    <a:pt x="70546" y="194427"/>
                    <a:pt x="65110" y="199863"/>
                    <a:pt x="58424" y="199863"/>
                  </a:cubicBezTo>
                  <a:cubicBezTo>
                    <a:pt x="53721" y="199863"/>
                    <a:pt x="49645" y="197173"/>
                    <a:pt x="47636" y="193249"/>
                  </a:cubicBezTo>
                  <a:lnTo>
                    <a:pt x="52543" y="193249"/>
                  </a:lnTo>
                  <a:cubicBezTo>
                    <a:pt x="55589" y="193249"/>
                    <a:pt x="58055" y="190783"/>
                    <a:pt x="58055" y="187737"/>
                  </a:cubicBezTo>
                  <a:cubicBezTo>
                    <a:pt x="58055" y="184695"/>
                    <a:pt x="55585" y="182229"/>
                    <a:pt x="52543" y="182229"/>
                  </a:cubicBezTo>
                  <a:lnTo>
                    <a:pt x="52543" y="182229"/>
                  </a:lnTo>
                  <a:close/>
                  <a:moveTo>
                    <a:pt x="52543" y="111687"/>
                  </a:moveTo>
                  <a:lnTo>
                    <a:pt x="47636" y="111687"/>
                  </a:lnTo>
                  <a:cubicBezTo>
                    <a:pt x="49645" y="107768"/>
                    <a:pt x="53721" y="105077"/>
                    <a:pt x="58424" y="105077"/>
                  </a:cubicBezTo>
                  <a:cubicBezTo>
                    <a:pt x="65110" y="105077"/>
                    <a:pt x="70546" y="110513"/>
                    <a:pt x="70546" y="117199"/>
                  </a:cubicBezTo>
                  <a:cubicBezTo>
                    <a:pt x="70546" y="123885"/>
                    <a:pt x="65110" y="129326"/>
                    <a:pt x="58424" y="129326"/>
                  </a:cubicBezTo>
                  <a:cubicBezTo>
                    <a:pt x="53721" y="129326"/>
                    <a:pt x="49645" y="126635"/>
                    <a:pt x="47636" y="122712"/>
                  </a:cubicBezTo>
                  <a:lnTo>
                    <a:pt x="52543" y="122712"/>
                  </a:lnTo>
                  <a:cubicBezTo>
                    <a:pt x="55589" y="122712"/>
                    <a:pt x="58055" y="120246"/>
                    <a:pt x="58055" y="117199"/>
                  </a:cubicBezTo>
                  <a:cubicBezTo>
                    <a:pt x="58055" y="114153"/>
                    <a:pt x="55585" y="111687"/>
                    <a:pt x="52543" y="111687"/>
                  </a:cubicBezTo>
                  <a:lnTo>
                    <a:pt x="52543" y="111687"/>
                  </a:lnTo>
                  <a:close/>
                </a:path>
              </a:pathLst>
            </a:custGeom>
            <a:solidFill>
              <a:srgbClr val="0000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8" name="Google Shape;588;p20">
              <a:extLst>
                <a:ext uri="{FF2B5EF4-FFF2-40B4-BE49-F238E27FC236}">
                  <a16:creationId xmlns:a16="http://schemas.microsoft.com/office/drawing/2014/main" id="{F5D79D84-5832-6B8F-4F0B-BDC7D0616214}"/>
                </a:ext>
              </a:extLst>
            </p:cNvPr>
            <p:cNvSpPr/>
            <p:nvPr/>
          </p:nvSpPr>
          <p:spPr>
            <a:xfrm>
              <a:off x="4950909" y="1695924"/>
              <a:ext cx="116835" cy="11024"/>
            </a:xfrm>
            <a:custGeom>
              <a:avLst/>
              <a:gdLst/>
              <a:ahLst/>
              <a:cxnLst/>
              <a:rect l="l" t="t" r="r" b="b"/>
              <a:pathLst>
                <a:path w="116835" h="11024" extrusionOk="0">
                  <a:moveTo>
                    <a:pt x="5512" y="11025"/>
                  </a:moveTo>
                  <a:lnTo>
                    <a:pt x="111323" y="11025"/>
                  </a:lnTo>
                  <a:cubicBezTo>
                    <a:pt x="114369" y="11025"/>
                    <a:pt x="116835" y="8559"/>
                    <a:pt x="116835" y="5512"/>
                  </a:cubicBezTo>
                  <a:cubicBezTo>
                    <a:pt x="116835" y="2466"/>
                    <a:pt x="114369" y="0"/>
                    <a:pt x="111323" y="0"/>
                  </a:cubicBezTo>
                  <a:lnTo>
                    <a:pt x="5512" y="0"/>
                  </a:lnTo>
                  <a:cubicBezTo>
                    <a:pt x="2466" y="0"/>
                    <a:pt x="0" y="2466"/>
                    <a:pt x="0" y="5512"/>
                  </a:cubicBezTo>
                  <a:cubicBezTo>
                    <a:pt x="0" y="8559"/>
                    <a:pt x="2470" y="11025"/>
                    <a:pt x="5512" y="11025"/>
                  </a:cubicBezTo>
                  <a:lnTo>
                    <a:pt x="5512" y="11025"/>
                  </a:lnTo>
                  <a:close/>
                </a:path>
              </a:pathLst>
            </a:custGeom>
            <a:solidFill>
              <a:srgbClr val="0000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9" name="Google Shape;589;p20">
              <a:extLst>
                <a:ext uri="{FF2B5EF4-FFF2-40B4-BE49-F238E27FC236}">
                  <a16:creationId xmlns:a16="http://schemas.microsoft.com/office/drawing/2014/main" id="{4DE7CEB5-5A67-753F-0853-55F36A4B8BFD}"/>
                </a:ext>
              </a:extLst>
            </p:cNvPr>
            <p:cNvSpPr/>
            <p:nvPr/>
          </p:nvSpPr>
          <p:spPr>
            <a:xfrm>
              <a:off x="4950909" y="1766466"/>
              <a:ext cx="116835" cy="11024"/>
            </a:xfrm>
            <a:custGeom>
              <a:avLst/>
              <a:gdLst/>
              <a:ahLst/>
              <a:cxnLst/>
              <a:rect l="l" t="t" r="r" b="b"/>
              <a:pathLst>
                <a:path w="116835" h="11024" extrusionOk="0">
                  <a:moveTo>
                    <a:pt x="5512" y="11025"/>
                  </a:moveTo>
                  <a:lnTo>
                    <a:pt x="111323" y="11025"/>
                  </a:lnTo>
                  <a:cubicBezTo>
                    <a:pt x="114369" y="11025"/>
                    <a:pt x="116835" y="8559"/>
                    <a:pt x="116835" y="5512"/>
                  </a:cubicBezTo>
                  <a:cubicBezTo>
                    <a:pt x="116835" y="2466"/>
                    <a:pt x="114369" y="0"/>
                    <a:pt x="111323" y="0"/>
                  </a:cubicBezTo>
                  <a:lnTo>
                    <a:pt x="5512" y="0"/>
                  </a:lnTo>
                  <a:cubicBezTo>
                    <a:pt x="2466" y="0"/>
                    <a:pt x="0" y="2466"/>
                    <a:pt x="0" y="5512"/>
                  </a:cubicBezTo>
                  <a:cubicBezTo>
                    <a:pt x="0" y="8554"/>
                    <a:pt x="2470" y="11025"/>
                    <a:pt x="5512" y="11025"/>
                  </a:cubicBezTo>
                  <a:lnTo>
                    <a:pt x="5512" y="11025"/>
                  </a:lnTo>
                  <a:close/>
                </a:path>
              </a:pathLst>
            </a:custGeom>
            <a:solidFill>
              <a:srgbClr val="0000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0" name="Google Shape;590;p20">
              <a:extLst>
                <a:ext uri="{FF2B5EF4-FFF2-40B4-BE49-F238E27FC236}">
                  <a16:creationId xmlns:a16="http://schemas.microsoft.com/office/drawing/2014/main" id="{DB6AF827-31C7-47F6-CE54-DB8B53666794}"/>
                </a:ext>
              </a:extLst>
            </p:cNvPr>
            <p:cNvSpPr/>
            <p:nvPr/>
          </p:nvSpPr>
          <p:spPr>
            <a:xfrm>
              <a:off x="4950909" y="1837004"/>
              <a:ext cx="116835" cy="11024"/>
            </a:xfrm>
            <a:custGeom>
              <a:avLst/>
              <a:gdLst/>
              <a:ahLst/>
              <a:cxnLst/>
              <a:rect l="l" t="t" r="r" b="b"/>
              <a:pathLst>
                <a:path w="116835" h="11024" extrusionOk="0">
                  <a:moveTo>
                    <a:pt x="5512" y="11025"/>
                  </a:moveTo>
                  <a:lnTo>
                    <a:pt x="111323" y="11025"/>
                  </a:lnTo>
                  <a:cubicBezTo>
                    <a:pt x="114369" y="11025"/>
                    <a:pt x="116835" y="8559"/>
                    <a:pt x="116835" y="5512"/>
                  </a:cubicBezTo>
                  <a:cubicBezTo>
                    <a:pt x="116835" y="2466"/>
                    <a:pt x="114369" y="0"/>
                    <a:pt x="111323" y="0"/>
                  </a:cubicBezTo>
                  <a:lnTo>
                    <a:pt x="5512" y="0"/>
                  </a:lnTo>
                  <a:cubicBezTo>
                    <a:pt x="2466" y="0"/>
                    <a:pt x="0" y="2466"/>
                    <a:pt x="0" y="5512"/>
                  </a:cubicBezTo>
                  <a:cubicBezTo>
                    <a:pt x="0" y="8559"/>
                    <a:pt x="2470" y="11025"/>
                    <a:pt x="5512" y="11025"/>
                  </a:cubicBezTo>
                  <a:lnTo>
                    <a:pt x="5512" y="11025"/>
                  </a:lnTo>
                  <a:close/>
                </a:path>
              </a:pathLst>
            </a:custGeom>
            <a:solidFill>
              <a:srgbClr val="0000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1" name="Google Shape;591;p20">
              <a:extLst>
                <a:ext uri="{FF2B5EF4-FFF2-40B4-BE49-F238E27FC236}">
                  <a16:creationId xmlns:a16="http://schemas.microsoft.com/office/drawing/2014/main" id="{61F8C73C-C2E2-C737-C733-56221A83D002}"/>
                </a:ext>
              </a:extLst>
            </p:cNvPr>
            <p:cNvSpPr/>
            <p:nvPr/>
          </p:nvSpPr>
          <p:spPr>
            <a:xfrm>
              <a:off x="5162530" y="1613629"/>
              <a:ext cx="58051" cy="310817"/>
            </a:xfrm>
            <a:custGeom>
              <a:avLst/>
              <a:gdLst/>
              <a:ahLst/>
              <a:cxnLst/>
              <a:rect l="l" t="t" r="r" b="b"/>
              <a:pathLst>
                <a:path w="58051" h="310817" extrusionOk="0">
                  <a:moveTo>
                    <a:pt x="52543" y="188843"/>
                  </a:moveTo>
                  <a:cubicBezTo>
                    <a:pt x="49501" y="188843"/>
                    <a:pt x="47027" y="191309"/>
                    <a:pt x="47027" y="194355"/>
                  </a:cubicBezTo>
                  <a:lnTo>
                    <a:pt x="47027" y="275773"/>
                  </a:lnTo>
                  <a:lnTo>
                    <a:pt x="40417" y="276049"/>
                  </a:lnTo>
                  <a:lnTo>
                    <a:pt x="40417" y="43722"/>
                  </a:lnTo>
                  <a:cubicBezTo>
                    <a:pt x="40417" y="34489"/>
                    <a:pt x="34188" y="26689"/>
                    <a:pt x="25723" y="24286"/>
                  </a:cubicBezTo>
                  <a:lnTo>
                    <a:pt x="25723" y="5512"/>
                  </a:lnTo>
                  <a:cubicBezTo>
                    <a:pt x="25723" y="2470"/>
                    <a:pt x="23253" y="0"/>
                    <a:pt x="20211" y="0"/>
                  </a:cubicBezTo>
                  <a:cubicBezTo>
                    <a:pt x="17168" y="0"/>
                    <a:pt x="14698" y="2466"/>
                    <a:pt x="14698" y="5512"/>
                  </a:cubicBezTo>
                  <a:lnTo>
                    <a:pt x="14698" y="24286"/>
                  </a:lnTo>
                  <a:cubicBezTo>
                    <a:pt x="6228" y="26689"/>
                    <a:pt x="0" y="34489"/>
                    <a:pt x="0" y="43722"/>
                  </a:cubicBezTo>
                  <a:lnTo>
                    <a:pt x="0" y="293552"/>
                  </a:lnTo>
                  <a:cubicBezTo>
                    <a:pt x="0" y="303072"/>
                    <a:pt x="7749" y="310817"/>
                    <a:pt x="17270" y="310817"/>
                  </a:cubicBezTo>
                  <a:lnTo>
                    <a:pt x="23147" y="310817"/>
                  </a:lnTo>
                  <a:cubicBezTo>
                    <a:pt x="32667" y="310817"/>
                    <a:pt x="40417" y="303072"/>
                    <a:pt x="40417" y="293552"/>
                  </a:cubicBezTo>
                  <a:lnTo>
                    <a:pt x="40417" y="287082"/>
                  </a:lnTo>
                  <a:lnTo>
                    <a:pt x="52768" y="286565"/>
                  </a:lnTo>
                  <a:cubicBezTo>
                    <a:pt x="55721" y="286442"/>
                    <a:pt x="58051" y="284010"/>
                    <a:pt x="58051" y="281057"/>
                  </a:cubicBezTo>
                  <a:lnTo>
                    <a:pt x="58051" y="194351"/>
                  </a:lnTo>
                  <a:cubicBezTo>
                    <a:pt x="58055" y="191313"/>
                    <a:pt x="55581" y="188843"/>
                    <a:pt x="52543" y="188843"/>
                  </a:cubicBezTo>
                  <a:lnTo>
                    <a:pt x="52543" y="188843"/>
                  </a:lnTo>
                  <a:close/>
                  <a:moveTo>
                    <a:pt x="11025" y="43722"/>
                  </a:moveTo>
                  <a:cubicBezTo>
                    <a:pt x="11025" y="38654"/>
                    <a:pt x="15143" y="34536"/>
                    <a:pt x="20211" y="34536"/>
                  </a:cubicBezTo>
                  <a:cubicBezTo>
                    <a:pt x="25274" y="34536"/>
                    <a:pt x="29396" y="38654"/>
                    <a:pt x="29396" y="43722"/>
                  </a:cubicBezTo>
                  <a:lnTo>
                    <a:pt x="29396" y="199868"/>
                  </a:lnTo>
                  <a:lnTo>
                    <a:pt x="11025" y="199868"/>
                  </a:lnTo>
                  <a:lnTo>
                    <a:pt x="11025" y="43722"/>
                  </a:lnTo>
                  <a:close/>
                  <a:moveTo>
                    <a:pt x="23151" y="299797"/>
                  </a:moveTo>
                  <a:lnTo>
                    <a:pt x="17270" y="299797"/>
                  </a:lnTo>
                  <a:cubicBezTo>
                    <a:pt x="13825" y="299797"/>
                    <a:pt x="11025" y="296996"/>
                    <a:pt x="11025" y="293552"/>
                  </a:cubicBezTo>
                  <a:lnTo>
                    <a:pt x="11025" y="210888"/>
                  </a:lnTo>
                  <a:lnTo>
                    <a:pt x="29396" y="210888"/>
                  </a:lnTo>
                  <a:lnTo>
                    <a:pt x="29396" y="293552"/>
                  </a:lnTo>
                  <a:cubicBezTo>
                    <a:pt x="29396" y="296992"/>
                    <a:pt x="26591" y="299797"/>
                    <a:pt x="23151" y="299797"/>
                  </a:cubicBezTo>
                  <a:lnTo>
                    <a:pt x="23151" y="299797"/>
                  </a:lnTo>
                  <a:close/>
                </a:path>
              </a:pathLst>
            </a:custGeom>
            <a:solidFill>
              <a:srgbClr val="0000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142" name="Google Shape;592;p20">
            <a:extLst>
              <a:ext uri="{FF2B5EF4-FFF2-40B4-BE49-F238E27FC236}">
                <a16:creationId xmlns:a16="http://schemas.microsoft.com/office/drawing/2014/main" id="{549D2AA3-4497-2413-C66E-05E682C0EF66}"/>
              </a:ext>
            </a:extLst>
          </p:cNvPr>
          <p:cNvSpPr txBox="1"/>
          <p:nvPr/>
        </p:nvSpPr>
        <p:spPr>
          <a:xfrm>
            <a:off x="2200784" y="2972778"/>
            <a:ext cx="2092500" cy="949262"/>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s-ES" sz="1200" dirty="0">
                <a:solidFill>
                  <a:schemeClr val="dk1"/>
                </a:solidFill>
                <a:latin typeface="Montserrat Medium"/>
                <a:ea typeface="Montserrat Medium"/>
                <a:cs typeface="Montserrat Medium"/>
                <a:sym typeface="Montserrat Medium"/>
              </a:rPr>
              <a:t>Porcentaje de recuperación de 30%</a:t>
            </a:r>
          </a:p>
          <a:p>
            <a:pPr marL="0" lvl="0" indent="0" algn="ctr" rtl="0">
              <a:spcBef>
                <a:spcPts val="0"/>
              </a:spcBef>
              <a:spcAft>
                <a:spcPts val="0"/>
              </a:spcAft>
              <a:buNone/>
            </a:pPr>
            <a:r>
              <a:rPr lang="es-ES" sz="1200" dirty="0">
                <a:solidFill>
                  <a:schemeClr val="dk1"/>
                </a:solidFill>
                <a:latin typeface="Montserrat Medium"/>
                <a:ea typeface="Montserrat Medium"/>
                <a:cs typeface="Montserrat Medium"/>
                <a:sym typeface="Montserrat Medium"/>
              </a:rPr>
              <a:t> al 40%.</a:t>
            </a:r>
            <a:br>
              <a:rPr lang="es-ES" sz="1200" dirty="0">
                <a:solidFill>
                  <a:schemeClr val="dk1"/>
                </a:solidFill>
                <a:latin typeface="Montserrat Medium"/>
                <a:ea typeface="Montserrat Medium"/>
                <a:cs typeface="Montserrat Medium"/>
                <a:sym typeface="Montserrat Medium"/>
              </a:rPr>
            </a:br>
            <a:r>
              <a:rPr lang="es-ES" dirty="0">
                <a:solidFill>
                  <a:schemeClr val="dk1"/>
                </a:solidFill>
                <a:latin typeface="Montserrat Medium"/>
                <a:ea typeface="Montserrat Medium"/>
                <a:cs typeface="Montserrat Medium"/>
                <a:sym typeface="Montserrat Medium"/>
              </a:rPr>
              <a:t>a 7,4 onzas</a:t>
            </a:r>
          </a:p>
          <a:p>
            <a:pPr marL="0" lvl="0" indent="0" algn="ctr" rtl="0">
              <a:spcBef>
                <a:spcPts val="0"/>
              </a:spcBef>
              <a:spcAft>
                <a:spcPts val="0"/>
              </a:spcAft>
              <a:buNone/>
            </a:pPr>
            <a:endParaRPr lang="es-ES" sz="1200" dirty="0">
              <a:solidFill>
                <a:schemeClr val="dk1"/>
              </a:solidFill>
              <a:latin typeface="Montserrat Medium"/>
              <a:ea typeface="Montserrat Medium"/>
              <a:cs typeface="Montserrat Medium"/>
              <a:sym typeface="Montserrat Medium"/>
            </a:endParaRPr>
          </a:p>
          <a:p>
            <a:pPr marL="0" lvl="0" indent="0" algn="ctr" rtl="0">
              <a:spcBef>
                <a:spcPts val="0"/>
              </a:spcBef>
              <a:spcAft>
                <a:spcPts val="0"/>
              </a:spcAft>
              <a:buNone/>
            </a:pPr>
            <a:endParaRPr lang="en-US" sz="1200" dirty="0">
              <a:solidFill>
                <a:schemeClr val="dk1"/>
              </a:solidFill>
              <a:latin typeface="Montserrat Medium"/>
              <a:ea typeface="Montserrat Medium"/>
              <a:cs typeface="Montserrat Medium"/>
              <a:sym typeface="Montserrat Medium"/>
            </a:endParaRPr>
          </a:p>
        </p:txBody>
      </p:sp>
      <p:sp>
        <p:nvSpPr>
          <p:cNvPr id="143" name="Google Shape;593;p20">
            <a:extLst>
              <a:ext uri="{FF2B5EF4-FFF2-40B4-BE49-F238E27FC236}">
                <a16:creationId xmlns:a16="http://schemas.microsoft.com/office/drawing/2014/main" id="{80FBEADB-F4F7-7AE4-0B2C-F1FB19EEEB6D}"/>
              </a:ext>
            </a:extLst>
          </p:cNvPr>
          <p:cNvSpPr txBox="1"/>
          <p:nvPr/>
        </p:nvSpPr>
        <p:spPr>
          <a:xfrm>
            <a:off x="8351808" y="2800149"/>
            <a:ext cx="2092500" cy="909896"/>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pt-BR" sz="1200" dirty="0">
                <a:solidFill>
                  <a:schemeClr val="dk1"/>
                </a:solidFill>
                <a:latin typeface="Montserrat Medium"/>
                <a:ea typeface="Montserrat Medium"/>
                <a:cs typeface="Montserrat Medium"/>
                <a:sym typeface="Montserrat Medium"/>
              </a:rPr>
              <a:t>Capacidad de molienda de 1,4 ton/turno a 10 ton/turno.</a:t>
            </a:r>
            <a:br>
              <a:rPr lang="pt-BR" sz="1200" dirty="0">
                <a:solidFill>
                  <a:schemeClr val="dk1"/>
                </a:solidFill>
                <a:latin typeface="Montserrat Medium"/>
                <a:ea typeface="Montserrat Medium"/>
                <a:cs typeface="Montserrat Medium"/>
                <a:sym typeface="Montserrat Medium"/>
              </a:rPr>
            </a:br>
            <a:r>
              <a:rPr lang="pt-BR" sz="2000" dirty="0">
                <a:solidFill>
                  <a:schemeClr val="dk1"/>
                </a:solidFill>
                <a:latin typeface="Montserrat Medium"/>
                <a:ea typeface="Montserrat Medium"/>
                <a:cs typeface="Montserrat Medium"/>
                <a:sym typeface="Montserrat Medium"/>
              </a:rPr>
              <a:t>16 onzas</a:t>
            </a:r>
            <a:endParaRPr lang="pt-BR" sz="1200" dirty="0">
              <a:solidFill>
                <a:schemeClr val="dk1"/>
              </a:solidFill>
              <a:latin typeface="Montserrat Medium"/>
              <a:ea typeface="Montserrat Medium"/>
              <a:cs typeface="Montserrat Medium"/>
              <a:sym typeface="Montserrat Medium"/>
            </a:endParaRPr>
          </a:p>
          <a:p>
            <a:pPr marL="0" lvl="0" indent="0" algn="ctr" rtl="0">
              <a:spcBef>
                <a:spcPts val="0"/>
              </a:spcBef>
              <a:spcAft>
                <a:spcPts val="0"/>
              </a:spcAft>
              <a:buNone/>
            </a:pPr>
            <a:endParaRPr sz="1200" dirty="0">
              <a:solidFill>
                <a:schemeClr val="dk1"/>
              </a:solidFill>
              <a:latin typeface="Montserrat Medium"/>
              <a:ea typeface="Montserrat Medium"/>
              <a:cs typeface="Montserrat Medium"/>
              <a:sym typeface="Montserrat Medium"/>
            </a:endParaRPr>
          </a:p>
        </p:txBody>
      </p:sp>
      <p:sp>
        <p:nvSpPr>
          <p:cNvPr id="145" name="Google Shape;595;p20">
            <a:extLst>
              <a:ext uri="{FF2B5EF4-FFF2-40B4-BE49-F238E27FC236}">
                <a16:creationId xmlns:a16="http://schemas.microsoft.com/office/drawing/2014/main" id="{D6776918-3D90-881E-5AB2-AF97D61C0A64}"/>
              </a:ext>
            </a:extLst>
          </p:cNvPr>
          <p:cNvSpPr txBox="1"/>
          <p:nvPr/>
        </p:nvSpPr>
        <p:spPr>
          <a:xfrm>
            <a:off x="2220914" y="844854"/>
            <a:ext cx="1699500" cy="401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000" dirty="0">
                <a:solidFill>
                  <a:schemeClr val="dk1"/>
                </a:solidFill>
                <a:latin typeface="Montserrat SemiBold"/>
                <a:ea typeface="Montserrat SemiBold"/>
                <a:cs typeface="Montserrat SemiBold"/>
                <a:sym typeface="Montserrat SemiBold"/>
              </a:rPr>
              <a:t>1er Paso</a:t>
            </a:r>
          </a:p>
          <a:p>
            <a:pPr marL="0" lvl="0" indent="0" algn="ctr" rtl="0">
              <a:spcBef>
                <a:spcPts val="0"/>
              </a:spcBef>
              <a:spcAft>
                <a:spcPts val="0"/>
              </a:spcAft>
              <a:buNone/>
            </a:pPr>
            <a:r>
              <a:rPr lang="es-CO" sz="2000" dirty="0">
                <a:solidFill>
                  <a:schemeClr val="dk1"/>
                </a:solidFill>
                <a:latin typeface="Montserrat SemiBold"/>
                <a:ea typeface="Montserrat SemiBold"/>
                <a:cs typeface="Montserrat SemiBold"/>
                <a:sym typeface="Montserrat SemiBold"/>
              </a:rPr>
              <a:t> </a:t>
            </a:r>
            <a:endParaRPr sz="2000" dirty="0">
              <a:solidFill>
                <a:schemeClr val="dk1"/>
              </a:solidFill>
              <a:latin typeface="Montserrat SemiBold"/>
              <a:ea typeface="Montserrat SemiBold"/>
              <a:cs typeface="Montserrat SemiBold"/>
              <a:sym typeface="Montserrat SemiBold"/>
            </a:endParaRPr>
          </a:p>
        </p:txBody>
      </p:sp>
      <p:sp>
        <p:nvSpPr>
          <p:cNvPr id="146" name="Google Shape;596;p20">
            <a:extLst>
              <a:ext uri="{FF2B5EF4-FFF2-40B4-BE49-F238E27FC236}">
                <a16:creationId xmlns:a16="http://schemas.microsoft.com/office/drawing/2014/main" id="{DFB66B7A-B590-7A6E-A287-ED9112F5C923}"/>
              </a:ext>
            </a:extLst>
          </p:cNvPr>
          <p:cNvSpPr txBox="1"/>
          <p:nvPr/>
        </p:nvSpPr>
        <p:spPr>
          <a:xfrm>
            <a:off x="5288930" y="3547090"/>
            <a:ext cx="1614140" cy="401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s-ES" sz="1600" dirty="0">
                <a:solidFill>
                  <a:schemeClr val="dk1"/>
                </a:solidFill>
                <a:latin typeface="Montserrat SemiBold"/>
                <a:ea typeface="Montserrat SemiBold"/>
                <a:cs typeface="Montserrat SemiBold"/>
                <a:sym typeface="Montserrat SemiBold"/>
              </a:rPr>
              <a:t>----------------</a:t>
            </a:r>
            <a:endParaRPr sz="1600" dirty="0">
              <a:solidFill>
                <a:schemeClr val="dk1"/>
              </a:solidFill>
              <a:latin typeface="Montserrat SemiBold"/>
              <a:ea typeface="Montserrat SemiBold"/>
              <a:cs typeface="Montserrat SemiBold"/>
              <a:sym typeface="Montserrat SemiBold"/>
            </a:endParaRPr>
          </a:p>
        </p:txBody>
      </p:sp>
      <p:sp>
        <p:nvSpPr>
          <p:cNvPr id="147" name="Google Shape;597;p20">
            <a:extLst>
              <a:ext uri="{FF2B5EF4-FFF2-40B4-BE49-F238E27FC236}">
                <a16:creationId xmlns:a16="http://schemas.microsoft.com/office/drawing/2014/main" id="{1499DEE0-91DC-9F98-A9AD-25EBD4C34288}"/>
              </a:ext>
            </a:extLst>
          </p:cNvPr>
          <p:cNvSpPr txBox="1"/>
          <p:nvPr/>
        </p:nvSpPr>
        <p:spPr>
          <a:xfrm>
            <a:off x="8186266" y="853930"/>
            <a:ext cx="2191870" cy="401700"/>
          </a:xfrm>
          <a:prstGeom prst="rect">
            <a:avLst/>
          </a:prstGeom>
          <a:noFill/>
          <a:ln>
            <a:noFill/>
          </a:ln>
        </p:spPr>
        <p:txBody>
          <a:bodyPr spcFirstLastPara="1" wrap="square" lIns="91425" tIns="91425" rIns="91425" bIns="91425" anchor="ctr" anchorCtr="0">
            <a:noAutofit/>
          </a:bodyPr>
          <a:lstStyle>
            <a:defPPr>
              <a:defRPr lang="en-US"/>
            </a:defPPr>
            <a:lvl1pPr marL="0" lvl="0" indent="0" algn="ctr">
              <a:spcBef>
                <a:spcPts val="0"/>
              </a:spcBef>
              <a:spcAft>
                <a:spcPts val="0"/>
              </a:spcAft>
              <a:buNone/>
              <a:defRPr sz="1600">
                <a:solidFill>
                  <a:schemeClr val="dk1"/>
                </a:solidFill>
                <a:latin typeface="Montserrat SemiBold"/>
                <a:ea typeface="Montserrat SemiBold"/>
                <a:cs typeface="Montserrat SemiBold"/>
              </a:defRPr>
            </a:lvl1pPr>
          </a:lstStyle>
          <a:p>
            <a:r>
              <a:rPr lang="es-CO" sz="2000" dirty="0">
                <a:sym typeface="Montserrat SemiBold"/>
              </a:rPr>
              <a:t>2do Paso</a:t>
            </a:r>
          </a:p>
        </p:txBody>
      </p:sp>
      <p:cxnSp>
        <p:nvCxnSpPr>
          <p:cNvPr id="150" name="Google Shape;600;p20">
            <a:extLst>
              <a:ext uri="{FF2B5EF4-FFF2-40B4-BE49-F238E27FC236}">
                <a16:creationId xmlns:a16="http://schemas.microsoft.com/office/drawing/2014/main" id="{4041A064-8F15-0DAE-8D2B-216FC150A51C}"/>
              </a:ext>
            </a:extLst>
          </p:cNvPr>
          <p:cNvCxnSpPr>
            <a:cxnSpLocks/>
            <a:stCxn id="24" idx="2"/>
            <a:endCxn id="142" idx="0"/>
          </p:cNvCxnSpPr>
          <p:nvPr/>
        </p:nvCxnSpPr>
        <p:spPr>
          <a:xfrm flipH="1">
            <a:off x="3247034" y="2722696"/>
            <a:ext cx="2914" cy="250082"/>
          </a:xfrm>
          <a:prstGeom prst="straightConnector1">
            <a:avLst/>
          </a:prstGeom>
          <a:noFill/>
          <a:ln w="9525" cap="flat" cmpd="sng">
            <a:solidFill>
              <a:schemeClr val="dk1"/>
            </a:solidFill>
            <a:prstDash val="solid"/>
            <a:round/>
            <a:headEnd type="none" w="med" len="med"/>
            <a:tailEnd type="oval" w="med" len="med"/>
          </a:ln>
        </p:spPr>
      </p:cxnSp>
      <p:cxnSp>
        <p:nvCxnSpPr>
          <p:cNvPr id="152" name="Google Shape;602;p20">
            <a:extLst>
              <a:ext uri="{FF2B5EF4-FFF2-40B4-BE49-F238E27FC236}">
                <a16:creationId xmlns:a16="http://schemas.microsoft.com/office/drawing/2014/main" id="{23084B58-4970-C948-E203-D58C51A748D4}"/>
              </a:ext>
            </a:extLst>
          </p:cNvPr>
          <p:cNvCxnSpPr>
            <a:cxnSpLocks/>
          </p:cNvCxnSpPr>
          <p:nvPr/>
        </p:nvCxnSpPr>
        <p:spPr>
          <a:xfrm>
            <a:off x="9353657" y="2550675"/>
            <a:ext cx="0" cy="249474"/>
          </a:xfrm>
          <a:prstGeom prst="straightConnector1">
            <a:avLst/>
          </a:prstGeom>
          <a:noFill/>
          <a:ln w="9525" cap="flat" cmpd="sng">
            <a:solidFill>
              <a:schemeClr val="dk1"/>
            </a:solidFill>
            <a:prstDash val="solid"/>
            <a:round/>
            <a:headEnd type="none" w="med" len="med"/>
            <a:tailEnd type="oval" w="med" len="med"/>
          </a:ln>
        </p:spPr>
      </p:cxnSp>
      <p:grpSp>
        <p:nvGrpSpPr>
          <p:cNvPr id="165" name="Google Shape;2204;p34">
            <a:extLst>
              <a:ext uri="{FF2B5EF4-FFF2-40B4-BE49-F238E27FC236}">
                <a16:creationId xmlns:a16="http://schemas.microsoft.com/office/drawing/2014/main" id="{5F220D07-1CE6-C4F3-863A-14947357DD4B}"/>
              </a:ext>
            </a:extLst>
          </p:cNvPr>
          <p:cNvGrpSpPr/>
          <p:nvPr/>
        </p:nvGrpSpPr>
        <p:grpSpPr>
          <a:xfrm>
            <a:off x="3009482" y="1563147"/>
            <a:ext cx="408308" cy="409041"/>
            <a:chOff x="2728310" y="168528"/>
            <a:chExt cx="374801" cy="375474"/>
          </a:xfrm>
        </p:grpSpPr>
        <p:sp>
          <p:nvSpPr>
            <p:cNvPr id="166" name="Google Shape;2205;p34">
              <a:extLst>
                <a:ext uri="{FF2B5EF4-FFF2-40B4-BE49-F238E27FC236}">
                  <a16:creationId xmlns:a16="http://schemas.microsoft.com/office/drawing/2014/main" id="{F88C040C-ADB7-DEB4-6CC3-5EF4D1024389}"/>
                </a:ext>
              </a:extLst>
            </p:cNvPr>
            <p:cNvSpPr/>
            <p:nvPr/>
          </p:nvSpPr>
          <p:spPr>
            <a:xfrm>
              <a:off x="2839659" y="221705"/>
              <a:ext cx="241082" cy="308495"/>
            </a:xfrm>
            <a:custGeom>
              <a:avLst/>
              <a:gdLst/>
              <a:ahLst/>
              <a:cxnLst/>
              <a:rect l="l" t="t" r="r" b="b"/>
              <a:pathLst>
                <a:path w="241082" h="308495" extrusionOk="0">
                  <a:moveTo>
                    <a:pt x="240350" y="0"/>
                  </a:moveTo>
                  <a:lnTo>
                    <a:pt x="125938" y="101010"/>
                  </a:lnTo>
                  <a:lnTo>
                    <a:pt x="63176" y="95608"/>
                  </a:lnTo>
                  <a:lnTo>
                    <a:pt x="10311" y="119687"/>
                  </a:lnTo>
                  <a:cubicBezTo>
                    <a:pt x="1468" y="123716"/>
                    <a:pt x="-2443" y="134156"/>
                    <a:pt x="1587" y="143003"/>
                  </a:cubicBezTo>
                  <a:cubicBezTo>
                    <a:pt x="5620" y="151850"/>
                    <a:pt x="16056" y="155756"/>
                    <a:pt x="24903" y="151727"/>
                  </a:cubicBezTo>
                  <a:lnTo>
                    <a:pt x="73908" y="129406"/>
                  </a:lnTo>
                  <a:lnTo>
                    <a:pt x="74124" y="130088"/>
                  </a:lnTo>
                  <a:lnTo>
                    <a:pt x="86229" y="308496"/>
                  </a:lnTo>
                  <a:lnTo>
                    <a:pt x="241083" y="146689"/>
                  </a:lnTo>
                  <a:lnTo>
                    <a:pt x="240350" y="0"/>
                  </a:lnTo>
                  <a:close/>
                </a:path>
              </a:pathLst>
            </a:custGeom>
            <a:solidFill>
              <a:srgbClr val="FEFEF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7" name="Google Shape;2206;p34">
              <a:extLst>
                <a:ext uri="{FF2B5EF4-FFF2-40B4-BE49-F238E27FC236}">
                  <a16:creationId xmlns:a16="http://schemas.microsoft.com/office/drawing/2014/main" id="{6A2D771D-D7CD-D1B7-26A1-5BA14A819F2C}"/>
                </a:ext>
              </a:extLst>
            </p:cNvPr>
            <p:cNvSpPr/>
            <p:nvPr/>
          </p:nvSpPr>
          <p:spPr>
            <a:xfrm>
              <a:off x="2924223" y="221705"/>
              <a:ext cx="156518" cy="308487"/>
            </a:xfrm>
            <a:custGeom>
              <a:avLst/>
              <a:gdLst/>
              <a:ahLst/>
              <a:cxnLst/>
              <a:rect l="l" t="t" r="r" b="b"/>
              <a:pathLst>
                <a:path w="156518" h="308487" extrusionOk="0">
                  <a:moveTo>
                    <a:pt x="155786" y="0"/>
                  </a:moveTo>
                  <a:lnTo>
                    <a:pt x="143071" y="11228"/>
                  </a:lnTo>
                  <a:lnTo>
                    <a:pt x="143685" y="133859"/>
                  </a:lnTo>
                  <a:lnTo>
                    <a:pt x="0" y="283980"/>
                  </a:lnTo>
                  <a:lnTo>
                    <a:pt x="1665" y="308487"/>
                  </a:lnTo>
                  <a:lnTo>
                    <a:pt x="156519" y="146689"/>
                  </a:lnTo>
                  <a:lnTo>
                    <a:pt x="155786" y="0"/>
                  </a:lnTo>
                  <a:close/>
                </a:path>
              </a:pathLst>
            </a:custGeom>
            <a:solidFill>
              <a:srgbClr val="FEFEF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8" name="Google Shape;2207;p34">
              <a:extLst>
                <a:ext uri="{FF2B5EF4-FFF2-40B4-BE49-F238E27FC236}">
                  <a16:creationId xmlns:a16="http://schemas.microsoft.com/office/drawing/2014/main" id="{4B31F558-6E0F-2BE3-E1E4-B505CB6BD3EC}"/>
                </a:ext>
              </a:extLst>
            </p:cNvPr>
            <p:cNvSpPr/>
            <p:nvPr/>
          </p:nvSpPr>
          <p:spPr>
            <a:xfrm>
              <a:off x="2774890" y="333188"/>
              <a:ext cx="277511" cy="193627"/>
            </a:xfrm>
            <a:custGeom>
              <a:avLst/>
              <a:gdLst/>
              <a:ahLst/>
              <a:cxnLst/>
              <a:rect l="l" t="t" r="r" b="b"/>
              <a:pathLst>
                <a:path w="277511" h="193627" extrusionOk="0">
                  <a:moveTo>
                    <a:pt x="222260" y="143321"/>
                  </a:moveTo>
                  <a:cubicBezTo>
                    <a:pt x="230543" y="148413"/>
                    <a:pt x="241382" y="145825"/>
                    <a:pt x="246470" y="137537"/>
                  </a:cubicBezTo>
                  <a:cubicBezTo>
                    <a:pt x="251563" y="129254"/>
                    <a:pt x="248974" y="118416"/>
                    <a:pt x="240691" y="113327"/>
                  </a:cubicBezTo>
                  <a:lnTo>
                    <a:pt x="250690" y="119466"/>
                  </a:lnTo>
                  <a:cubicBezTo>
                    <a:pt x="258974" y="124555"/>
                    <a:pt x="269816" y="121966"/>
                    <a:pt x="274905" y="113683"/>
                  </a:cubicBezTo>
                  <a:cubicBezTo>
                    <a:pt x="279993" y="105399"/>
                    <a:pt x="277405" y="94561"/>
                    <a:pt x="269121" y="89468"/>
                  </a:cubicBezTo>
                  <a:lnTo>
                    <a:pt x="156726" y="20405"/>
                  </a:lnTo>
                  <a:lnTo>
                    <a:pt x="41078" y="0"/>
                  </a:lnTo>
                  <a:lnTo>
                    <a:pt x="0" y="93879"/>
                  </a:lnTo>
                  <a:lnTo>
                    <a:pt x="83007" y="140393"/>
                  </a:lnTo>
                  <a:lnTo>
                    <a:pt x="165404" y="191021"/>
                  </a:lnTo>
                  <a:cubicBezTo>
                    <a:pt x="173687" y="196109"/>
                    <a:pt x="184525" y="193521"/>
                    <a:pt x="189618" y="185237"/>
                  </a:cubicBezTo>
                  <a:cubicBezTo>
                    <a:pt x="194707" y="176954"/>
                    <a:pt x="192118" y="166116"/>
                    <a:pt x="183835" y="161023"/>
                  </a:cubicBezTo>
                  <a:lnTo>
                    <a:pt x="193834" y="167166"/>
                  </a:lnTo>
                  <a:cubicBezTo>
                    <a:pt x="202117" y="172255"/>
                    <a:pt x="212960" y="169666"/>
                    <a:pt x="218048" y="161383"/>
                  </a:cubicBezTo>
                  <a:cubicBezTo>
                    <a:pt x="223137" y="153100"/>
                    <a:pt x="220548" y="142261"/>
                    <a:pt x="212265" y="137168"/>
                  </a:cubicBezTo>
                  <a:lnTo>
                    <a:pt x="222260" y="143321"/>
                  </a:ln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9" name="Google Shape;2208;p34">
              <a:extLst>
                <a:ext uri="{FF2B5EF4-FFF2-40B4-BE49-F238E27FC236}">
                  <a16:creationId xmlns:a16="http://schemas.microsoft.com/office/drawing/2014/main" id="{26B07C2B-5C30-6232-E293-C10CBC3788C4}"/>
                </a:ext>
              </a:extLst>
            </p:cNvPr>
            <p:cNvSpPr/>
            <p:nvPr/>
          </p:nvSpPr>
          <p:spPr>
            <a:xfrm>
              <a:off x="2983482" y="417242"/>
              <a:ext cx="68707" cy="37869"/>
            </a:xfrm>
            <a:custGeom>
              <a:avLst/>
              <a:gdLst/>
              <a:ahLst/>
              <a:cxnLst/>
              <a:rect l="l" t="t" r="r" b="b"/>
              <a:pathLst>
                <a:path w="68707" h="37869" extrusionOk="0">
                  <a:moveTo>
                    <a:pt x="49429" y="23681"/>
                  </a:moveTo>
                  <a:lnTo>
                    <a:pt x="12304" y="869"/>
                  </a:lnTo>
                  <a:cubicBezTo>
                    <a:pt x="9563" y="-817"/>
                    <a:pt x="5970" y="26"/>
                    <a:pt x="4262" y="2750"/>
                  </a:cubicBezTo>
                  <a:lnTo>
                    <a:pt x="0" y="9550"/>
                  </a:lnTo>
                  <a:lnTo>
                    <a:pt x="41743" y="35197"/>
                  </a:lnTo>
                  <a:cubicBezTo>
                    <a:pt x="50141" y="40358"/>
                    <a:pt x="61466" y="37849"/>
                    <a:pt x="66474" y="29358"/>
                  </a:cubicBezTo>
                  <a:cubicBezTo>
                    <a:pt x="67639" y="27384"/>
                    <a:pt x="68372" y="25270"/>
                    <a:pt x="68707" y="23126"/>
                  </a:cubicBezTo>
                  <a:cubicBezTo>
                    <a:pt x="63140" y="27003"/>
                    <a:pt x="55581" y="27460"/>
                    <a:pt x="49429" y="23681"/>
                  </a:cubicBezTo>
                  <a:lnTo>
                    <a:pt x="49429" y="23681"/>
                  </a:lnTo>
                  <a:close/>
                </a:path>
              </a:pathLst>
            </a:custGeom>
            <a:solidFill>
              <a:srgbClr val="FEFEF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0" name="Google Shape;2209;p34">
              <a:extLst>
                <a:ext uri="{FF2B5EF4-FFF2-40B4-BE49-F238E27FC236}">
                  <a16:creationId xmlns:a16="http://schemas.microsoft.com/office/drawing/2014/main" id="{6B677044-2EC6-5932-DDAB-13DFCE1CF7FD}"/>
                </a:ext>
              </a:extLst>
            </p:cNvPr>
            <p:cNvSpPr/>
            <p:nvPr/>
          </p:nvSpPr>
          <p:spPr>
            <a:xfrm>
              <a:off x="2967102" y="448846"/>
              <a:ext cx="56737" cy="30160"/>
            </a:xfrm>
            <a:custGeom>
              <a:avLst/>
              <a:gdLst/>
              <a:ahLst/>
              <a:cxnLst/>
              <a:rect l="l" t="t" r="r" b="b"/>
              <a:pathLst>
                <a:path w="56737" h="30160" extrusionOk="0">
                  <a:moveTo>
                    <a:pt x="36650" y="15931"/>
                  </a:moveTo>
                  <a:lnTo>
                    <a:pt x="12139" y="868"/>
                  </a:lnTo>
                  <a:cubicBezTo>
                    <a:pt x="9406" y="-809"/>
                    <a:pt x="5834" y="17"/>
                    <a:pt x="4114" y="2720"/>
                  </a:cubicBezTo>
                  <a:lnTo>
                    <a:pt x="0" y="9203"/>
                  </a:lnTo>
                  <a:lnTo>
                    <a:pt x="29718" y="27460"/>
                  </a:lnTo>
                  <a:cubicBezTo>
                    <a:pt x="37735" y="32383"/>
                    <a:pt x="48361" y="30443"/>
                    <a:pt x="53721" y="22714"/>
                  </a:cubicBezTo>
                  <a:cubicBezTo>
                    <a:pt x="55424" y="20253"/>
                    <a:pt x="56411" y="17528"/>
                    <a:pt x="56738" y="14774"/>
                  </a:cubicBezTo>
                  <a:cubicBezTo>
                    <a:pt x="51107" y="19198"/>
                    <a:pt x="43103" y="19893"/>
                    <a:pt x="36650" y="15931"/>
                  </a:cubicBezTo>
                  <a:lnTo>
                    <a:pt x="36650" y="15931"/>
                  </a:lnTo>
                  <a:close/>
                </a:path>
              </a:pathLst>
            </a:custGeom>
            <a:solidFill>
              <a:srgbClr val="FEFEF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1" name="Google Shape;2210;p34">
              <a:extLst>
                <a:ext uri="{FF2B5EF4-FFF2-40B4-BE49-F238E27FC236}">
                  <a16:creationId xmlns:a16="http://schemas.microsoft.com/office/drawing/2014/main" id="{3C32CC84-2A0D-3FBD-4461-D8D49D1ACED6}"/>
                </a:ext>
              </a:extLst>
            </p:cNvPr>
            <p:cNvSpPr/>
            <p:nvPr/>
          </p:nvSpPr>
          <p:spPr>
            <a:xfrm>
              <a:off x="2951433" y="480151"/>
              <a:ext cx="42920" cy="22679"/>
            </a:xfrm>
            <a:custGeom>
              <a:avLst/>
              <a:gdLst/>
              <a:ahLst/>
              <a:cxnLst/>
              <a:rect l="l" t="t" r="r" b="b"/>
              <a:pathLst>
                <a:path w="42920" h="22679" extrusionOk="0">
                  <a:moveTo>
                    <a:pt x="27367" y="10128"/>
                  </a:moveTo>
                  <a:lnTo>
                    <a:pt x="12304" y="870"/>
                  </a:lnTo>
                  <a:cubicBezTo>
                    <a:pt x="9554" y="-821"/>
                    <a:pt x="5957" y="27"/>
                    <a:pt x="4250" y="2768"/>
                  </a:cubicBezTo>
                  <a:lnTo>
                    <a:pt x="0" y="9594"/>
                  </a:lnTo>
                  <a:lnTo>
                    <a:pt x="16800" y="19920"/>
                  </a:lnTo>
                  <a:cubicBezTo>
                    <a:pt x="23515" y="24046"/>
                    <a:pt x="32244" y="23559"/>
                    <a:pt x="38175" y="18360"/>
                  </a:cubicBezTo>
                  <a:cubicBezTo>
                    <a:pt x="40455" y="16360"/>
                    <a:pt x="41967" y="14022"/>
                    <a:pt x="42921" y="11551"/>
                  </a:cubicBezTo>
                  <a:cubicBezTo>
                    <a:pt x="37976" y="13454"/>
                    <a:pt x="32235" y="13111"/>
                    <a:pt x="27367" y="10128"/>
                  </a:cubicBezTo>
                  <a:lnTo>
                    <a:pt x="27367" y="10128"/>
                  </a:lnTo>
                  <a:close/>
                </a:path>
              </a:pathLst>
            </a:custGeom>
            <a:solidFill>
              <a:srgbClr val="FEFEF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2" name="Google Shape;2211;p34">
              <a:extLst>
                <a:ext uri="{FF2B5EF4-FFF2-40B4-BE49-F238E27FC236}">
                  <a16:creationId xmlns:a16="http://schemas.microsoft.com/office/drawing/2014/main" id="{D616376A-2971-F0A1-830F-674EC07F7B0D}"/>
                </a:ext>
              </a:extLst>
            </p:cNvPr>
            <p:cNvSpPr/>
            <p:nvPr/>
          </p:nvSpPr>
          <p:spPr>
            <a:xfrm>
              <a:off x="2933473" y="509337"/>
              <a:ext cx="33078" cy="17485"/>
            </a:xfrm>
            <a:custGeom>
              <a:avLst/>
              <a:gdLst/>
              <a:ahLst/>
              <a:cxnLst/>
              <a:rect l="l" t="t" r="r" b="b"/>
              <a:pathLst>
                <a:path w="33078" h="17485" extrusionOk="0">
                  <a:moveTo>
                    <a:pt x="14152" y="4610"/>
                  </a:moveTo>
                  <a:lnTo>
                    <a:pt x="6652" y="0"/>
                  </a:lnTo>
                  <a:lnTo>
                    <a:pt x="0" y="10686"/>
                  </a:lnTo>
                  <a:lnTo>
                    <a:pt x="6817" y="14876"/>
                  </a:lnTo>
                  <a:cubicBezTo>
                    <a:pt x="15101" y="19969"/>
                    <a:pt x="25943" y="17380"/>
                    <a:pt x="31032" y="9093"/>
                  </a:cubicBezTo>
                  <a:cubicBezTo>
                    <a:pt x="31972" y="7563"/>
                    <a:pt x="32646" y="5945"/>
                    <a:pt x="33078" y="4296"/>
                  </a:cubicBezTo>
                  <a:cubicBezTo>
                    <a:pt x="27545" y="7949"/>
                    <a:pt x="20168" y="8309"/>
                    <a:pt x="14152" y="4610"/>
                  </a:cubicBezTo>
                  <a:lnTo>
                    <a:pt x="14152" y="4610"/>
                  </a:lnTo>
                  <a:close/>
                </a:path>
              </a:pathLst>
            </a:custGeom>
            <a:solidFill>
              <a:srgbClr val="FEFEF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3" name="Google Shape;2212;p34">
              <a:extLst>
                <a:ext uri="{FF2B5EF4-FFF2-40B4-BE49-F238E27FC236}">
                  <a16:creationId xmlns:a16="http://schemas.microsoft.com/office/drawing/2014/main" id="{5200D324-C472-20DD-121D-DA01F4994227}"/>
                </a:ext>
              </a:extLst>
            </p:cNvPr>
            <p:cNvSpPr/>
            <p:nvPr/>
          </p:nvSpPr>
          <p:spPr>
            <a:xfrm>
              <a:off x="2774890" y="409297"/>
              <a:ext cx="91391" cy="64287"/>
            </a:xfrm>
            <a:custGeom>
              <a:avLst/>
              <a:gdLst/>
              <a:ahLst/>
              <a:cxnLst/>
              <a:rect l="l" t="t" r="r" b="b"/>
              <a:pathLst>
                <a:path w="91391" h="64287" extrusionOk="0">
                  <a:moveTo>
                    <a:pt x="0" y="17774"/>
                  </a:moveTo>
                  <a:lnTo>
                    <a:pt x="83007" y="64288"/>
                  </a:lnTo>
                  <a:lnTo>
                    <a:pt x="91392" y="50636"/>
                  </a:lnTo>
                  <a:lnTo>
                    <a:pt x="7775" y="0"/>
                  </a:lnTo>
                  <a:lnTo>
                    <a:pt x="0" y="17774"/>
                  </a:lnTo>
                  <a:close/>
                </a:path>
              </a:pathLst>
            </a:custGeom>
            <a:solidFill>
              <a:srgbClr val="FEFEF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4" name="Google Shape;2213;p34">
              <a:extLst>
                <a:ext uri="{FF2B5EF4-FFF2-40B4-BE49-F238E27FC236}">
                  <a16:creationId xmlns:a16="http://schemas.microsoft.com/office/drawing/2014/main" id="{B7EF2CF4-A437-D79E-2DD5-3B14E0A6F1A0}"/>
                </a:ext>
              </a:extLst>
            </p:cNvPr>
            <p:cNvSpPr/>
            <p:nvPr/>
          </p:nvSpPr>
          <p:spPr>
            <a:xfrm>
              <a:off x="2803414" y="397951"/>
              <a:ext cx="65877" cy="85144"/>
            </a:xfrm>
            <a:custGeom>
              <a:avLst/>
              <a:gdLst/>
              <a:ahLst/>
              <a:cxnLst/>
              <a:rect l="l" t="t" r="r" b="b"/>
              <a:pathLst>
                <a:path w="65877" h="85144" extrusionOk="0">
                  <a:moveTo>
                    <a:pt x="33438" y="8363"/>
                  </a:moveTo>
                  <a:cubicBezTo>
                    <a:pt x="38484" y="186"/>
                    <a:pt x="49132" y="-2420"/>
                    <a:pt x="57368" y="2448"/>
                  </a:cubicBezTo>
                  <a:cubicBezTo>
                    <a:pt x="65864" y="7474"/>
                    <a:pt x="68372" y="18791"/>
                    <a:pt x="63190" y="27184"/>
                  </a:cubicBezTo>
                  <a:lnTo>
                    <a:pt x="32586" y="76782"/>
                  </a:lnTo>
                  <a:cubicBezTo>
                    <a:pt x="27485" y="85057"/>
                    <a:pt x="16638" y="87625"/>
                    <a:pt x="8363" y="82519"/>
                  </a:cubicBezTo>
                  <a:cubicBezTo>
                    <a:pt x="89" y="77418"/>
                    <a:pt x="-2479" y="66571"/>
                    <a:pt x="2622" y="58296"/>
                  </a:cubicBezTo>
                  <a:lnTo>
                    <a:pt x="33438" y="8363"/>
                  </a:lnTo>
                  <a:close/>
                </a:path>
              </a:pathLst>
            </a:custGeom>
            <a:solidFill>
              <a:srgbClr val="FEFEF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5" name="Google Shape;2214;p34">
              <a:extLst>
                <a:ext uri="{FF2B5EF4-FFF2-40B4-BE49-F238E27FC236}">
                  <a16:creationId xmlns:a16="http://schemas.microsoft.com/office/drawing/2014/main" id="{ADBE02D8-E44B-F160-F3BB-8801C0CE9B1D}"/>
                </a:ext>
              </a:extLst>
            </p:cNvPr>
            <p:cNvSpPr/>
            <p:nvPr/>
          </p:nvSpPr>
          <p:spPr>
            <a:xfrm>
              <a:off x="2803411" y="397949"/>
              <a:ext cx="64379" cy="83631"/>
            </a:xfrm>
            <a:custGeom>
              <a:avLst/>
              <a:gdLst/>
              <a:ahLst/>
              <a:cxnLst/>
              <a:rect l="l" t="t" r="r" b="b"/>
              <a:pathLst>
                <a:path w="64379" h="83631" extrusionOk="0">
                  <a:moveTo>
                    <a:pt x="11612" y="67285"/>
                  </a:moveTo>
                  <a:lnTo>
                    <a:pt x="42423" y="17348"/>
                  </a:lnTo>
                  <a:cubicBezTo>
                    <a:pt x="47076" y="9810"/>
                    <a:pt x="56486" y="7010"/>
                    <a:pt x="64380" y="10433"/>
                  </a:cubicBezTo>
                  <a:cubicBezTo>
                    <a:pt x="62977" y="7196"/>
                    <a:pt x="60609" y="4362"/>
                    <a:pt x="57367" y="2447"/>
                  </a:cubicBezTo>
                  <a:cubicBezTo>
                    <a:pt x="49135" y="-2418"/>
                    <a:pt x="38483" y="184"/>
                    <a:pt x="33437" y="8361"/>
                  </a:cubicBezTo>
                  <a:lnTo>
                    <a:pt x="2625" y="58294"/>
                  </a:lnTo>
                  <a:cubicBezTo>
                    <a:pt x="-2480" y="66565"/>
                    <a:pt x="87" y="77412"/>
                    <a:pt x="8362" y="82517"/>
                  </a:cubicBezTo>
                  <a:cubicBezTo>
                    <a:pt x="9053" y="82945"/>
                    <a:pt x="9765" y="83314"/>
                    <a:pt x="10489" y="83632"/>
                  </a:cubicBezTo>
                  <a:cubicBezTo>
                    <a:pt x="8235" y="78518"/>
                    <a:pt x="8451" y="72408"/>
                    <a:pt x="11612" y="67285"/>
                  </a:cubicBezTo>
                  <a:lnTo>
                    <a:pt x="11612" y="67285"/>
                  </a:lnTo>
                  <a:close/>
                </a:path>
              </a:pathLst>
            </a:custGeom>
            <a:solidFill>
              <a:srgbClr val="FEFEF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6" name="Google Shape;2215;p34">
              <a:extLst>
                <a:ext uri="{FF2B5EF4-FFF2-40B4-BE49-F238E27FC236}">
                  <a16:creationId xmlns:a16="http://schemas.microsoft.com/office/drawing/2014/main" id="{39E5C79E-1B2D-8C52-41A5-7218545E46DC}"/>
                </a:ext>
              </a:extLst>
            </p:cNvPr>
            <p:cNvSpPr/>
            <p:nvPr/>
          </p:nvSpPr>
          <p:spPr>
            <a:xfrm>
              <a:off x="2833374" y="426422"/>
              <a:ext cx="59717" cy="75158"/>
            </a:xfrm>
            <a:custGeom>
              <a:avLst/>
              <a:gdLst/>
              <a:ahLst/>
              <a:cxnLst/>
              <a:rect l="l" t="t" r="r" b="b"/>
              <a:pathLst>
                <a:path w="59717" h="75158" extrusionOk="0">
                  <a:moveTo>
                    <a:pt x="27277" y="8361"/>
                  </a:moveTo>
                  <a:cubicBezTo>
                    <a:pt x="32324" y="188"/>
                    <a:pt x="42975" y="-2422"/>
                    <a:pt x="51208" y="2450"/>
                  </a:cubicBezTo>
                  <a:cubicBezTo>
                    <a:pt x="59703" y="7471"/>
                    <a:pt x="62211" y="18788"/>
                    <a:pt x="57030" y="27186"/>
                  </a:cubicBezTo>
                  <a:lnTo>
                    <a:pt x="32586" y="66798"/>
                  </a:lnTo>
                  <a:cubicBezTo>
                    <a:pt x="27485" y="75068"/>
                    <a:pt x="16638" y="77640"/>
                    <a:pt x="8363" y="72535"/>
                  </a:cubicBezTo>
                  <a:cubicBezTo>
                    <a:pt x="89" y="67433"/>
                    <a:pt x="-2479" y="56587"/>
                    <a:pt x="2622" y="48312"/>
                  </a:cubicBezTo>
                  <a:lnTo>
                    <a:pt x="27277" y="8361"/>
                  </a:lnTo>
                  <a:close/>
                </a:path>
              </a:pathLst>
            </a:custGeom>
            <a:solidFill>
              <a:srgbClr val="FEFEF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7" name="Google Shape;2216;p34">
              <a:extLst>
                <a:ext uri="{FF2B5EF4-FFF2-40B4-BE49-F238E27FC236}">
                  <a16:creationId xmlns:a16="http://schemas.microsoft.com/office/drawing/2014/main" id="{67C5BC57-32DD-E064-69A1-B5B5CF35B890}"/>
                </a:ext>
              </a:extLst>
            </p:cNvPr>
            <p:cNvSpPr/>
            <p:nvPr/>
          </p:nvSpPr>
          <p:spPr>
            <a:xfrm>
              <a:off x="2833375" y="426424"/>
              <a:ext cx="58214" cy="73651"/>
            </a:xfrm>
            <a:custGeom>
              <a:avLst/>
              <a:gdLst/>
              <a:ahLst/>
              <a:cxnLst/>
              <a:rect l="l" t="t" r="r" b="b"/>
              <a:pathLst>
                <a:path w="58214" h="73651" extrusionOk="0">
                  <a:moveTo>
                    <a:pt x="11608" y="57296"/>
                  </a:moveTo>
                  <a:lnTo>
                    <a:pt x="36259" y="17350"/>
                  </a:lnTo>
                  <a:cubicBezTo>
                    <a:pt x="40911" y="9812"/>
                    <a:pt x="50321" y="7012"/>
                    <a:pt x="58215" y="10435"/>
                  </a:cubicBezTo>
                  <a:cubicBezTo>
                    <a:pt x="56812" y="7198"/>
                    <a:pt x="54444" y="4364"/>
                    <a:pt x="51207" y="2448"/>
                  </a:cubicBezTo>
                  <a:cubicBezTo>
                    <a:pt x="42970" y="-2420"/>
                    <a:pt x="32318" y="186"/>
                    <a:pt x="27272" y="8363"/>
                  </a:cubicBezTo>
                  <a:lnTo>
                    <a:pt x="2625" y="48310"/>
                  </a:lnTo>
                  <a:cubicBezTo>
                    <a:pt x="-2480" y="56580"/>
                    <a:pt x="87" y="67427"/>
                    <a:pt x="8362" y="72533"/>
                  </a:cubicBezTo>
                  <a:cubicBezTo>
                    <a:pt x="9053" y="72961"/>
                    <a:pt x="9765" y="73329"/>
                    <a:pt x="10489" y="73651"/>
                  </a:cubicBezTo>
                  <a:cubicBezTo>
                    <a:pt x="8231" y="68529"/>
                    <a:pt x="8451" y="62423"/>
                    <a:pt x="11608" y="57296"/>
                  </a:cubicBezTo>
                  <a:lnTo>
                    <a:pt x="11608" y="57296"/>
                  </a:lnTo>
                  <a:close/>
                </a:path>
              </a:pathLst>
            </a:custGeom>
            <a:solidFill>
              <a:srgbClr val="FEFEF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8" name="Google Shape;2217;p34">
              <a:extLst>
                <a:ext uri="{FF2B5EF4-FFF2-40B4-BE49-F238E27FC236}">
                  <a16:creationId xmlns:a16="http://schemas.microsoft.com/office/drawing/2014/main" id="{39D1D3D0-68C1-D41E-5D49-4E7CCD9FB6C6}"/>
                </a:ext>
              </a:extLst>
            </p:cNvPr>
            <p:cNvSpPr/>
            <p:nvPr/>
          </p:nvSpPr>
          <p:spPr>
            <a:xfrm>
              <a:off x="2863339" y="454898"/>
              <a:ext cx="53551" cy="65169"/>
            </a:xfrm>
            <a:custGeom>
              <a:avLst/>
              <a:gdLst/>
              <a:ahLst/>
              <a:cxnLst/>
              <a:rect l="l" t="t" r="r" b="b"/>
              <a:pathLst>
                <a:path w="53551" h="65169" extrusionOk="0">
                  <a:moveTo>
                    <a:pt x="21111" y="8362"/>
                  </a:moveTo>
                  <a:cubicBezTo>
                    <a:pt x="26158" y="189"/>
                    <a:pt x="36809" y="-2421"/>
                    <a:pt x="45042" y="2447"/>
                  </a:cubicBezTo>
                  <a:cubicBezTo>
                    <a:pt x="53537" y="7468"/>
                    <a:pt x="56045" y="18785"/>
                    <a:pt x="50864" y="27183"/>
                  </a:cubicBezTo>
                  <a:lnTo>
                    <a:pt x="32585" y="56808"/>
                  </a:lnTo>
                  <a:cubicBezTo>
                    <a:pt x="27484" y="65079"/>
                    <a:pt x="16637" y="67651"/>
                    <a:pt x="8362" y="62545"/>
                  </a:cubicBezTo>
                  <a:cubicBezTo>
                    <a:pt x="87" y="57439"/>
                    <a:pt x="-2480" y="46593"/>
                    <a:pt x="2625" y="38322"/>
                  </a:cubicBezTo>
                  <a:lnTo>
                    <a:pt x="21111" y="8362"/>
                  </a:lnTo>
                  <a:close/>
                </a:path>
              </a:pathLst>
            </a:custGeom>
            <a:solidFill>
              <a:srgbClr val="FEFEF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9" name="Google Shape;2218;p34">
              <a:extLst>
                <a:ext uri="{FF2B5EF4-FFF2-40B4-BE49-F238E27FC236}">
                  <a16:creationId xmlns:a16="http://schemas.microsoft.com/office/drawing/2014/main" id="{E7FAE663-9638-D918-F882-6F7B37885ED0}"/>
                </a:ext>
              </a:extLst>
            </p:cNvPr>
            <p:cNvSpPr/>
            <p:nvPr/>
          </p:nvSpPr>
          <p:spPr>
            <a:xfrm>
              <a:off x="2863339" y="454901"/>
              <a:ext cx="52371" cy="63982"/>
            </a:xfrm>
            <a:custGeom>
              <a:avLst/>
              <a:gdLst/>
              <a:ahLst/>
              <a:cxnLst/>
              <a:rect l="l" t="t" r="r" b="b"/>
              <a:pathLst>
                <a:path w="52371" h="63982" extrusionOk="0">
                  <a:moveTo>
                    <a:pt x="11269" y="63982"/>
                  </a:moveTo>
                  <a:cubicBezTo>
                    <a:pt x="9362" y="59025"/>
                    <a:pt x="9705" y="53271"/>
                    <a:pt x="12709" y="48403"/>
                  </a:cubicBezTo>
                  <a:lnTo>
                    <a:pt x="31195" y="18443"/>
                  </a:lnTo>
                  <a:cubicBezTo>
                    <a:pt x="35695" y="11155"/>
                    <a:pt x="44648" y="8300"/>
                    <a:pt x="52372" y="11215"/>
                  </a:cubicBezTo>
                  <a:cubicBezTo>
                    <a:pt x="51025" y="7651"/>
                    <a:pt x="48542" y="4516"/>
                    <a:pt x="45046" y="2448"/>
                  </a:cubicBezTo>
                  <a:cubicBezTo>
                    <a:pt x="36809" y="-2420"/>
                    <a:pt x="26158" y="186"/>
                    <a:pt x="21111" y="8363"/>
                  </a:cubicBezTo>
                  <a:lnTo>
                    <a:pt x="2625" y="38323"/>
                  </a:lnTo>
                  <a:cubicBezTo>
                    <a:pt x="-2480" y="46598"/>
                    <a:pt x="87" y="57440"/>
                    <a:pt x="8362" y="62546"/>
                  </a:cubicBezTo>
                  <a:cubicBezTo>
                    <a:pt x="9299" y="63126"/>
                    <a:pt x="10273" y="63601"/>
                    <a:pt x="11269" y="63982"/>
                  </a:cubicBezTo>
                  <a:lnTo>
                    <a:pt x="11269" y="63982"/>
                  </a:lnTo>
                  <a:close/>
                </a:path>
              </a:pathLst>
            </a:custGeom>
            <a:solidFill>
              <a:srgbClr val="FEFEF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0" name="Google Shape;2219;p34">
              <a:extLst>
                <a:ext uri="{FF2B5EF4-FFF2-40B4-BE49-F238E27FC236}">
                  <a16:creationId xmlns:a16="http://schemas.microsoft.com/office/drawing/2014/main" id="{7311910C-24C7-9B32-126D-348976A50BDA}"/>
                </a:ext>
              </a:extLst>
            </p:cNvPr>
            <p:cNvSpPr/>
            <p:nvPr/>
          </p:nvSpPr>
          <p:spPr>
            <a:xfrm>
              <a:off x="2893294" y="483373"/>
              <a:ext cx="47393" cy="55184"/>
            </a:xfrm>
            <a:custGeom>
              <a:avLst/>
              <a:gdLst/>
              <a:ahLst/>
              <a:cxnLst/>
              <a:rect l="l" t="t" r="r" b="b"/>
              <a:pathLst>
                <a:path w="47393" h="55184" extrusionOk="0">
                  <a:moveTo>
                    <a:pt x="14952" y="8363"/>
                  </a:moveTo>
                  <a:cubicBezTo>
                    <a:pt x="19998" y="186"/>
                    <a:pt x="30650" y="-2420"/>
                    <a:pt x="38887" y="2448"/>
                  </a:cubicBezTo>
                  <a:cubicBezTo>
                    <a:pt x="47382" y="7474"/>
                    <a:pt x="49886" y="18786"/>
                    <a:pt x="44704" y="27184"/>
                  </a:cubicBezTo>
                  <a:lnTo>
                    <a:pt x="32586" y="46822"/>
                  </a:lnTo>
                  <a:cubicBezTo>
                    <a:pt x="27485" y="55097"/>
                    <a:pt x="16638" y="57665"/>
                    <a:pt x="8363" y="52559"/>
                  </a:cubicBezTo>
                  <a:cubicBezTo>
                    <a:pt x="89" y="47458"/>
                    <a:pt x="-2479" y="36611"/>
                    <a:pt x="2622" y="28336"/>
                  </a:cubicBezTo>
                  <a:lnTo>
                    <a:pt x="14952" y="8363"/>
                  </a:lnTo>
                  <a:close/>
                </a:path>
              </a:pathLst>
            </a:custGeom>
            <a:solidFill>
              <a:srgbClr val="FEFEF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1" name="Google Shape;2220;p34">
              <a:extLst>
                <a:ext uri="{FF2B5EF4-FFF2-40B4-BE49-F238E27FC236}">
                  <a16:creationId xmlns:a16="http://schemas.microsoft.com/office/drawing/2014/main" id="{076AFF4F-6E7A-6B26-0882-DBE5DA66203F}"/>
                </a:ext>
              </a:extLst>
            </p:cNvPr>
            <p:cNvSpPr/>
            <p:nvPr/>
          </p:nvSpPr>
          <p:spPr>
            <a:xfrm>
              <a:off x="2893299" y="483373"/>
              <a:ext cx="46304" cy="54105"/>
            </a:xfrm>
            <a:custGeom>
              <a:avLst/>
              <a:gdLst/>
              <a:ahLst/>
              <a:cxnLst/>
              <a:rect l="l" t="t" r="r" b="b"/>
              <a:pathLst>
                <a:path w="46304" h="54105" extrusionOk="0">
                  <a:moveTo>
                    <a:pt x="13074" y="38789"/>
                  </a:moveTo>
                  <a:lnTo>
                    <a:pt x="25399" y="18816"/>
                  </a:lnTo>
                  <a:cubicBezTo>
                    <a:pt x="29844" y="11609"/>
                    <a:pt x="38640" y="8736"/>
                    <a:pt x="46305" y="11482"/>
                  </a:cubicBezTo>
                  <a:cubicBezTo>
                    <a:pt x="44978" y="7812"/>
                    <a:pt x="42466" y="4567"/>
                    <a:pt x="38881" y="2448"/>
                  </a:cubicBezTo>
                  <a:cubicBezTo>
                    <a:pt x="30645" y="-2420"/>
                    <a:pt x="19993" y="186"/>
                    <a:pt x="14946" y="8363"/>
                  </a:cubicBezTo>
                  <a:lnTo>
                    <a:pt x="2625" y="28336"/>
                  </a:lnTo>
                  <a:cubicBezTo>
                    <a:pt x="-2480" y="36607"/>
                    <a:pt x="87" y="47454"/>
                    <a:pt x="8362" y="52559"/>
                  </a:cubicBezTo>
                  <a:cubicBezTo>
                    <a:pt x="9388" y="53195"/>
                    <a:pt x="10455" y="53703"/>
                    <a:pt x="11540" y="54106"/>
                  </a:cubicBezTo>
                  <a:cubicBezTo>
                    <a:pt x="9743" y="49208"/>
                    <a:pt x="10125" y="43568"/>
                    <a:pt x="13074" y="38789"/>
                  </a:cubicBezTo>
                  <a:lnTo>
                    <a:pt x="13074" y="38789"/>
                  </a:lnTo>
                  <a:close/>
                </a:path>
              </a:pathLst>
            </a:custGeom>
            <a:solidFill>
              <a:srgbClr val="FEFEF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2" name="Google Shape;2221;p34">
              <a:extLst>
                <a:ext uri="{FF2B5EF4-FFF2-40B4-BE49-F238E27FC236}">
                  <a16:creationId xmlns:a16="http://schemas.microsoft.com/office/drawing/2014/main" id="{CF3E5A82-468D-C8F6-6F97-64CB6CF1AFA0}"/>
                </a:ext>
              </a:extLst>
            </p:cNvPr>
            <p:cNvSpPr/>
            <p:nvPr/>
          </p:nvSpPr>
          <p:spPr>
            <a:xfrm>
              <a:off x="2733817" y="286247"/>
              <a:ext cx="88015" cy="170161"/>
            </a:xfrm>
            <a:custGeom>
              <a:avLst/>
              <a:gdLst/>
              <a:ahLst/>
              <a:cxnLst/>
              <a:rect l="l" t="t" r="r" b="b"/>
              <a:pathLst>
                <a:path w="88015" h="170161" extrusionOk="0">
                  <a:moveTo>
                    <a:pt x="88015" y="35205"/>
                  </a:moveTo>
                  <a:lnTo>
                    <a:pt x="0" y="0"/>
                  </a:lnTo>
                  <a:lnTo>
                    <a:pt x="0" y="157692"/>
                  </a:lnTo>
                  <a:lnTo>
                    <a:pt x="35205" y="170162"/>
                  </a:lnTo>
                  <a:lnTo>
                    <a:pt x="88015" y="35205"/>
                  </a:ln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3" name="Google Shape;2222;p34">
              <a:extLst>
                <a:ext uri="{FF2B5EF4-FFF2-40B4-BE49-F238E27FC236}">
                  <a16:creationId xmlns:a16="http://schemas.microsoft.com/office/drawing/2014/main" id="{F9F765FB-9FA6-4957-8681-E391233E0DED}"/>
                </a:ext>
              </a:extLst>
            </p:cNvPr>
            <p:cNvSpPr/>
            <p:nvPr/>
          </p:nvSpPr>
          <p:spPr>
            <a:xfrm>
              <a:off x="2733817" y="417526"/>
              <a:ext cx="42988" cy="38882"/>
            </a:xfrm>
            <a:custGeom>
              <a:avLst/>
              <a:gdLst/>
              <a:ahLst/>
              <a:cxnLst/>
              <a:rect l="l" t="t" r="r" b="b"/>
              <a:pathLst>
                <a:path w="42988" h="38882" extrusionOk="0">
                  <a:moveTo>
                    <a:pt x="0" y="26413"/>
                  </a:moveTo>
                  <a:lnTo>
                    <a:pt x="35205" y="38883"/>
                  </a:lnTo>
                  <a:lnTo>
                    <a:pt x="42989" y="18986"/>
                  </a:lnTo>
                  <a:lnTo>
                    <a:pt x="0" y="0"/>
                  </a:lnTo>
                  <a:lnTo>
                    <a:pt x="0" y="26413"/>
                  </a:lnTo>
                  <a:close/>
                </a:path>
              </a:pathLst>
            </a:custGeom>
            <a:solidFill>
              <a:srgbClr val="9BA4A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4" name="Google Shape;2223;p34">
              <a:extLst>
                <a:ext uri="{FF2B5EF4-FFF2-40B4-BE49-F238E27FC236}">
                  <a16:creationId xmlns:a16="http://schemas.microsoft.com/office/drawing/2014/main" id="{EFDBF479-BB31-124C-B894-1594F8EABFD8}"/>
                </a:ext>
              </a:extLst>
            </p:cNvPr>
            <p:cNvSpPr/>
            <p:nvPr/>
          </p:nvSpPr>
          <p:spPr>
            <a:xfrm>
              <a:off x="2961433" y="174030"/>
              <a:ext cx="136181" cy="236174"/>
            </a:xfrm>
            <a:custGeom>
              <a:avLst/>
              <a:gdLst/>
              <a:ahLst/>
              <a:cxnLst/>
              <a:rect l="l" t="t" r="r" b="b"/>
              <a:pathLst>
                <a:path w="136181" h="236174" extrusionOk="0">
                  <a:moveTo>
                    <a:pt x="0" y="127623"/>
                  </a:moveTo>
                  <a:lnTo>
                    <a:pt x="110018" y="236174"/>
                  </a:lnTo>
                  <a:lnTo>
                    <a:pt x="136181" y="211723"/>
                  </a:lnTo>
                  <a:lnTo>
                    <a:pt x="136181" y="0"/>
                  </a:lnTo>
                  <a:lnTo>
                    <a:pt x="0" y="127623"/>
                  </a:ln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5" name="Google Shape;2224;p34">
              <a:extLst>
                <a:ext uri="{FF2B5EF4-FFF2-40B4-BE49-F238E27FC236}">
                  <a16:creationId xmlns:a16="http://schemas.microsoft.com/office/drawing/2014/main" id="{E190B34D-8674-AE9B-C69F-2CB5316248F0}"/>
                </a:ext>
              </a:extLst>
            </p:cNvPr>
            <p:cNvSpPr/>
            <p:nvPr/>
          </p:nvSpPr>
          <p:spPr>
            <a:xfrm>
              <a:off x="3055816" y="351895"/>
              <a:ext cx="41797" cy="58309"/>
            </a:xfrm>
            <a:custGeom>
              <a:avLst/>
              <a:gdLst/>
              <a:ahLst/>
              <a:cxnLst/>
              <a:rect l="l" t="t" r="r" b="b"/>
              <a:pathLst>
                <a:path w="41797" h="58309" extrusionOk="0">
                  <a:moveTo>
                    <a:pt x="0" y="42883"/>
                  </a:moveTo>
                  <a:lnTo>
                    <a:pt x="15635" y="58310"/>
                  </a:lnTo>
                  <a:lnTo>
                    <a:pt x="41798" y="33858"/>
                  </a:lnTo>
                  <a:lnTo>
                    <a:pt x="41798" y="0"/>
                  </a:lnTo>
                  <a:lnTo>
                    <a:pt x="0" y="42883"/>
                  </a:lnTo>
                  <a:close/>
                </a:path>
              </a:pathLst>
            </a:custGeom>
            <a:solidFill>
              <a:srgbClr val="4D647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186" name="Google Shape;2225;p34">
              <a:extLst>
                <a:ext uri="{FF2B5EF4-FFF2-40B4-BE49-F238E27FC236}">
                  <a16:creationId xmlns:a16="http://schemas.microsoft.com/office/drawing/2014/main" id="{F9D3C316-E620-BD0E-514D-6A99255D20FA}"/>
                </a:ext>
              </a:extLst>
            </p:cNvPr>
            <p:cNvGrpSpPr/>
            <p:nvPr/>
          </p:nvGrpSpPr>
          <p:grpSpPr>
            <a:xfrm>
              <a:off x="2728310" y="168528"/>
              <a:ext cx="374801" cy="375474"/>
              <a:chOff x="2728310" y="168528"/>
              <a:chExt cx="374801" cy="375474"/>
            </a:xfrm>
          </p:grpSpPr>
          <p:sp>
            <p:nvSpPr>
              <p:cNvPr id="196" name="Google Shape;2226;p34">
                <a:extLst>
                  <a:ext uri="{FF2B5EF4-FFF2-40B4-BE49-F238E27FC236}">
                    <a16:creationId xmlns:a16="http://schemas.microsoft.com/office/drawing/2014/main" id="{50A9FCDC-50C1-60B1-500C-5F12A79D579B}"/>
                  </a:ext>
                </a:extLst>
              </p:cNvPr>
              <p:cNvSpPr/>
              <p:nvPr/>
            </p:nvSpPr>
            <p:spPr>
              <a:xfrm>
                <a:off x="2910020" y="345263"/>
                <a:ext cx="78045" cy="45130"/>
              </a:xfrm>
              <a:custGeom>
                <a:avLst/>
                <a:gdLst/>
                <a:ahLst/>
                <a:cxnLst/>
                <a:rect l="l" t="t" r="r" b="b"/>
                <a:pathLst>
                  <a:path w="78045" h="45130" extrusionOk="0">
                    <a:moveTo>
                      <a:pt x="24470" y="3649"/>
                    </a:moveTo>
                    <a:cubicBezTo>
                      <a:pt x="23851" y="3268"/>
                      <a:pt x="23139" y="3009"/>
                      <a:pt x="22415" y="2895"/>
                    </a:cubicBezTo>
                    <a:lnTo>
                      <a:pt x="6454" y="82"/>
                    </a:lnTo>
                    <a:cubicBezTo>
                      <a:pt x="3505" y="-439"/>
                      <a:pt x="603" y="1590"/>
                      <a:pt x="82" y="4543"/>
                    </a:cubicBezTo>
                    <a:cubicBezTo>
                      <a:pt x="-440" y="7492"/>
                      <a:pt x="1594" y="10395"/>
                      <a:pt x="4543" y="10916"/>
                    </a:cubicBezTo>
                    <a:lnTo>
                      <a:pt x="19606" y="13572"/>
                    </a:lnTo>
                    <a:lnTo>
                      <a:pt x="69691" y="44346"/>
                    </a:lnTo>
                    <a:cubicBezTo>
                      <a:pt x="72136" y="45850"/>
                      <a:pt x="75492" y="45121"/>
                      <a:pt x="77114" y="42757"/>
                    </a:cubicBezTo>
                    <a:cubicBezTo>
                      <a:pt x="78856" y="40223"/>
                      <a:pt x="78072" y="36579"/>
                      <a:pt x="75453" y="34969"/>
                    </a:cubicBezTo>
                    <a:lnTo>
                      <a:pt x="24470" y="3649"/>
                    </a:lnTo>
                    <a:close/>
                  </a:path>
                </a:pathLst>
              </a:custGeom>
              <a:solidFill>
                <a:srgbClr val="0000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7" name="Google Shape;2227;p34">
                <a:extLst>
                  <a:ext uri="{FF2B5EF4-FFF2-40B4-BE49-F238E27FC236}">
                    <a16:creationId xmlns:a16="http://schemas.microsoft.com/office/drawing/2014/main" id="{4D776538-A352-78E3-BA7E-341DD4518C79}"/>
                  </a:ext>
                </a:extLst>
              </p:cNvPr>
              <p:cNvSpPr/>
              <p:nvPr/>
            </p:nvSpPr>
            <p:spPr>
              <a:xfrm>
                <a:off x="2728310" y="168528"/>
                <a:ext cx="374801" cy="375474"/>
              </a:xfrm>
              <a:custGeom>
                <a:avLst/>
                <a:gdLst/>
                <a:ahLst/>
                <a:cxnLst/>
                <a:rect l="l" t="t" r="r" b="b"/>
                <a:pathLst>
                  <a:path w="374801" h="375474" extrusionOk="0">
                    <a:moveTo>
                      <a:pt x="365545" y="213208"/>
                    </a:moveTo>
                    <a:lnTo>
                      <a:pt x="343242" y="234054"/>
                    </a:lnTo>
                    <a:lnTo>
                      <a:pt x="241058" y="133222"/>
                    </a:lnTo>
                    <a:lnTo>
                      <a:pt x="373062" y="9514"/>
                    </a:lnTo>
                    <a:cubicBezTo>
                      <a:pt x="375278" y="7438"/>
                      <a:pt x="375392" y="3956"/>
                      <a:pt x="373316" y="1740"/>
                    </a:cubicBezTo>
                    <a:cubicBezTo>
                      <a:pt x="371240" y="-476"/>
                      <a:pt x="367757" y="-591"/>
                      <a:pt x="365537" y="1485"/>
                    </a:cubicBezTo>
                    <a:lnTo>
                      <a:pt x="229360" y="129108"/>
                    </a:lnTo>
                    <a:cubicBezTo>
                      <a:pt x="227114" y="131214"/>
                      <a:pt x="227068" y="134879"/>
                      <a:pt x="229258" y="137040"/>
                    </a:cubicBezTo>
                    <a:lnTo>
                      <a:pt x="238296" y="145958"/>
                    </a:lnTo>
                    <a:lnTo>
                      <a:pt x="235410" y="148505"/>
                    </a:lnTo>
                    <a:lnTo>
                      <a:pt x="174995" y="143306"/>
                    </a:lnTo>
                    <a:cubicBezTo>
                      <a:pt x="174063" y="143226"/>
                      <a:pt x="173097" y="143387"/>
                      <a:pt x="172245" y="143781"/>
                    </a:cubicBezTo>
                    <a:lnTo>
                      <a:pt x="124375" y="165580"/>
                    </a:lnTo>
                    <a:cubicBezTo>
                      <a:pt x="124236" y="165546"/>
                      <a:pt x="124096" y="165508"/>
                      <a:pt x="123952" y="165483"/>
                    </a:cubicBezTo>
                    <a:lnTo>
                      <a:pt x="96416" y="160623"/>
                    </a:lnTo>
                    <a:lnTo>
                      <a:pt x="98644" y="154932"/>
                    </a:lnTo>
                    <a:cubicBezTo>
                      <a:pt x="99746" y="152119"/>
                      <a:pt x="98373" y="148941"/>
                      <a:pt x="95564" y="147818"/>
                    </a:cubicBezTo>
                    <a:lnTo>
                      <a:pt x="7549" y="112613"/>
                    </a:lnTo>
                    <a:cubicBezTo>
                      <a:pt x="4727" y="111482"/>
                      <a:pt x="1528" y="112855"/>
                      <a:pt x="397" y="115677"/>
                    </a:cubicBezTo>
                    <a:cubicBezTo>
                      <a:pt x="-730" y="118498"/>
                      <a:pt x="638" y="121702"/>
                      <a:pt x="3460" y="122829"/>
                    </a:cubicBezTo>
                    <a:lnTo>
                      <a:pt x="86404" y="156004"/>
                    </a:lnTo>
                    <a:lnTo>
                      <a:pt x="37526" y="280919"/>
                    </a:lnTo>
                    <a:lnTo>
                      <a:pt x="7337" y="270225"/>
                    </a:lnTo>
                    <a:cubicBezTo>
                      <a:pt x="4473" y="269213"/>
                      <a:pt x="1329" y="270708"/>
                      <a:pt x="316" y="273573"/>
                    </a:cubicBezTo>
                    <a:cubicBezTo>
                      <a:pt x="-696" y="276437"/>
                      <a:pt x="804" y="279581"/>
                      <a:pt x="3663" y="280593"/>
                    </a:cubicBezTo>
                    <a:lnTo>
                      <a:pt x="38869" y="293063"/>
                    </a:lnTo>
                    <a:cubicBezTo>
                      <a:pt x="41635" y="294046"/>
                      <a:pt x="44758" y="292614"/>
                      <a:pt x="45826" y="289885"/>
                    </a:cubicBezTo>
                    <a:lnTo>
                      <a:pt x="53999" y="269009"/>
                    </a:lnTo>
                    <a:lnTo>
                      <a:pt x="75404" y="281004"/>
                    </a:lnTo>
                    <a:lnTo>
                      <a:pt x="73044" y="284830"/>
                    </a:lnTo>
                    <a:cubicBezTo>
                      <a:pt x="66354" y="295673"/>
                      <a:pt x="69731" y="309934"/>
                      <a:pt x="80573" y="316625"/>
                    </a:cubicBezTo>
                    <a:cubicBezTo>
                      <a:pt x="86306" y="320163"/>
                      <a:pt x="93424" y="321001"/>
                      <a:pt x="99831" y="318925"/>
                    </a:cubicBezTo>
                    <a:cubicBezTo>
                      <a:pt x="100860" y="325603"/>
                      <a:pt x="104779" y="331560"/>
                      <a:pt x="110533" y="335111"/>
                    </a:cubicBezTo>
                    <a:cubicBezTo>
                      <a:pt x="116266" y="338649"/>
                      <a:pt x="123380" y="339487"/>
                      <a:pt x="129790" y="337411"/>
                    </a:cubicBezTo>
                    <a:cubicBezTo>
                      <a:pt x="130820" y="344085"/>
                      <a:pt x="134739" y="350046"/>
                      <a:pt x="140493" y="353592"/>
                    </a:cubicBezTo>
                    <a:cubicBezTo>
                      <a:pt x="146243" y="357143"/>
                      <a:pt x="153323" y="357973"/>
                      <a:pt x="159750" y="355902"/>
                    </a:cubicBezTo>
                    <a:cubicBezTo>
                      <a:pt x="160780" y="362575"/>
                      <a:pt x="164703" y="368532"/>
                      <a:pt x="170453" y="372078"/>
                    </a:cubicBezTo>
                    <a:cubicBezTo>
                      <a:pt x="178812" y="377235"/>
                      <a:pt x="189875" y="376464"/>
                      <a:pt x="197413" y="370146"/>
                    </a:cubicBezTo>
                    <a:cubicBezTo>
                      <a:pt x="199311" y="368557"/>
                      <a:pt x="200946" y="366655"/>
                      <a:pt x="202247" y="364545"/>
                    </a:cubicBezTo>
                    <a:lnTo>
                      <a:pt x="206001" y="358465"/>
                    </a:lnTo>
                    <a:lnTo>
                      <a:pt x="209090" y="360363"/>
                    </a:lnTo>
                    <a:cubicBezTo>
                      <a:pt x="217458" y="365507"/>
                      <a:pt x="228525" y="364715"/>
                      <a:pt x="236046" y="358384"/>
                    </a:cubicBezTo>
                    <a:cubicBezTo>
                      <a:pt x="237940" y="356791"/>
                      <a:pt x="239575" y="354885"/>
                      <a:pt x="240867" y="352775"/>
                    </a:cubicBezTo>
                    <a:cubicBezTo>
                      <a:pt x="243444" y="348580"/>
                      <a:pt x="244511" y="343877"/>
                      <a:pt x="244232" y="339297"/>
                    </a:cubicBezTo>
                    <a:cubicBezTo>
                      <a:pt x="245977" y="339716"/>
                      <a:pt x="247769" y="339941"/>
                      <a:pt x="249570" y="339941"/>
                    </a:cubicBezTo>
                    <a:cubicBezTo>
                      <a:pt x="257561" y="339941"/>
                      <a:pt x="265120" y="335729"/>
                      <a:pt x="269302" y="328925"/>
                    </a:cubicBezTo>
                    <a:cubicBezTo>
                      <a:pt x="271819" y="324823"/>
                      <a:pt x="272967" y="320150"/>
                      <a:pt x="272679" y="315447"/>
                    </a:cubicBezTo>
                    <a:cubicBezTo>
                      <a:pt x="274420" y="315866"/>
                      <a:pt x="276204" y="316087"/>
                      <a:pt x="278005" y="316087"/>
                    </a:cubicBezTo>
                    <a:cubicBezTo>
                      <a:pt x="285991" y="316087"/>
                      <a:pt x="293550" y="311875"/>
                      <a:pt x="297732" y="305070"/>
                    </a:cubicBezTo>
                    <a:cubicBezTo>
                      <a:pt x="300253" y="300965"/>
                      <a:pt x="301401" y="296291"/>
                      <a:pt x="301109" y="291580"/>
                    </a:cubicBezTo>
                    <a:cubicBezTo>
                      <a:pt x="302872" y="291999"/>
                      <a:pt x="304660" y="292215"/>
                      <a:pt x="306435" y="292215"/>
                    </a:cubicBezTo>
                    <a:cubicBezTo>
                      <a:pt x="314206" y="292215"/>
                      <a:pt x="321802" y="288305"/>
                      <a:pt x="326158" y="281216"/>
                    </a:cubicBezTo>
                    <a:cubicBezTo>
                      <a:pt x="332827" y="270361"/>
                      <a:pt x="329425" y="256108"/>
                      <a:pt x="318570" y="249434"/>
                    </a:cubicBezTo>
                    <a:lnTo>
                      <a:pt x="314799" y="247117"/>
                    </a:lnTo>
                    <a:lnTo>
                      <a:pt x="327442" y="233906"/>
                    </a:lnTo>
                    <a:lnTo>
                      <a:pt x="339267" y="245574"/>
                    </a:lnTo>
                    <a:cubicBezTo>
                      <a:pt x="341339" y="247621"/>
                      <a:pt x="344759" y="247668"/>
                      <a:pt x="346885" y="245680"/>
                    </a:cubicBezTo>
                    <a:lnTo>
                      <a:pt x="373045" y="221229"/>
                    </a:lnTo>
                    <a:cubicBezTo>
                      <a:pt x="375265" y="219157"/>
                      <a:pt x="375384" y="215674"/>
                      <a:pt x="373312" y="213454"/>
                    </a:cubicBezTo>
                    <a:cubicBezTo>
                      <a:pt x="371248" y="211251"/>
                      <a:pt x="367765" y="211132"/>
                      <a:pt x="365545" y="213208"/>
                    </a:cubicBezTo>
                    <a:lnTo>
                      <a:pt x="365545" y="213208"/>
                    </a:lnTo>
                    <a:close/>
                    <a:moveTo>
                      <a:pt x="86353" y="307261"/>
                    </a:moveTo>
                    <a:cubicBezTo>
                      <a:pt x="80675" y="303757"/>
                      <a:pt x="78904" y="296287"/>
                      <a:pt x="82408" y="290605"/>
                    </a:cubicBezTo>
                    <a:lnTo>
                      <a:pt x="113219" y="240668"/>
                    </a:lnTo>
                    <a:cubicBezTo>
                      <a:pt x="116656" y="235096"/>
                      <a:pt x="124037" y="233274"/>
                      <a:pt x="129672" y="236600"/>
                    </a:cubicBezTo>
                    <a:cubicBezTo>
                      <a:pt x="135506" y="240049"/>
                      <a:pt x="137112" y="248040"/>
                      <a:pt x="133612" y="253718"/>
                    </a:cubicBezTo>
                    <a:lnTo>
                      <a:pt x="103008" y="303312"/>
                    </a:lnTo>
                    <a:cubicBezTo>
                      <a:pt x="99504" y="308994"/>
                      <a:pt x="92034" y="310765"/>
                      <a:pt x="86353" y="307261"/>
                    </a:cubicBezTo>
                    <a:lnTo>
                      <a:pt x="86353" y="307261"/>
                    </a:lnTo>
                    <a:close/>
                    <a:moveTo>
                      <a:pt x="116317" y="325751"/>
                    </a:moveTo>
                    <a:cubicBezTo>
                      <a:pt x="110711" y="322289"/>
                      <a:pt x="108906" y="314714"/>
                      <a:pt x="112372" y="309095"/>
                    </a:cubicBezTo>
                    <a:lnTo>
                      <a:pt x="137019" y="269149"/>
                    </a:lnTo>
                    <a:cubicBezTo>
                      <a:pt x="140455" y="263577"/>
                      <a:pt x="147836" y="261756"/>
                      <a:pt x="153471" y="265082"/>
                    </a:cubicBezTo>
                    <a:cubicBezTo>
                      <a:pt x="159301" y="268530"/>
                      <a:pt x="160907" y="276521"/>
                      <a:pt x="157407" y="282195"/>
                    </a:cubicBezTo>
                    <a:lnTo>
                      <a:pt x="132968" y="321806"/>
                    </a:lnTo>
                    <a:cubicBezTo>
                      <a:pt x="129468" y="327484"/>
                      <a:pt x="121994" y="329251"/>
                      <a:pt x="116317" y="325751"/>
                    </a:cubicBezTo>
                    <a:lnTo>
                      <a:pt x="116317" y="325751"/>
                    </a:lnTo>
                    <a:close/>
                    <a:moveTo>
                      <a:pt x="155424" y="345712"/>
                    </a:moveTo>
                    <a:cubicBezTo>
                      <a:pt x="152276" y="346457"/>
                      <a:pt x="149031" y="345928"/>
                      <a:pt x="146281" y="344233"/>
                    </a:cubicBezTo>
                    <a:cubicBezTo>
                      <a:pt x="140671" y="340771"/>
                      <a:pt x="138870" y="333200"/>
                      <a:pt x="142336" y="327581"/>
                    </a:cubicBezTo>
                    <a:lnTo>
                      <a:pt x="160822" y="297622"/>
                    </a:lnTo>
                    <a:cubicBezTo>
                      <a:pt x="164263" y="292046"/>
                      <a:pt x="171643" y="290224"/>
                      <a:pt x="177274" y="293554"/>
                    </a:cubicBezTo>
                    <a:cubicBezTo>
                      <a:pt x="183104" y="296999"/>
                      <a:pt x="184710" y="304990"/>
                      <a:pt x="181215" y="310667"/>
                    </a:cubicBezTo>
                    <a:lnTo>
                      <a:pt x="162932" y="340292"/>
                    </a:lnTo>
                    <a:cubicBezTo>
                      <a:pt x="161233" y="343042"/>
                      <a:pt x="158568" y="344966"/>
                      <a:pt x="155424" y="345712"/>
                    </a:cubicBezTo>
                    <a:lnTo>
                      <a:pt x="155424" y="345712"/>
                    </a:lnTo>
                    <a:close/>
                    <a:moveTo>
                      <a:pt x="192892" y="358778"/>
                    </a:moveTo>
                    <a:cubicBezTo>
                      <a:pt x="189430" y="364384"/>
                      <a:pt x="181859" y="366189"/>
                      <a:pt x="176236" y="362723"/>
                    </a:cubicBezTo>
                    <a:cubicBezTo>
                      <a:pt x="170631" y="359262"/>
                      <a:pt x="168826" y="351686"/>
                      <a:pt x="172292" y="346068"/>
                    </a:cubicBezTo>
                    <a:lnTo>
                      <a:pt x="184617" y="326094"/>
                    </a:lnTo>
                    <a:cubicBezTo>
                      <a:pt x="188053" y="320523"/>
                      <a:pt x="195434" y="318701"/>
                      <a:pt x="201069" y="322031"/>
                    </a:cubicBezTo>
                    <a:cubicBezTo>
                      <a:pt x="206899" y="325476"/>
                      <a:pt x="208509" y="333467"/>
                      <a:pt x="205010" y="339144"/>
                    </a:cubicBezTo>
                    <a:lnTo>
                      <a:pt x="192892" y="358778"/>
                    </a:lnTo>
                    <a:close/>
                    <a:moveTo>
                      <a:pt x="305223" y="241240"/>
                    </a:moveTo>
                    <a:lnTo>
                      <a:pt x="277954" y="224483"/>
                    </a:lnTo>
                    <a:cubicBezTo>
                      <a:pt x="275424" y="222932"/>
                      <a:pt x="271942" y="223762"/>
                      <a:pt x="270387" y="226292"/>
                    </a:cubicBezTo>
                    <a:cubicBezTo>
                      <a:pt x="268832" y="228821"/>
                      <a:pt x="269662" y="232304"/>
                      <a:pt x="272196" y="233859"/>
                    </a:cubicBezTo>
                    <a:lnTo>
                      <a:pt x="312820" y="258824"/>
                    </a:lnTo>
                    <a:cubicBezTo>
                      <a:pt x="318502" y="262319"/>
                      <a:pt x="320290" y="269785"/>
                      <a:pt x="316794" y="275471"/>
                    </a:cubicBezTo>
                    <a:cubicBezTo>
                      <a:pt x="313299" y="281157"/>
                      <a:pt x="305833" y="282941"/>
                      <a:pt x="300147" y="279445"/>
                    </a:cubicBezTo>
                    <a:lnTo>
                      <a:pt x="256574" y="252671"/>
                    </a:lnTo>
                    <a:cubicBezTo>
                      <a:pt x="253989" y="251083"/>
                      <a:pt x="250596" y="251892"/>
                      <a:pt x="249007" y="254481"/>
                    </a:cubicBezTo>
                    <a:cubicBezTo>
                      <a:pt x="247418" y="257069"/>
                      <a:pt x="248227" y="260455"/>
                      <a:pt x="250816" y="262048"/>
                    </a:cubicBezTo>
                    <a:lnTo>
                      <a:pt x="284390" y="282678"/>
                    </a:lnTo>
                    <a:cubicBezTo>
                      <a:pt x="290004" y="286131"/>
                      <a:pt x="291822" y="293698"/>
                      <a:pt x="288364" y="299325"/>
                    </a:cubicBezTo>
                    <a:cubicBezTo>
                      <a:pt x="284911" y="304939"/>
                      <a:pt x="277344" y="306757"/>
                      <a:pt x="271717" y="303299"/>
                    </a:cubicBezTo>
                    <a:lnTo>
                      <a:pt x="241295" y="284601"/>
                    </a:lnTo>
                    <a:cubicBezTo>
                      <a:pt x="238707" y="283013"/>
                      <a:pt x="235317" y="283822"/>
                      <a:pt x="233728" y="286411"/>
                    </a:cubicBezTo>
                    <a:cubicBezTo>
                      <a:pt x="232139" y="288995"/>
                      <a:pt x="232944" y="292385"/>
                      <a:pt x="235533" y="293974"/>
                    </a:cubicBezTo>
                    <a:lnTo>
                      <a:pt x="255964" y="306528"/>
                    </a:lnTo>
                    <a:cubicBezTo>
                      <a:pt x="261578" y="309981"/>
                      <a:pt x="263396" y="317548"/>
                      <a:pt x="259938" y="323171"/>
                    </a:cubicBezTo>
                    <a:cubicBezTo>
                      <a:pt x="256485" y="328789"/>
                      <a:pt x="248918" y="330607"/>
                      <a:pt x="243291" y="327149"/>
                    </a:cubicBezTo>
                    <a:cubicBezTo>
                      <a:pt x="243291" y="327149"/>
                      <a:pt x="225326" y="316120"/>
                      <a:pt x="225161" y="316040"/>
                    </a:cubicBezTo>
                    <a:cubicBezTo>
                      <a:pt x="222648" y="314828"/>
                      <a:pt x="219577" y="315688"/>
                      <a:pt x="218085" y="318112"/>
                    </a:cubicBezTo>
                    <a:cubicBezTo>
                      <a:pt x="216496" y="320701"/>
                      <a:pt x="217305" y="324086"/>
                      <a:pt x="219894" y="325679"/>
                    </a:cubicBezTo>
                    <a:lnTo>
                      <a:pt x="227538" y="330374"/>
                    </a:lnTo>
                    <a:cubicBezTo>
                      <a:pt x="233220" y="333869"/>
                      <a:pt x="235003" y="341335"/>
                      <a:pt x="231512" y="347021"/>
                    </a:cubicBezTo>
                    <a:cubicBezTo>
                      <a:pt x="228059" y="352639"/>
                      <a:pt x="220492" y="354452"/>
                      <a:pt x="214865" y="350995"/>
                    </a:cubicBezTo>
                    <a:lnTo>
                      <a:pt x="211793" y="349110"/>
                    </a:lnTo>
                    <a:lnTo>
                      <a:pt x="214378" y="344915"/>
                    </a:lnTo>
                    <a:cubicBezTo>
                      <a:pt x="217687" y="339559"/>
                      <a:pt x="218712" y="332954"/>
                      <a:pt x="217191" y="326806"/>
                    </a:cubicBezTo>
                    <a:cubicBezTo>
                      <a:pt x="215695" y="320739"/>
                      <a:pt x="211958" y="315676"/>
                      <a:pt x="206675" y="312553"/>
                    </a:cubicBezTo>
                    <a:cubicBezTo>
                      <a:pt x="202552" y="310117"/>
                      <a:pt x="197942" y="309129"/>
                      <a:pt x="193451" y="309434"/>
                    </a:cubicBezTo>
                    <a:cubicBezTo>
                      <a:pt x="194290" y="305812"/>
                      <a:pt x="194294" y="301994"/>
                      <a:pt x="193392" y="298334"/>
                    </a:cubicBezTo>
                    <a:cubicBezTo>
                      <a:pt x="191896" y="292262"/>
                      <a:pt x="188159" y="287203"/>
                      <a:pt x="182876" y="284080"/>
                    </a:cubicBezTo>
                    <a:cubicBezTo>
                      <a:pt x="178753" y="281644"/>
                      <a:pt x="174143" y="280657"/>
                      <a:pt x="169648" y="280962"/>
                    </a:cubicBezTo>
                    <a:cubicBezTo>
                      <a:pt x="171919" y="271212"/>
                      <a:pt x="167741" y="260730"/>
                      <a:pt x="159076" y="255608"/>
                    </a:cubicBezTo>
                    <a:cubicBezTo>
                      <a:pt x="154950" y="253167"/>
                      <a:pt x="150340" y="252184"/>
                      <a:pt x="145849" y="252485"/>
                    </a:cubicBezTo>
                    <a:cubicBezTo>
                      <a:pt x="148120" y="242740"/>
                      <a:pt x="143942" y="232258"/>
                      <a:pt x="135277" y="227131"/>
                    </a:cubicBezTo>
                    <a:cubicBezTo>
                      <a:pt x="124515" y="220771"/>
                      <a:pt x="110427" y="224254"/>
                      <a:pt x="103860" y="234889"/>
                    </a:cubicBezTo>
                    <a:lnTo>
                      <a:pt x="81192" y="271628"/>
                    </a:lnTo>
                    <a:lnTo>
                      <a:pt x="58050" y="258663"/>
                    </a:lnTo>
                    <a:lnTo>
                      <a:pt x="92327" y="171067"/>
                    </a:lnTo>
                    <a:lnTo>
                      <a:pt x="110991" y="174363"/>
                    </a:lnTo>
                    <a:cubicBezTo>
                      <a:pt x="105686" y="180956"/>
                      <a:pt x="104190" y="190239"/>
                      <a:pt x="107927" y="198455"/>
                    </a:cubicBezTo>
                    <a:cubicBezTo>
                      <a:pt x="111800" y="206954"/>
                      <a:pt x="120206" y="211979"/>
                      <a:pt x="128990" y="211979"/>
                    </a:cubicBezTo>
                    <a:cubicBezTo>
                      <a:pt x="132188" y="211979"/>
                      <a:pt x="135434" y="211310"/>
                      <a:pt x="138527" y="209903"/>
                    </a:cubicBezTo>
                    <a:lnTo>
                      <a:pt x="170745" y="195230"/>
                    </a:lnTo>
                    <a:cubicBezTo>
                      <a:pt x="173474" y="193989"/>
                      <a:pt x="174711" y="190671"/>
                      <a:pt x="173470" y="187947"/>
                    </a:cubicBezTo>
                    <a:cubicBezTo>
                      <a:pt x="172228" y="185218"/>
                      <a:pt x="168911" y="183977"/>
                      <a:pt x="166182" y="185218"/>
                    </a:cubicBezTo>
                    <a:lnTo>
                      <a:pt x="133968" y="199891"/>
                    </a:lnTo>
                    <a:cubicBezTo>
                      <a:pt x="127896" y="202654"/>
                      <a:pt x="120706" y="199967"/>
                      <a:pt x="117935" y="193892"/>
                    </a:cubicBezTo>
                    <a:cubicBezTo>
                      <a:pt x="115173" y="187820"/>
                      <a:pt x="117859" y="180630"/>
                      <a:pt x="123935" y="177859"/>
                    </a:cubicBezTo>
                    <a:lnTo>
                      <a:pt x="175486" y="154382"/>
                    </a:lnTo>
                    <a:lnTo>
                      <a:pt x="236808" y="159661"/>
                    </a:lnTo>
                    <a:cubicBezTo>
                      <a:pt x="236965" y="159674"/>
                      <a:pt x="237122" y="159682"/>
                      <a:pt x="237283" y="159682"/>
                    </a:cubicBezTo>
                    <a:cubicBezTo>
                      <a:pt x="238618" y="159682"/>
                      <a:pt x="239914" y="159195"/>
                      <a:pt x="240927" y="158305"/>
                    </a:cubicBezTo>
                    <a:lnTo>
                      <a:pt x="246147" y="153695"/>
                    </a:lnTo>
                    <a:lnTo>
                      <a:pt x="319620" y="226186"/>
                    </a:lnTo>
                    <a:lnTo>
                      <a:pt x="305223" y="241240"/>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sp>
        <p:nvSpPr>
          <p:cNvPr id="198" name="Google Shape;72;p16">
            <a:extLst>
              <a:ext uri="{FF2B5EF4-FFF2-40B4-BE49-F238E27FC236}">
                <a16:creationId xmlns:a16="http://schemas.microsoft.com/office/drawing/2014/main" id="{665B6217-C4C7-E01A-4A41-B8E4F9EEFF9A}"/>
              </a:ext>
            </a:extLst>
          </p:cNvPr>
          <p:cNvSpPr/>
          <p:nvPr/>
        </p:nvSpPr>
        <p:spPr>
          <a:xfrm>
            <a:off x="1906631" y="4293916"/>
            <a:ext cx="2512870" cy="2441683"/>
          </a:xfrm>
          <a:prstGeom prst="rect">
            <a:avLst/>
          </a:prstGeom>
          <a:solidFill>
            <a:schemeClr val="lt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Montserrat Medium"/>
              <a:ea typeface="Montserrat Medium"/>
              <a:cs typeface="Montserrat Medium"/>
              <a:sym typeface="Montserrat Medium"/>
            </a:endParaRPr>
          </a:p>
        </p:txBody>
      </p:sp>
      <p:sp>
        <p:nvSpPr>
          <p:cNvPr id="199" name="Google Shape;75;p16">
            <a:extLst>
              <a:ext uri="{FF2B5EF4-FFF2-40B4-BE49-F238E27FC236}">
                <a16:creationId xmlns:a16="http://schemas.microsoft.com/office/drawing/2014/main" id="{6840D20D-4595-A18F-0393-4FB897D18D7E}"/>
              </a:ext>
            </a:extLst>
          </p:cNvPr>
          <p:cNvSpPr/>
          <p:nvPr/>
        </p:nvSpPr>
        <p:spPr>
          <a:xfrm>
            <a:off x="2222381" y="5536790"/>
            <a:ext cx="166500" cy="166200"/>
          </a:xfrm>
          <a:prstGeom prst="ellipse">
            <a:avLst/>
          </a:prstGeom>
          <a:solidFill>
            <a:schemeClr val="accent2"/>
          </a:solidFill>
          <a:ln w="9525" cap="flat" cmpd="sng">
            <a:solidFill>
              <a:schemeClr val="dk1"/>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en" sz="1200" dirty="0">
                <a:solidFill>
                  <a:schemeClr val="dk1"/>
                </a:solidFill>
                <a:latin typeface="Montserrat Medium"/>
                <a:ea typeface="Montserrat Medium"/>
                <a:cs typeface="Montserrat Medium"/>
                <a:sym typeface="Montserrat Medium"/>
              </a:rPr>
              <a:t>X</a:t>
            </a:r>
            <a:endParaRPr sz="1200" dirty="0">
              <a:solidFill>
                <a:schemeClr val="dk1"/>
              </a:solidFill>
              <a:latin typeface="Montserrat Medium"/>
              <a:ea typeface="Montserrat Medium"/>
              <a:cs typeface="Montserrat Medium"/>
              <a:sym typeface="Montserrat Medium"/>
            </a:endParaRPr>
          </a:p>
        </p:txBody>
      </p:sp>
      <p:sp>
        <p:nvSpPr>
          <p:cNvPr id="200" name="Google Shape;76;p16">
            <a:extLst>
              <a:ext uri="{FF2B5EF4-FFF2-40B4-BE49-F238E27FC236}">
                <a16:creationId xmlns:a16="http://schemas.microsoft.com/office/drawing/2014/main" id="{B5443BF5-5B87-D65F-8F12-340175C0D24F}"/>
              </a:ext>
            </a:extLst>
          </p:cNvPr>
          <p:cNvSpPr txBox="1"/>
          <p:nvPr/>
        </p:nvSpPr>
        <p:spPr>
          <a:xfrm>
            <a:off x="1981557" y="4443658"/>
            <a:ext cx="2492952" cy="384000"/>
          </a:xfrm>
          <a:prstGeom prst="rect">
            <a:avLst/>
          </a:prstGeom>
          <a:noFill/>
          <a:ln>
            <a:noFill/>
          </a:ln>
        </p:spPr>
        <p:txBody>
          <a:bodyPr spcFirstLastPara="1" wrap="square" lIns="91425" tIns="91425" rIns="91425" bIns="91425" anchor="b" anchorCtr="0">
            <a:noAutofit/>
          </a:bodyPr>
          <a:lstStyle/>
          <a:p>
            <a:pPr marL="0" lvl="0" indent="0" algn="l" rtl="0">
              <a:spcBef>
                <a:spcPts val="0"/>
              </a:spcBef>
              <a:spcAft>
                <a:spcPts val="0"/>
              </a:spcAft>
              <a:buNone/>
            </a:pPr>
            <a:r>
              <a:rPr lang="en" sz="1200" b="1" dirty="0">
                <a:solidFill>
                  <a:schemeClr val="dk1"/>
                </a:solidFill>
                <a:latin typeface="Montserrat SemiBold"/>
                <a:ea typeface="Montserrat SemiBold"/>
                <a:cs typeface="Montserrat SemiBold"/>
                <a:sym typeface="Montserrat SemiBold"/>
              </a:rPr>
              <a:t>EQUIPOS CONCENTRACIÓN</a:t>
            </a:r>
            <a:endParaRPr sz="1200" b="1" dirty="0">
              <a:solidFill>
                <a:schemeClr val="dk1"/>
              </a:solidFill>
              <a:latin typeface="Montserrat SemiBold"/>
              <a:ea typeface="Montserrat SemiBold"/>
              <a:cs typeface="Montserrat SemiBold"/>
              <a:sym typeface="Montserrat SemiBold"/>
            </a:endParaRPr>
          </a:p>
        </p:txBody>
      </p:sp>
      <p:sp>
        <p:nvSpPr>
          <p:cNvPr id="202" name="Google Shape;78;p16">
            <a:extLst>
              <a:ext uri="{FF2B5EF4-FFF2-40B4-BE49-F238E27FC236}">
                <a16:creationId xmlns:a16="http://schemas.microsoft.com/office/drawing/2014/main" id="{062A08D4-F72A-C63B-27BA-A7A0036557B7}"/>
              </a:ext>
            </a:extLst>
          </p:cNvPr>
          <p:cNvSpPr/>
          <p:nvPr/>
        </p:nvSpPr>
        <p:spPr>
          <a:xfrm>
            <a:off x="2222381" y="5821298"/>
            <a:ext cx="166500" cy="166500"/>
          </a:xfrm>
          <a:prstGeom prst="ellipse">
            <a:avLst/>
          </a:prstGeom>
          <a:solidFill>
            <a:schemeClr val="accent2"/>
          </a:solidFill>
          <a:ln w="9525" cap="flat" cmpd="sng">
            <a:solidFill>
              <a:schemeClr val="dk1"/>
            </a:solid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 sz="1200" dirty="0">
                <a:solidFill>
                  <a:schemeClr val="dk1"/>
                </a:solidFill>
                <a:latin typeface="Montserrat Medium"/>
                <a:ea typeface="Montserrat Medium"/>
                <a:cs typeface="Montserrat Medium"/>
                <a:sym typeface="Montserrat Medium"/>
              </a:rPr>
              <a:t>X</a:t>
            </a:r>
            <a:endParaRPr sz="1200" dirty="0">
              <a:solidFill>
                <a:schemeClr val="dk1"/>
              </a:solidFill>
              <a:latin typeface="Montserrat Medium"/>
              <a:ea typeface="Montserrat Medium"/>
              <a:cs typeface="Montserrat Medium"/>
              <a:sym typeface="Montserrat Medium"/>
            </a:endParaRPr>
          </a:p>
        </p:txBody>
      </p:sp>
      <p:sp>
        <p:nvSpPr>
          <p:cNvPr id="204" name="Google Shape;80;p16">
            <a:extLst>
              <a:ext uri="{FF2B5EF4-FFF2-40B4-BE49-F238E27FC236}">
                <a16:creationId xmlns:a16="http://schemas.microsoft.com/office/drawing/2014/main" id="{2028A372-1ED8-C353-5819-B06DF9C9D94F}"/>
              </a:ext>
            </a:extLst>
          </p:cNvPr>
          <p:cNvSpPr/>
          <p:nvPr/>
        </p:nvSpPr>
        <p:spPr>
          <a:xfrm>
            <a:off x="2222381" y="6390913"/>
            <a:ext cx="166500" cy="166500"/>
          </a:xfrm>
          <a:prstGeom prst="ellipse">
            <a:avLst/>
          </a:prstGeom>
          <a:solidFill>
            <a:schemeClr val="accent2"/>
          </a:solidFill>
          <a:ln w="9525" cap="flat" cmpd="sng">
            <a:solidFill>
              <a:schemeClr val="dk1"/>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endParaRPr sz="1200">
              <a:latin typeface="Montserrat Medium"/>
              <a:ea typeface="Montserrat Medium"/>
              <a:cs typeface="Montserrat Medium"/>
              <a:sym typeface="Montserrat Medium"/>
            </a:endParaRPr>
          </a:p>
        </p:txBody>
      </p:sp>
      <p:sp>
        <p:nvSpPr>
          <p:cNvPr id="207" name="Google Shape;83;p16">
            <a:extLst>
              <a:ext uri="{FF2B5EF4-FFF2-40B4-BE49-F238E27FC236}">
                <a16:creationId xmlns:a16="http://schemas.microsoft.com/office/drawing/2014/main" id="{97530844-89A2-2442-4DA2-1FD14271D377}"/>
              </a:ext>
            </a:extLst>
          </p:cNvPr>
          <p:cNvSpPr txBox="1"/>
          <p:nvPr/>
        </p:nvSpPr>
        <p:spPr>
          <a:xfrm>
            <a:off x="2388881" y="5524178"/>
            <a:ext cx="1648200" cy="2139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200" dirty="0">
                <a:solidFill>
                  <a:schemeClr val="dk1"/>
                </a:solidFill>
                <a:latin typeface="Montserrat Medium"/>
                <a:ea typeface="Montserrat Medium"/>
                <a:cs typeface="Montserrat Medium"/>
                <a:sym typeface="Montserrat Medium"/>
              </a:rPr>
              <a:t>Filtro prensa</a:t>
            </a:r>
            <a:endParaRPr sz="1200" dirty="0">
              <a:solidFill>
                <a:schemeClr val="dk1"/>
              </a:solidFill>
              <a:latin typeface="Montserrat Medium"/>
              <a:ea typeface="Montserrat Medium"/>
              <a:cs typeface="Montserrat Medium"/>
              <a:sym typeface="Montserrat Medium"/>
            </a:endParaRPr>
          </a:p>
        </p:txBody>
      </p:sp>
      <p:sp>
        <p:nvSpPr>
          <p:cNvPr id="208" name="Google Shape;84;p16">
            <a:extLst>
              <a:ext uri="{FF2B5EF4-FFF2-40B4-BE49-F238E27FC236}">
                <a16:creationId xmlns:a16="http://schemas.microsoft.com/office/drawing/2014/main" id="{CC8AE436-7B72-E4B9-0E8B-8B3155478DCF}"/>
              </a:ext>
            </a:extLst>
          </p:cNvPr>
          <p:cNvSpPr txBox="1"/>
          <p:nvPr/>
        </p:nvSpPr>
        <p:spPr>
          <a:xfrm>
            <a:off x="2388881" y="5806708"/>
            <a:ext cx="1648200" cy="2139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200" dirty="0">
                <a:solidFill>
                  <a:schemeClr val="dk1"/>
                </a:solidFill>
                <a:latin typeface="Montserrat Medium"/>
                <a:ea typeface="Montserrat Medium"/>
                <a:cs typeface="Montserrat Medium"/>
                <a:sym typeface="Montserrat Medium"/>
              </a:rPr>
              <a:t>Horno secado</a:t>
            </a:r>
            <a:endParaRPr sz="1200" dirty="0">
              <a:solidFill>
                <a:schemeClr val="dk1"/>
              </a:solidFill>
              <a:latin typeface="Montserrat Medium"/>
              <a:ea typeface="Montserrat Medium"/>
              <a:cs typeface="Montserrat Medium"/>
              <a:sym typeface="Montserrat Medium"/>
            </a:endParaRPr>
          </a:p>
        </p:txBody>
      </p:sp>
      <p:sp>
        <p:nvSpPr>
          <p:cNvPr id="209" name="Google Shape;85;p16">
            <a:extLst>
              <a:ext uri="{FF2B5EF4-FFF2-40B4-BE49-F238E27FC236}">
                <a16:creationId xmlns:a16="http://schemas.microsoft.com/office/drawing/2014/main" id="{C16F6647-1FBC-A405-5AF8-4BECDBAA406E}"/>
              </a:ext>
            </a:extLst>
          </p:cNvPr>
          <p:cNvSpPr txBox="1"/>
          <p:nvPr/>
        </p:nvSpPr>
        <p:spPr>
          <a:xfrm>
            <a:off x="2388881" y="6089238"/>
            <a:ext cx="1648200" cy="2139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200" dirty="0">
                <a:solidFill>
                  <a:schemeClr val="dk1"/>
                </a:solidFill>
                <a:latin typeface="Montserrat Medium"/>
                <a:ea typeface="Montserrat Medium"/>
                <a:cs typeface="Montserrat Medium"/>
                <a:sym typeface="Montserrat Medium"/>
              </a:rPr>
              <a:t>Horno fundición</a:t>
            </a:r>
            <a:endParaRPr sz="1200" dirty="0">
              <a:solidFill>
                <a:schemeClr val="dk1"/>
              </a:solidFill>
              <a:latin typeface="Montserrat Medium"/>
              <a:ea typeface="Montserrat Medium"/>
              <a:cs typeface="Montserrat Medium"/>
              <a:sym typeface="Montserrat Medium"/>
            </a:endParaRPr>
          </a:p>
        </p:txBody>
      </p:sp>
      <p:sp>
        <p:nvSpPr>
          <p:cNvPr id="210" name="Google Shape;86;p16">
            <a:extLst>
              <a:ext uri="{FF2B5EF4-FFF2-40B4-BE49-F238E27FC236}">
                <a16:creationId xmlns:a16="http://schemas.microsoft.com/office/drawing/2014/main" id="{46164133-8688-FC26-318B-6C7A38F46A12}"/>
              </a:ext>
            </a:extLst>
          </p:cNvPr>
          <p:cNvSpPr txBox="1"/>
          <p:nvPr/>
        </p:nvSpPr>
        <p:spPr>
          <a:xfrm>
            <a:off x="2388881" y="6371768"/>
            <a:ext cx="1963950" cy="25039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200" dirty="0">
                <a:solidFill>
                  <a:schemeClr val="dk1"/>
                </a:solidFill>
                <a:latin typeface="Montserrat Medium"/>
                <a:ea typeface="Montserrat Medium"/>
                <a:cs typeface="Montserrat Medium"/>
                <a:sym typeface="Montserrat Medium"/>
              </a:rPr>
              <a:t>Instalación y montaje</a:t>
            </a:r>
            <a:endParaRPr sz="1200" dirty="0">
              <a:solidFill>
                <a:schemeClr val="dk1"/>
              </a:solidFill>
              <a:latin typeface="Montserrat Medium"/>
              <a:ea typeface="Montserrat Medium"/>
              <a:cs typeface="Montserrat Medium"/>
              <a:sym typeface="Montserrat Medium"/>
            </a:endParaRPr>
          </a:p>
        </p:txBody>
      </p:sp>
      <p:sp>
        <p:nvSpPr>
          <p:cNvPr id="213" name="Google Shape;89;p16">
            <a:extLst>
              <a:ext uri="{FF2B5EF4-FFF2-40B4-BE49-F238E27FC236}">
                <a16:creationId xmlns:a16="http://schemas.microsoft.com/office/drawing/2014/main" id="{FEDF9BB2-9183-0FF5-B6DA-446F0CBC1031}"/>
              </a:ext>
            </a:extLst>
          </p:cNvPr>
          <p:cNvSpPr/>
          <p:nvPr/>
        </p:nvSpPr>
        <p:spPr>
          <a:xfrm>
            <a:off x="7962532" y="4130634"/>
            <a:ext cx="2537168" cy="2441671"/>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Montserrat Medium"/>
              <a:ea typeface="Montserrat Medium"/>
              <a:cs typeface="Montserrat Medium"/>
              <a:sym typeface="Montserrat Medium"/>
            </a:endParaRPr>
          </a:p>
        </p:txBody>
      </p:sp>
      <p:sp>
        <p:nvSpPr>
          <p:cNvPr id="215" name="Google Shape;91;p16">
            <a:extLst>
              <a:ext uri="{FF2B5EF4-FFF2-40B4-BE49-F238E27FC236}">
                <a16:creationId xmlns:a16="http://schemas.microsoft.com/office/drawing/2014/main" id="{001EFA98-B508-0ED9-C41C-56CA0F0E0F1D}"/>
              </a:ext>
            </a:extLst>
          </p:cNvPr>
          <p:cNvSpPr txBox="1"/>
          <p:nvPr/>
        </p:nvSpPr>
        <p:spPr>
          <a:xfrm>
            <a:off x="8160941" y="4262648"/>
            <a:ext cx="2017200" cy="384000"/>
          </a:xfrm>
          <a:prstGeom prst="rect">
            <a:avLst/>
          </a:prstGeom>
          <a:noFill/>
          <a:ln>
            <a:noFill/>
          </a:ln>
        </p:spPr>
        <p:txBody>
          <a:bodyPr spcFirstLastPara="1" wrap="square" lIns="91425" tIns="91425" rIns="91425" bIns="91425" anchor="b" anchorCtr="0">
            <a:noAutofit/>
          </a:bodyPr>
          <a:lstStyle/>
          <a:p>
            <a:pPr marL="0" lvl="0" indent="0" algn="l" rtl="0">
              <a:spcBef>
                <a:spcPts val="0"/>
              </a:spcBef>
              <a:spcAft>
                <a:spcPts val="0"/>
              </a:spcAft>
              <a:buNone/>
            </a:pPr>
            <a:r>
              <a:rPr lang="en" sz="1200" b="1" dirty="0">
                <a:solidFill>
                  <a:schemeClr val="dk1"/>
                </a:solidFill>
                <a:latin typeface="Montserrat SemiBold"/>
                <a:ea typeface="Montserrat SemiBold"/>
                <a:cs typeface="Montserrat SemiBold"/>
                <a:sym typeface="Montserrat SemiBold"/>
              </a:rPr>
              <a:t>EQUIPOS MOLIENDA</a:t>
            </a:r>
            <a:endParaRPr sz="1200" b="1" dirty="0">
              <a:solidFill>
                <a:schemeClr val="dk1"/>
              </a:solidFill>
              <a:latin typeface="Montserrat SemiBold"/>
              <a:ea typeface="Montserrat SemiBold"/>
              <a:cs typeface="Montserrat SemiBold"/>
              <a:sym typeface="Montserrat SemiBold"/>
            </a:endParaRPr>
          </a:p>
        </p:txBody>
      </p:sp>
      <p:sp>
        <p:nvSpPr>
          <p:cNvPr id="217" name="Google Shape;93;p16">
            <a:extLst>
              <a:ext uri="{FF2B5EF4-FFF2-40B4-BE49-F238E27FC236}">
                <a16:creationId xmlns:a16="http://schemas.microsoft.com/office/drawing/2014/main" id="{F7C22B92-1E37-5553-A4EA-829CAAC0DCCD}"/>
              </a:ext>
            </a:extLst>
          </p:cNvPr>
          <p:cNvSpPr/>
          <p:nvPr/>
        </p:nvSpPr>
        <p:spPr>
          <a:xfrm>
            <a:off x="8243569" y="5831130"/>
            <a:ext cx="166500" cy="166500"/>
          </a:xfrm>
          <a:prstGeom prst="ellipse">
            <a:avLst/>
          </a:prstGeom>
          <a:solidFill>
            <a:schemeClr val="accent5"/>
          </a:solidFill>
          <a:ln w="9525" cap="flat" cmpd="sng">
            <a:solidFill>
              <a:schemeClr val="dk1"/>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en" sz="1200" dirty="0">
                <a:solidFill>
                  <a:schemeClr val="dk1"/>
                </a:solidFill>
                <a:latin typeface="Montserrat Medium"/>
                <a:ea typeface="Montserrat Medium"/>
                <a:cs typeface="Montserrat Medium"/>
                <a:sym typeface="Montserrat Medium"/>
              </a:rPr>
              <a:t>X</a:t>
            </a:r>
            <a:endParaRPr sz="1200" dirty="0">
              <a:solidFill>
                <a:schemeClr val="dk1"/>
              </a:solidFill>
              <a:latin typeface="Montserrat Medium"/>
              <a:ea typeface="Montserrat Medium"/>
              <a:cs typeface="Montserrat Medium"/>
              <a:sym typeface="Montserrat Medium"/>
            </a:endParaRPr>
          </a:p>
        </p:txBody>
      </p:sp>
      <p:sp>
        <p:nvSpPr>
          <p:cNvPr id="218" name="Google Shape;94;p16">
            <a:extLst>
              <a:ext uri="{FF2B5EF4-FFF2-40B4-BE49-F238E27FC236}">
                <a16:creationId xmlns:a16="http://schemas.microsoft.com/office/drawing/2014/main" id="{FAA1F8E9-4178-9DA7-0176-FC667EFF41DD}"/>
              </a:ext>
            </a:extLst>
          </p:cNvPr>
          <p:cNvSpPr/>
          <p:nvPr/>
        </p:nvSpPr>
        <p:spPr>
          <a:xfrm>
            <a:off x="8242070" y="6290848"/>
            <a:ext cx="166500" cy="166500"/>
          </a:xfrm>
          <a:prstGeom prst="ellipse">
            <a:avLst/>
          </a:prstGeom>
          <a:solidFill>
            <a:schemeClr val="accent5"/>
          </a:solidFill>
          <a:ln w="9525" cap="flat" cmpd="sng">
            <a:solidFill>
              <a:schemeClr val="dk1"/>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endParaRPr sz="1200">
              <a:latin typeface="Montserrat Medium"/>
              <a:ea typeface="Montserrat Medium"/>
              <a:cs typeface="Montserrat Medium"/>
              <a:sym typeface="Montserrat Medium"/>
            </a:endParaRPr>
          </a:p>
        </p:txBody>
      </p:sp>
      <p:sp>
        <p:nvSpPr>
          <p:cNvPr id="222" name="Google Shape;98;p16">
            <a:extLst>
              <a:ext uri="{FF2B5EF4-FFF2-40B4-BE49-F238E27FC236}">
                <a16:creationId xmlns:a16="http://schemas.microsoft.com/office/drawing/2014/main" id="{461C632A-1CD0-9C89-CD8B-15487E125DF5}"/>
              </a:ext>
            </a:extLst>
          </p:cNvPr>
          <p:cNvSpPr txBox="1"/>
          <p:nvPr/>
        </p:nvSpPr>
        <p:spPr>
          <a:xfrm>
            <a:off x="8437275" y="5443580"/>
            <a:ext cx="1648200" cy="2139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200" dirty="0">
                <a:solidFill>
                  <a:schemeClr val="dk1"/>
                </a:solidFill>
                <a:latin typeface="Montserrat Medium"/>
                <a:ea typeface="Montserrat Medium"/>
                <a:cs typeface="Montserrat Medium"/>
                <a:sym typeface="Montserrat Medium"/>
              </a:rPr>
              <a:t>Tolva de finos</a:t>
            </a:r>
            <a:endParaRPr sz="1200" dirty="0">
              <a:solidFill>
                <a:schemeClr val="dk1"/>
              </a:solidFill>
              <a:latin typeface="Montserrat Medium"/>
              <a:ea typeface="Montserrat Medium"/>
              <a:cs typeface="Montserrat Medium"/>
              <a:sym typeface="Montserrat Medium"/>
            </a:endParaRPr>
          </a:p>
        </p:txBody>
      </p:sp>
      <p:sp>
        <p:nvSpPr>
          <p:cNvPr id="224" name="Google Shape;100;p16">
            <a:extLst>
              <a:ext uri="{FF2B5EF4-FFF2-40B4-BE49-F238E27FC236}">
                <a16:creationId xmlns:a16="http://schemas.microsoft.com/office/drawing/2014/main" id="{59877332-769D-3E62-B928-4AD96676DA83}"/>
              </a:ext>
            </a:extLst>
          </p:cNvPr>
          <p:cNvSpPr txBox="1"/>
          <p:nvPr/>
        </p:nvSpPr>
        <p:spPr>
          <a:xfrm>
            <a:off x="8437275" y="5840650"/>
            <a:ext cx="2017200" cy="25883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200" dirty="0">
                <a:solidFill>
                  <a:schemeClr val="dk1"/>
                </a:solidFill>
                <a:latin typeface="Montserrat Medium"/>
                <a:ea typeface="Montserrat Medium"/>
                <a:cs typeface="Montserrat Medium"/>
                <a:sym typeface="Montserrat Medium"/>
              </a:rPr>
              <a:t>Alimentador y banda transportadora</a:t>
            </a:r>
            <a:endParaRPr sz="1200" dirty="0">
              <a:solidFill>
                <a:schemeClr val="dk1"/>
              </a:solidFill>
              <a:latin typeface="Montserrat Medium"/>
              <a:ea typeface="Montserrat Medium"/>
              <a:cs typeface="Montserrat Medium"/>
              <a:sym typeface="Montserrat Medium"/>
            </a:endParaRPr>
          </a:p>
        </p:txBody>
      </p:sp>
      <p:sp>
        <p:nvSpPr>
          <p:cNvPr id="225" name="Google Shape;101;p16">
            <a:extLst>
              <a:ext uri="{FF2B5EF4-FFF2-40B4-BE49-F238E27FC236}">
                <a16:creationId xmlns:a16="http://schemas.microsoft.com/office/drawing/2014/main" id="{C0B2BC4B-5766-CD77-ED9F-B689C226165B}"/>
              </a:ext>
            </a:extLst>
          </p:cNvPr>
          <p:cNvSpPr txBox="1"/>
          <p:nvPr/>
        </p:nvSpPr>
        <p:spPr>
          <a:xfrm>
            <a:off x="8444781" y="6272742"/>
            <a:ext cx="2017199" cy="155294"/>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200" dirty="0">
                <a:solidFill>
                  <a:schemeClr val="dk1"/>
                </a:solidFill>
                <a:latin typeface="Montserrat Medium"/>
                <a:ea typeface="Montserrat Medium"/>
                <a:cs typeface="Montserrat Medium"/>
                <a:sym typeface="Montserrat Medium"/>
              </a:rPr>
              <a:t>Instalación y montaje</a:t>
            </a:r>
            <a:endParaRPr sz="1200" dirty="0">
              <a:solidFill>
                <a:schemeClr val="dk1"/>
              </a:solidFill>
              <a:latin typeface="Montserrat Medium"/>
              <a:ea typeface="Montserrat Medium"/>
              <a:cs typeface="Montserrat Medium"/>
              <a:sym typeface="Montserrat Medium"/>
            </a:endParaRPr>
          </a:p>
        </p:txBody>
      </p:sp>
      <p:sp>
        <p:nvSpPr>
          <p:cNvPr id="243" name="Google Shape;119;p16">
            <a:extLst>
              <a:ext uri="{FF2B5EF4-FFF2-40B4-BE49-F238E27FC236}">
                <a16:creationId xmlns:a16="http://schemas.microsoft.com/office/drawing/2014/main" id="{E9212C03-6C14-2CFC-F221-1FE2C440E553}"/>
              </a:ext>
            </a:extLst>
          </p:cNvPr>
          <p:cNvSpPr/>
          <p:nvPr/>
        </p:nvSpPr>
        <p:spPr>
          <a:xfrm>
            <a:off x="2787933" y="4003486"/>
            <a:ext cx="480600" cy="480600"/>
          </a:xfrm>
          <a:prstGeom prst="ellipse">
            <a:avLst/>
          </a:prstGeom>
          <a:solidFill>
            <a:schemeClr val="lt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Montserrat Medium"/>
              <a:ea typeface="Montserrat Medium"/>
              <a:cs typeface="Montserrat Medium"/>
              <a:sym typeface="Montserrat Medium"/>
            </a:endParaRPr>
          </a:p>
        </p:txBody>
      </p:sp>
      <p:sp>
        <p:nvSpPr>
          <p:cNvPr id="244" name="Google Shape;120;p16">
            <a:extLst>
              <a:ext uri="{FF2B5EF4-FFF2-40B4-BE49-F238E27FC236}">
                <a16:creationId xmlns:a16="http://schemas.microsoft.com/office/drawing/2014/main" id="{4619F411-E006-7A92-ED94-47A76C5C59F0}"/>
              </a:ext>
            </a:extLst>
          </p:cNvPr>
          <p:cNvSpPr/>
          <p:nvPr/>
        </p:nvSpPr>
        <p:spPr>
          <a:xfrm>
            <a:off x="9005361" y="3907910"/>
            <a:ext cx="480600" cy="480600"/>
          </a:xfrm>
          <a:prstGeom prst="ellipse">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dirty="0">
              <a:latin typeface="Montserrat Medium"/>
              <a:ea typeface="Montserrat Medium"/>
              <a:cs typeface="Montserrat Medium"/>
              <a:sym typeface="Montserrat Medium"/>
            </a:endParaRPr>
          </a:p>
        </p:txBody>
      </p:sp>
      <p:grpSp>
        <p:nvGrpSpPr>
          <p:cNvPr id="246" name="Google Shape;122;p16">
            <a:extLst>
              <a:ext uri="{FF2B5EF4-FFF2-40B4-BE49-F238E27FC236}">
                <a16:creationId xmlns:a16="http://schemas.microsoft.com/office/drawing/2014/main" id="{3BFA6522-5B13-D20E-AD4B-F3D47ACEECD3}"/>
              </a:ext>
            </a:extLst>
          </p:cNvPr>
          <p:cNvGrpSpPr/>
          <p:nvPr/>
        </p:nvGrpSpPr>
        <p:grpSpPr>
          <a:xfrm>
            <a:off x="2908736" y="4109552"/>
            <a:ext cx="219997" cy="296271"/>
            <a:chOff x="2323370" y="1311024"/>
            <a:chExt cx="373764" cy="503349"/>
          </a:xfrm>
        </p:grpSpPr>
        <p:sp>
          <p:nvSpPr>
            <p:cNvPr id="248" name="Google Shape;123;p16">
              <a:extLst>
                <a:ext uri="{FF2B5EF4-FFF2-40B4-BE49-F238E27FC236}">
                  <a16:creationId xmlns:a16="http://schemas.microsoft.com/office/drawing/2014/main" id="{52804D28-F644-DD4F-67AA-C78F168A3383}"/>
                </a:ext>
              </a:extLst>
            </p:cNvPr>
            <p:cNvSpPr/>
            <p:nvPr/>
          </p:nvSpPr>
          <p:spPr>
            <a:xfrm>
              <a:off x="2394737" y="1507309"/>
              <a:ext cx="231029" cy="14746"/>
            </a:xfrm>
            <a:custGeom>
              <a:avLst/>
              <a:gdLst/>
              <a:ahLst/>
              <a:cxnLst/>
              <a:rect l="l" t="t" r="r" b="b"/>
              <a:pathLst>
                <a:path w="231029" h="14746" extrusionOk="0">
                  <a:moveTo>
                    <a:pt x="7373" y="14747"/>
                  </a:moveTo>
                  <a:lnTo>
                    <a:pt x="223656" y="14747"/>
                  </a:lnTo>
                  <a:cubicBezTo>
                    <a:pt x="227728" y="14747"/>
                    <a:pt x="231029" y="11445"/>
                    <a:pt x="231029" y="7373"/>
                  </a:cubicBezTo>
                  <a:cubicBezTo>
                    <a:pt x="231029" y="3301"/>
                    <a:pt x="227728" y="0"/>
                    <a:pt x="223656" y="0"/>
                  </a:cubicBezTo>
                  <a:lnTo>
                    <a:pt x="7373" y="0"/>
                  </a:lnTo>
                  <a:cubicBezTo>
                    <a:pt x="3301" y="0"/>
                    <a:pt x="0" y="3301"/>
                    <a:pt x="0" y="7373"/>
                  </a:cubicBezTo>
                  <a:cubicBezTo>
                    <a:pt x="0" y="11445"/>
                    <a:pt x="3301" y="14747"/>
                    <a:pt x="7373" y="14747"/>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9" name="Google Shape;124;p16">
              <a:extLst>
                <a:ext uri="{FF2B5EF4-FFF2-40B4-BE49-F238E27FC236}">
                  <a16:creationId xmlns:a16="http://schemas.microsoft.com/office/drawing/2014/main" id="{BD12EBBE-C625-CA3C-486A-11329D70304C}"/>
                </a:ext>
              </a:extLst>
            </p:cNvPr>
            <p:cNvSpPr/>
            <p:nvPr/>
          </p:nvSpPr>
          <p:spPr>
            <a:xfrm>
              <a:off x="2394737" y="1560397"/>
              <a:ext cx="231029" cy="14746"/>
            </a:xfrm>
            <a:custGeom>
              <a:avLst/>
              <a:gdLst/>
              <a:ahLst/>
              <a:cxnLst/>
              <a:rect l="l" t="t" r="r" b="b"/>
              <a:pathLst>
                <a:path w="231029" h="14746" extrusionOk="0">
                  <a:moveTo>
                    <a:pt x="7373" y="14747"/>
                  </a:moveTo>
                  <a:lnTo>
                    <a:pt x="223656" y="14747"/>
                  </a:lnTo>
                  <a:cubicBezTo>
                    <a:pt x="227728" y="14747"/>
                    <a:pt x="231029" y="11445"/>
                    <a:pt x="231029" y="7373"/>
                  </a:cubicBezTo>
                  <a:cubicBezTo>
                    <a:pt x="231029" y="3301"/>
                    <a:pt x="227728" y="0"/>
                    <a:pt x="223656" y="0"/>
                  </a:cubicBezTo>
                  <a:lnTo>
                    <a:pt x="7373" y="0"/>
                  </a:lnTo>
                  <a:cubicBezTo>
                    <a:pt x="3301" y="0"/>
                    <a:pt x="0" y="3301"/>
                    <a:pt x="0" y="7373"/>
                  </a:cubicBezTo>
                  <a:cubicBezTo>
                    <a:pt x="0" y="11445"/>
                    <a:pt x="3301" y="14747"/>
                    <a:pt x="7373" y="14747"/>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0" name="Google Shape;125;p16">
              <a:extLst>
                <a:ext uri="{FF2B5EF4-FFF2-40B4-BE49-F238E27FC236}">
                  <a16:creationId xmlns:a16="http://schemas.microsoft.com/office/drawing/2014/main" id="{549A3351-E722-A127-35A7-7865A5F61DB1}"/>
                </a:ext>
              </a:extLst>
            </p:cNvPr>
            <p:cNvSpPr/>
            <p:nvPr/>
          </p:nvSpPr>
          <p:spPr>
            <a:xfrm>
              <a:off x="2394737" y="1613484"/>
              <a:ext cx="231029" cy="14746"/>
            </a:xfrm>
            <a:custGeom>
              <a:avLst/>
              <a:gdLst/>
              <a:ahLst/>
              <a:cxnLst/>
              <a:rect l="l" t="t" r="r" b="b"/>
              <a:pathLst>
                <a:path w="231029" h="14746" extrusionOk="0">
                  <a:moveTo>
                    <a:pt x="7373" y="14747"/>
                  </a:moveTo>
                  <a:lnTo>
                    <a:pt x="223656" y="14747"/>
                  </a:lnTo>
                  <a:cubicBezTo>
                    <a:pt x="227728" y="14747"/>
                    <a:pt x="231029" y="11445"/>
                    <a:pt x="231029" y="7373"/>
                  </a:cubicBezTo>
                  <a:cubicBezTo>
                    <a:pt x="231029" y="3301"/>
                    <a:pt x="227728" y="0"/>
                    <a:pt x="223656" y="0"/>
                  </a:cubicBezTo>
                  <a:lnTo>
                    <a:pt x="7373" y="0"/>
                  </a:lnTo>
                  <a:cubicBezTo>
                    <a:pt x="3301" y="0"/>
                    <a:pt x="0" y="3301"/>
                    <a:pt x="0" y="7373"/>
                  </a:cubicBezTo>
                  <a:cubicBezTo>
                    <a:pt x="0" y="11445"/>
                    <a:pt x="3301" y="14747"/>
                    <a:pt x="7373" y="14747"/>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1" name="Google Shape;126;p16">
              <a:extLst>
                <a:ext uri="{FF2B5EF4-FFF2-40B4-BE49-F238E27FC236}">
                  <a16:creationId xmlns:a16="http://schemas.microsoft.com/office/drawing/2014/main" id="{ADBCA458-E3D4-EEEF-011E-39453BA9D9D4}"/>
                </a:ext>
              </a:extLst>
            </p:cNvPr>
            <p:cNvSpPr/>
            <p:nvPr/>
          </p:nvSpPr>
          <p:spPr>
            <a:xfrm>
              <a:off x="2394737" y="1666572"/>
              <a:ext cx="231029" cy="14746"/>
            </a:xfrm>
            <a:custGeom>
              <a:avLst/>
              <a:gdLst/>
              <a:ahLst/>
              <a:cxnLst/>
              <a:rect l="l" t="t" r="r" b="b"/>
              <a:pathLst>
                <a:path w="231029" h="14746" extrusionOk="0">
                  <a:moveTo>
                    <a:pt x="7373" y="14747"/>
                  </a:moveTo>
                  <a:lnTo>
                    <a:pt x="223656" y="14747"/>
                  </a:lnTo>
                  <a:cubicBezTo>
                    <a:pt x="227728" y="14747"/>
                    <a:pt x="231029" y="11445"/>
                    <a:pt x="231029" y="7373"/>
                  </a:cubicBezTo>
                  <a:cubicBezTo>
                    <a:pt x="231029" y="3301"/>
                    <a:pt x="227728" y="0"/>
                    <a:pt x="223656" y="0"/>
                  </a:cubicBezTo>
                  <a:lnTo>
                    <a:pt x="7373" y="0"/>
                  </a:lnTo>
                  <a:cubicBezTo>
                    <a:pt x="3301" y="0"/>
                    <a:pt x="0" y="3301"/>
                    <a:pt x="0" y="7373"/>
                  </a:cubicBezTo>
                  <a:cubicBezTo>
                    <a:pt x="0" y="11445"/>
                    <a:pt x="3301" y="14747"/>
                    <a:pt x="7373" y="14747"/>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2" name="Google Shape;127;p16">
              <a:extLst>
                <a:ext uri="{FF2B5EF4-FFF2-40B4-BE49-F238E27FC236}">
                  <a16:creationId xmlns:a16="http://schemas.microsoft.com/office/drawing/2014/main" id="{B6420DEB-61C4-B47B-C39F-860913539427}"/>
                </a:ext>
              </a:extLst>
            </p:cNvPr>
            <p:cNvSpPr/>
            <p:nvPr/>
          </p:nvSpPr>
          <p:spPr>
            <a:xfrm>
              <a:off x="2323370" y="1311024"/>
              <a:ext cx="373764" cy="503349"/>
            </a:xfrm>
            <a:custGeom>
              <a:avLst/>
              <a:gdLst/>
              <a:ahLst/>
              <a:cxnLst/>
              <a:rect l="l" t="t" r="r" b="b"/>
              <a:pathLst>
                <a:path w="373764" h="503349" extrusionOk="0">
                  <a:moveTo>
                    <a:pt x="346729" y="42523"/>
                  </a:moveTo>
                  <a:lnTo>
                    <a:pt x="290267" y="42523"/>
                  </a:lnTo>
                  <a:cubicBezTo>
                    <a:pt x="288593" y="35349"/>
                    <a:pt x="282160" y="29985"/>
                    <a:pt x="274483" y="29985"/>
                  </a:cubicBezTo>
                  <a:lnTo>
                    <a:pt x="238495" y="29985"/>
                  </a:lnTo>
                  <a:cubicBezTo>
                    <a:pt x="238495" y="11200"/>
                    <a:pt x="224768" y="0"/>
                    <a:pt x="210135" y="0"/>
                  </a:cubicBezTo>
                  <a:lnTo>
                    <a:pt x="163629" y="0"/>
                  </a:lnTo>
                  <a:cubicBezTo>
                    <a:pt x="149127" y="0"/>
                    <a:pt x="135269" y="11051"/>
                    <a:pt x="135269" y="29985"/>
                  </a:cubicBezTo>
                  <a:lnTo>
                    <a:pt x="99281" y="29985"/>
                  </a:lnTo>
                  <a:cubicBezTo>
                    <a:pt x="91605" y="29985"/>
                    <a:pt x="85171" y="35349"/>
                    <a:pt x="83497" y="42523"/>
                  </a:cubicBezTo>
                  <a:lnTo>
                    <a:pt x="27035" y="42523"/>
                  </a:lnTo>
                  <a:cubicBezTo>
                    <a:pt x="12128" y="42523"/>
                    <a:pt x="0" y="54651"/>
                    <a:pt x="0" y="69559"/>
                  </a:cubicBezTo>
                  <a:lnTo>
                    <a:pt x="0" y="139946"/>
                  </a:lnTo>
                  <a:cubicBezTo>
                    <a:pt x="0" y="144018"/>
                    <a:pt x="3301" y="147319"/>
                    <a:pt x="7373" y="147319"/>
                  </a:cubicBezTo>
                  <a:cubicBezTo>
                    <a:pt x="11445" y="147319"/>
                    <a:pt x="14747" y="144018"/>
                    <a:pt x="14747" y="139946"/>
                  </a:cubicBezTo>
                  <a:lnTo>
                    <a:pt x="14747" y="69559"/>
                  </a:lnTo>
                  <a:cubicBezTo>
                    <a:pt x="14747" y="62782"/>
                    <a:pt x="20259" y="57270"/>
                    <a:pt x="27035" y="57270"/>
                  </a:cubicBezTo>
                  <a:lnTo>
                    <a:pt x="83058" y="57270"/>
                  </a:lnTo>
                  <a:lnTo>
                    <a:pt x="83058" y="72016"/>
                  </a:lnTo>
                  <a:lnTo>
                    <a:pt x="51613" y="72016"/>
                  </a:lnTo>
                  <a:cubicBezTo>
                    <a:pt x="39416" y="72016"/>
                    <a:pt x="29493" y="81939"/>
                    <a:pt x="29493" y="94136"/>
                  </a:cubicBezTo>
                  <a:lnTo>
                    <a:pt x="29493" y="451736"/>
                  </a:lnTo>
                  <a:cubicBezTo>
                    <a:pt x="29493" y="463933"/>
                    <a:pt x="39416" y="473856"/>
                    <a:pt x="51613" y="473856"/>
                  </a:cubicBezTo>
                  <a:lnTo>
                    <a:pt x="252300" y="473856"/>
                  </a:lnTo>
                  <a:cubicBezTo>
                    <a:pt x="256372" y="473856"/>
                    <a:pt x="259673" y="470555"/>
                    <a:pt x="259673" y="466483"/>
                  </a:cubicBezTo>
                  <a:cubicBezTo>
                    <a:pt x="259673" y="462411"/>
                    <a:pt x="256372" y="459109"/>
                    <a:pt x="252300" y="459109"/>
                  </a:cubicBezTo>
                  <a:lnTo>
                    <a:pt x="51613" y="459109"/>
                  </a:lnTo>
                  <a:cubicBezTo>
                    <a:pt x="47547" y="459109"/>
                    <a:pt x="44240" y="455801"/>
                    <a:pt x="44240" y="451736"/>
                  </a:cubicBezTo>
                  <a:lnTo>
                    <a:pt x="44240" y="94136"/>
                  </a:lnTo>
                  <a:cubicBezTo>
                    <a:pt x="44240" y="90071"/>
                    <a:pt x="47547" y="86763"/>
                    <a:pt x="51613" y="86763"/>
                  </a:cubicBezTo>
                  <a:lnTo>
                    <a:pt x="83058" y="86763"/>
                  </a:lnTo>
                  <a:lnTo>
                    <a:pt x="83058" y="104705"/>
                  </a:lnTo>
                  <a:cubicBezTo>
                    <a:pt x="83058" y="113650"/>
                    <a:pt x="90335" y="120927"/>
                    <a:pt x="99280" y="120927"/>
                  </a:cubicBezTo>
                  <a:lnTo>
                    <a:pt x="274483" y="120927"/>
                  </a:lnTo>
                  <a:cubicBezTo>
                    <a:pt x="283428" y="120927"/>
                    <a:pt x="290705" y="113650"/>
                    <a:pt x="290705" y="104705"/>
                  </a:cubicBezTo>
                  <a:lnTo>
                    <a:pt x="290705" y="86763"/>
                  </a:lnTo>
                  <a:lnTo>
                    <a:pt x="322150" y="86763"/>
                  </a:lnTo>
                  <a:cubicBezTo>
                    <a:pt x="326216" y="86763"/>
                    <a:pt x="329524" y="90071"/>
                    <a:pt x="329524" y="94136"/>
                  </a:cubicBezTo>
                  <a:lnTo>
                    <a:pt x="329524" y="451736"/>
                  </a:lnTo>
                  <a:cubicBezTo>
                    <a:pt x="329524" y="455801"/>
                    <a:pt x="326216" y="459109"/>
                    <a:pt x="322150" y="459109"/>
                  </a:cubicBezTo>
                  <a:lnTo>
                    <a:pt x="286707" y="459109"/>
                  </a:lnTo>
                  <a:cubicBezTo>
                    <a:pt x="282635" y="459109"/>
                    <a:pt x="279334" y="462411"/>
                    <a:pt x="279334" y="466483"/>
                  </a:cubicBezTo>
                  <a:cubicBezTo>
                    <a:pt x="279334" y="470555"/>
                    <a:pt x="282635" y="473856"/>
                    <a:pt x="286707" y="473856"/>
                  </a:cubicBezTo>
                  <a:lnTo>
                    <a:pt x="322150" y="473856"/>
                  </a:lnTo>
                  <a:cubicBezTo>
                    <a:pt x="334348" y="473856"/>
                    <a:pt x="344270" y="463933"/>
                    <a:pt x="344270" y="451736"/>
                  </a:cubicBezTo>
                  <a:lnTo>
                    <a:pt x="344270" y="94136"/>
                  </a:lnTo>
                  <a:cubicBezTo>
                    <a:pt x="344270" y="81939"/>
                    <a:pt x="334348" y="72016"/>
                    <a:pt x="322150" y="72016"/>
                  </a:cubicBezTo>
                  <a:lnTo>
                    <a:pt x="290705" y="72016"/>
                  </a:lnTo>
                  <a:lnTo>
                    <a:pt x="290705" y="57270"/>
                  </a:lnTo>
                  <a:lnTo>
                    <a:pt x="346728" y="57270"/>
                  </a:lnTo>
                  <a:cubicBezTo>
                    <a:pt x="353504" y="57270"/>
                    <a:pt x="359017" y="62782"/>
                    <a:pt x="359017" y="69559"/>
                  </a:cubicBezTo>
                  <a:lnTo>
                    <a:pt x="359017" y="476314"/>
                  </a:lnTo>
                  <a:cubicBezTo>
                    <a:pt x="359017" y="483090"/>
                    <a:pt x="353504" y="488602"/>
                    <a:pt x="346728" y="488602"/>
                  </a:cubicBezTo>
                  <a:lnTo>
                    <a:pt x="27035" y="488602"/>
                  </a:lnTo>
                  <a:cubicBezTo>
                    <a:pt x="20259" y="488602"/>
                    <a:pt x="14747" y="483090"/>
                    <a:pt x="14747" y="476314"/>
                  </a:cubicBezTo>
                  <a:lnTo>
                    <a:pt x="14747" y="174354"/>
                  </a:lnTo>
                  <a:cubicBezTo>
                    <a:pt x="14747" y="170282"/>
                    <a:pt x="11445" y="166981"/>
                    <a:pt x="7373" y="166981"/>
                  </a:cubicBezTo>
                  <a:cubicBezTo>
                    <a:pt x="3301" y="166981"/>
                    <a:pt x="0" y="170282"/>
                    <a:pt x="0" y="174354"/>
                  </a:cubicBezTo>
                  <a:lnTo>
                    <a:pt x="0" y="476314"/>
                  </a:lnTo>
                  <a:cubicBezTo>
                    <a:pt x="0" y="491221"/>
                    <a:pt x="12128" y="503349"/>
                    <a:pt x="27035" y="503349"/>
                  </a:cubicBezTo>
                  <a:lnTo>
                    <a:pt x="346729" y="503349"/>
                  </a:lnTo>
                  <a:cubicBezTo>
                    <a:pt x="361637" y="503349"/>
                    <a:pt x="373764" y="491221"/>
                    <a:pt x="373764" y="476314"/>
                  </a:cubicBezTo>
                  <a:lnTo>
                    <a:pt x="373764" y="69559"/>
                  </a:lnTo>
                  <a:cubicBezTo>
                    <a:pt x="373764" y="54651"/>
                    <a:pt x="361636" y="42523"/>
                    <a:pt x="346729" y="42523"/>
                  </a:cubicBezTo>
                  <a:close/>
                  <a:moveTo>
                    <a:pt x="275958" y="104705"/>
                  </a:moveTo>
                  <a:cubicBezTo>
                    <a:pt x="275958" y="105518"/>
                    <a:pt x="275297" y="106180"/>
                    <a:pt x="274483" y="106180"/>
                  </a:cubicBezTo>
                  <a:lnTo>
                    <a:pt x="99281" y="106180"/>
                  </a:lnTo>
                  <a:cubicBezTo>
                    <a:pt x="98468" y="106180"/>
                    <a:pt x="97806" y="105518"/>
                    <a:pt x="97806" y="104705"/>
                  </a:cubicBezTo>
                  <a:cubicBezTo>
                    <a:pt x="97806" y="80387"/>
                    <a:pt x="97806" y="75544"/>
                    <a:pt x="97806" y="46206"/>
                  </a:cubicBezTo>
                  <a:cubicBezTo>
                    <a:pt x="97806" y="45393"/>
                    <a:pt x="98468" y="44731"/>
                    <a:pt x="99281" y="44731"/>
                  </a:cubicBezTo>
                  <a:lnTo>
                    <a:pt x="142642" y="44731"/>
                  </a:lnTo>
                  <a:cubicBezTo>
                    <a:pt x="146714" y="44731"/>
                    <a:pt x="150016" y="41430"/>
                    <a:pt x="150016" y="37358"/>
                  </a:cubicBezTo>
                  <a:lnTo>
                    <a:pt x="150016" y="28360"/>
                  </a:lnTo>
                  <a:cubicBezTo>
                    <a:pt x="150016" y="20854"/>
                    <a:pt x="156123" y="14747"/>
                    <a:pt x="163629" y="14747"/>
                  </a:cubicBezTo>
                  <a:lnTo>
                    <a:pt x="210135" y="14747"/>
                  </a:lnTo>
                  <a:cubicBezTo>
                    <a:pt x="217641" y="14747"/>
                    <a:pt x="223748" y="20854"/>
                    <a:pt x="223748" y="28360"/>
                  </a:cubicBezTo>
                  <a:lnTo>
                    <a:pt x="223748" y="37358"/>
                  </a:lnTo>
                  <a:cubicBezTo>
                    <a:pt x="223748" y="41430"/>
                    <a:pt x="227050" y="44731"/>
                    <a:pt x="231122" y="44731"/>
                  </a:cubicBezTo>
                  <a:lnTo>
                    <a:pt x="274483" y="44731"/>
                  </a:lnTo>
                  <a:cubicBezTo>
                    <a:pt x="275297" y="44731"/>
                    <a:pt x="275958" y="45393"/>
                    <a:pt x="275958" y="46206"/>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253" name="Google Shape;128;p16">
            <a:extLst>
              <a:ext uri="{FF2B5EF4-FFF2-40B4-BE49-F238E27FC236}">
                <a16:creationId xmlns:a16="http://schemas.microsoft.com/office/drawing/2014/main" id="{B458A4E5-54AC-576C-AB5E-512355C1470E}"/>
              </a:ext>
            </a:extLst>
          </p:cNvPr>
          <p:cNvGrpSpPr/>
          <p:nvPr/>
        </p:nvGrpSpPr>
        <p:grpSpPr>
          <a:xfrm>
            <a:off x="9147860" y="4007057"/>
            <a:ext cx="242945" cy="296271"/>
            <a:chOff x="1622845" y="1298675"/>
            <a:chExt cx="412750" cy="503349"/>
          </a:xfrm>
        </p:grpSpPr>
        <p:sp>
          <p:nvSpPr>
            <p:cNvPr id="254" name="Google Shape;129;p16">
              <a:extLst>
                <a:ext uri="{FF2B5EF4-FFF2-40B4-BE49-F238E27FC236}">
                  <a16:creationId xmlns:a16="http://schemas.microsoft.com/office/drawing/2014/main" id="{0122370B-63B7-3B07-129C-6D75D2E9666F}"/>
                </a:ext>
              </a:extLst>
            </p:cNvPr>
            <p:cNvSpPr/>
            <p:nvPr/>
          </p:nvSpPr>
          <p:spPr>
            <a:xfrm>
              <a:off x="1684709" y="1508361"/>
              <a:ext cx="98637" cy="14746"/>
            </a:xfrm>
            <a:custGeom>
              <a:avLst/>
              <a:gdLst/>
              <a:ahLst/>
              <a:cxnLst/>
              <a:rect l="l" t="t" r="r" b="b"/>
              <a:pathLst>
                <a:path w="98637" h="14746" extrusionOk="0">
                  <a:moveTo>
                    <a:pt x="7373" y="14747"/>
                  </a:moveTo>
                  <a:lnTo>
                    <a:pt x="91264" y="14747"/>
                  </a:lnTo>
                  <a:cubicBezTo>
                    <a:pt x="95336" y="14747"/>
                    <a:pt x="98638" y="11446"/>
                    <a:pt x="98638" y="7373"/>
                  </a:cubicBezTo>
                  <a:cubicBezTo>
                    <a:pt x="98638" y="3300"/>
                    <a:pt x="95336" y="0"/>
                    <a:pt x="91264" y="0"/>
                  </a:cubicBezTo>
                  <a:lnTo>
                    <a:pt x="7373" y="0"/>
                  </a:lnTo>
                  <a:cubicBezTo>
                    <a:pt x="3301" y="0"/>
                    <a:pt x="0" y="3300"/>
                    <a:pt x="0" y="7373"/>
                  </a:cubicBezTo>
                  <a:cubicBezTo>
                    <a:pt x="0" y="11446"/>
                    <a:pt x="3301" y="14747"/>
                    <a:pt x="7373" y="14747"/>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5" name="Google Shape;130;p16">
              <a:extLst>
                <a:ext uri="{FF2B5EF4-FFF2-40B4-BE49-F238E27FC236}">
                  <a16:creationId xmlns:a16="http://schemas.microsoft.com/office/drawing/2014/main" id="{0307B72E-C583-BC1D-10B6-AA219757961D}"/>
                </a:ext>
              </a:extLst>
            </p:cNvPr>
            <p:cNvSpPr/>
            <p:nvPr/>
          </p:nvSpPr>
          <p:spPr>
            <a:xfrm>
              <a:off x="1684709" y="1571034"/>
              <a:ext cx="98637" cy="14746"/>
            </a:xfrm>
            <a:custGeom>
              <a:avLst/>
              <a:gdLst/>
              <a:ahLst/>
              <a:cxnLst/>
              <a:rect l="l" t="t" r="r" b="b"/>
              <a:pathLst>
                <a:path w="98637" h="14746" extrusionOk="0">
                  <a:moveTo>
                    <a:pt x="7373" y="14747"/>
                  </a:moveTo>
                  <a:lnTo>
                    <a:pt x="91264" y="14747"/>
                  </a:lnTo>
                  <a:cubicBezTo>
                    <a:pt x="95336" y="14747"/>
                    <a:pt x="98638" y="11446"/>
                    <a:pt x="98638" y="7373"/>
                  </a:cubicBezTo>
                  <a:cubicBezTo>
                    <a:pt x="98638" y="3300"/>
                    <a:pt x="95336" y="0"/>
                    <a:pt x="91264" y="0"/>
                  </a:cubicBezTo>
                  <a:lnTo>
                    <a:pt x="7373" y="0"/>
                  </a:lnTo>
                  <a:cubicBezTo>
                    <a:pt x="3301" y="0"/>
                    <a:pt x="0" y="3300"/>
                    <a:pt x="0" y="7373"/>
                  </a:cubicBezTo>
                  <a:cubicBezTo>
                    <a:pt x="0" y="11446"/>
                    <a:pt x="3301" y="14747"/>
                    <a:pt x="7373" y="14747"/>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6" name="Google Shape;131;p16">
              <a:extLst>
                <a:ext uri="{FF2B5EF4-FFF2-40B4-BE49-F238E27FC236}">
                  <a16:creationId xmlns:a16="http://schemas.microsoft.com/office/drawing/2014/main" id="{A979E081-8709-1726-4D38-32D0A9258B59}"/>
                </a:ext>
              </a:extLst>
            </p:cNvPr>
            <p:cNvSpPr/>
            <p:nvPr/>
          </p:nvSpPr>
          <p:spPr>
            <a:xfrm>
              <a:off x="1684709" y="1633706"/>
              <a:ext cx="98637" cy="14746"/>
            </a:xfrm>
            <a:custGeom>
              <a:avLst/>
              <a:gdLst/>
              <a:ahLst/>
              <a:cxnLst/>
              <a:rect l="l" t="t" r="r" b="b"/>
              <a:pathLst>
                <a:path w="98637" h="14746" extrusionOk="0">
                  <a:moveTo>
                    <a:pt x="7373" y="14747"/>
                  </a:moveTo>
                  <a:lnTo>
                    <a:pt x="91264" y="14747"/>
                  </a:lnTo>
                  <a:cubicBezTo>
                    <a:pt x="95336" y="14747"/>
                    <a:pt x="98638" y="11446"/>
                    <a:pt x="98638" y="7373"/>
                  </a:cubicBezTo>
                  <a:cubicBezTo>
                    <a:pt x="98638" y="3300"/>
                    <a:pt x="95336" y="0"/>
                    <a:pt x="91264" y="0"/>
                  </a:cubicBezTo>
                  <a:lnTo>
                    <a:pt x="7373" y="0"/>
                  </a:lnTo>
                  <a:cubicBezTo>
                    <a:pt x="3301" y="0"/>
                    <a:pt x="0" y="3300"/>
                    <a:pt x="0" y="7373"/>
                  </a:cubicBezTo>
                  <a:cubicBezTo>
                    <a:pt x="0" y="11446"/>
                    <a:pt x="3301" y="14747"/>
                    <a:pt x="7373" y="14747"/>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7" name="Google Shape;132;p16">
              <a:extLst>
                <a:ext uri="{FF2B5EF4-FFF2-40B4-BE49-F238E27FC236}">
                  <a16:creationId xmlns:a16="http://schemas.microsoft.com/office/drawing/2014/main" id="{1C684782-B9A4-9BD6-9B79-D5130C3F7624}"/>
                </a:ext>
              </a:extLst>
            </p:cNvPr>
            <p:cNvSpPr/>
            <p:nvPr/>
          </p:nvSpPr>
          <p:spPr>
            <a:xfrm>
              <a:off x="1684709" y="1445688"/>
              <a:ext cx="189913" cy="14746"/>
            </a:xfrm>
            <a:custGeom>
              <a:avLst/>
              <a:gdLst/>
              <a:ahLst/>
              <a:cxnLst/>
              <a:rect l="l" t="t" r="r" b="b"/>
              <a:pathLst>
                <a:path w="189913" h="14746" extrusionOk="0">
                  <a:moveTo>
                    <a:pt x="182541" y="0"/>
                  </a:moveTo>
                  <a:lnTo>
                    <a:pt x="7373" y="0"/>
                  </a:lnTo>
                  <a:cubicBezTo>
                    <a:pt x="3301" y="0"/>
                    <a:pt x="0" y="3300"/>
                    <a:pt x="0" y="7373"/>
                  </a:cubicBezTo>
                  <a:cubicBezTo>
                    <a:pt x="0" y="11446"/>
                    <a:pt x="3301" y="14747"/>
                    <a:pt x="7373" y="14747"/>
                  </a:cubicBezTo>
                  <a:lnTo>
                    <a:pt x="182541" y="14747"/>
                  </a:lnTo>
                  <a:cubicBezTo>
                    <a:pt x="186613" y="14747"/>
                    <a:pt x="189914" y="11446"/>
                    <a:pt x="189914" y="7373"/>
                  </a:cubicBezTo>
                  <a:cubicBezTo>
                    <a:pt x="189914" y="3300"/>
                    <a:pt x="186613" y="0"/>
                    <a:pt x="182541" y="0"/>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rgbClr val="000000"/>
                </a:solidFill>
                <a:latin typeface="Calibri"/>
                <a:ea typeface="Calibri"/>
                <a:cs typeface="Calibri"/>
                <a:sym typeface="Calibri"/>
              </a:endParaRPr>
            </a:p>
          </p:txBody>
        </p:sp>
        <p:sp>
          <p:nvSpPr>
            <p:cNvPr id="258" name="Google Shape;133;p16">
              <a:extLst>
                <a:ext uri="{FF2B5EF4-FFF2-40B4-BE49-F238E27FC236}">
                  <a16:creationId xmlns:a16="http://schemas.microsoft.com/office/drawing/2014/main" id="{58CDD631-1A31-0CEB-C235-F0D6568A387F}"/>
                </a:ext>
              </a:extLst>
            </p:cNvPr>
            <p:cNvSpPr/>
            <p:nvPr/>
          </p:nvSpPr>
          <p:spPr>
            <a:xfrm>
              <a:off x="1684709" y="1696361"/>
              <a:ext cx="189913" cy="14746"/>
            </a:xfrm>
            <a:custGeom>
              <a:avLst/>
              <a:gdLst/>
              <a:ahLst/>
              <a:cxnLst/>
              <a:rect l="l" t="t" r="r" b="b"/>
              <a:pathLst>
                <a:path w="189913" h="14746" extrusionOk="0">
                  <a:moveTo>
                    <a:pt x="0" y="7373"/>
                  </a:moveTo>
                  <a:cubicBezTo>
                    <a:pt x="0" y="11446"/>
                    <a:pt x="3301" y="14747"/>
                    <a:pt x="7373" y="14747"/>
                  </a:cubicBezTo>
                  <a:lnTo>
                    <a:pt x="182541" y="14747"/>
                  </a:lnTo>
                  <a:cubicBezTo>
                    <a:pt x="186613" y="14747"/>
                    <a:pt x="189914" y="11446"/>
                    <a:pt x="189914" y="7373"/>
                  </a:cubicBezTo>
                  <a:cubicBezTo>
                    <a:pt x="189914" y="3300"/>
                    <a:pt x="186613" y="0"/>
                    <a:pt x="182541" y="0"/>
                  </a:cubicBezTo>
                  <a:lnTo>
                    <a:pt x="7373" y="0"/>
                  </a:lnTo>
                  <a:cubicBezTo>
                    <a:pt x="3301" y="0"/>
                    <a:pt x="0" y="3300"/>
                    <a:pt x="0" y="7373"/>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9" name="Google Shape;134;p16">
              <a:extLst>
                <a:ext uri="{FF2B5EF4-FFF2-40B4-BE49-F238E27FC236}">
                  <a16:creationId xmlns:a16="http://schemas.microsoft.com/office/drawing/2014/main" id="{376F5C5C-C5C7-D5F7-1551-97CC8F873F66}"/>
                </a:ext>
              </a:extLst>
            </p:cNvPr>
            <p:cNvSpPr/>
            <p:nvPr/>
          </p:nvSpPr>
          <p:spPr>
            <a:xfrm>
              <a:off x="1873115" y="1535898"/>
              <a:ext cx="85016" cy="85016"/>
            </a:xfrm>
            <a:custGeom>
              <a:avLst/>
              <a:gdLst/>
              <a:ahLst/>
              <a:cxnLst/>
              <a:rect l="l" t="t" r="r" b="b"/>
              <a:pathLst>
                <a:path w="85016" h="85016" extrusionOk="0">
                  <a:moveTo>
                    <a:pt x="42508" y="0"/>
                  </a:moveTo>
                  <a:cubicBezTo>
                    <a:pt x="19069" y="0"/>
                    <a:pt x="0" y="19069"/>
                    <a:pt x="0" y="42508"/>
                  </a:cubicBezTo>
                  <a:cubicBezTo>
                    <a:pt x="0" y="65948"/>
                    <a:pt x="19069" y="85017"/>
                    <a:pt x="42508" y="85017"/>
                  </a:cubicBezTo>
                  <a:cubicBezTo>
                    <a:pt x="65948" y="85017"/>
                    <a:pt x="85017" y="65948"/>
                    <a:pt x="85017" y="42508"/>
                  </a:cubicBezTo>
                  <a:cubicBezTo>
                    <a:pt x="85017" y="19069"/>
                    <a:pt x="65948" y="0"/>
                    <a:pt x="42508" y="0"/>
                  </a:cubicBezTo>
                  <a:close/>
                  <a:moveTo>
                    <a:pt x="42508" y="70270"/>
                  </a:moveTo>
                  <a:cubicBezTo>
                    <a:pt x="27201" y="70270"/>
                    <a:pt x="14747" y="57816"/>
                    <a:pt x="14747" y="42508"/>
                  </a:cubicBezTo>
                  <a:cubicBezTo>
                    <a:pt x="14747" y="27201"/>
                    <a:pt x="27201" y="14747"/>
                    <a:pt x="42508" y="14747"/>
                  </a:cubicBezTo>
                  <a:cubicBezTo>
                    <a:pt x="57816" y="14747"/>
                    <a:pt x="70270" y="27201"/>
                    <a:pt x="70270" y="42508"/>
                  </a:cubicBezTo>
                  <a:cubicBezTo>
                    <a:pt x="70270" y="57816"/>
                    <a:pt x="57816" y="70270"/>
                    <a:pt x="42508" y="70270"/>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0" name="Google Shape;135;p16">
              <a:extLst>
                <a:ext uri="{FF2B5EF4-FFF2-40B4-BE49-F238E27FC236}">
                  <a16:creationId xmlns:a16="http://schemas.microsoft.com/office/drawing/2014/main" id="{2FAFAA0E-0951-CEB3-2306-6BADAEFC0339}"/>
                </a:ext>
              </a:extLst>
            </p:cNvPr>
            <p:cNvSpPr/>
            <p:nvPr/>
          </p:nvSpPr>
          <p:spPr>
            <a:xfrm>
              <a:off x="1622845" y="1298675"/>
              <a:ext cx="412750" cy="503349"/>
            </a:xfrm>
            <a:custGeom>
              <a:avLst/>
              <a:gdLst/>
              <a:ahLst/>
              <a:cxnLst/>
              <a:rect l="l" t="t" r="r" b="b"/>
              <a:pathLst>
                <a:path w="412750" h="503349" extrusionOk="0">
                  <a:moveTo>
                    <a:pt x="398423" y="254559"/>
                  </a:moveTo>
                  <a:lnTo>
                    <a:pt x="383969" y="254559"/>
                  </a:lnTo>
                  <a:cubicBezTo>
                    <a:pt x="382178" y="248058"/>
                    <a:pt x="379697" y="241785"/>
                    <a:pt x="376555" y="235813"/>
                  </a:cubicBezTo>
                  <a:lnTo>
                    <a:pt x="386528" y="225842"/>
                  </a:lnTo>
                  <a:cubicBezTo>
                    <a:pt x="389234" y="223135"/>
                    <a:pt x="390725" y="219536"/>
                    <a:pt x="390725" y="215708"/>
                  </a:cubicBezTo>
                  <a:cubicBezTo>
                    <a:pt x="390725" y="211880"/>
                    <a:pt x="389234" y="208283"/>
                    <a:pt x="386528" y="205575"/>
                  </a:cubicBezTo>
                  <a:lnTo>
                    <a:pt x="373763" y="192811"/>
                  </a:lnTo>
                  <a:lnTo>
                    <a:pt x="373763" y="69559"/>
                  </a:lnTo>
                  <a:cubicBezTo>
                    <a:pt x="373763" y="54652"/>
                    <a:pt x="361636" y="42523"/>
                    <a:pt x="346728" y="42523"/>
                  </a:cubicBezTo>
                  <a:lnTo>
                    <a:pt x="290266" y="42523"/>
                  </a:lnTo>
                  <a:cubicBezTo>
                    <a:pt x="288592" y="35350"/>
                    <a:pt x="282159" y="29985"/>
                    <a:pt x="274483" y="29985"/>
                  </a:cubicBezTo>
                  <a:lnTo>
                    <a:pt x="238494" y="29985"/>
                  </a:lnTo>
                  <a:cubicBezTo>
                    <a:pt x="238494" y="11211"/>
                    <a:pt x="224778" y="0"/>
                    <a:pt x="210134" y="0"/>
                  </a:cubicBezTo>
                  <a:lnTo>
                    <a:pt x="163628" y="0"/>
                  </a:lnTo>
                  <a:cubicBezTo>
                    <a:pt x="149084" y="0"/>
                    <a:pt x="135268" y="11091"/>
                    <a:pt x="135268" y="29985"/>
                  </a:cubicBezTo>
                  <a:lnTo>
                    <a:pt x="99280" y="29985"/>
                  </a:lnTo>
                  <a:cubicBezTo>
                    <a:pt x="91604" y="29985"/>
                    <a:pt x="85171" y="35350"/>
                    <a:pt x="83496" y="42523"/>
                  </a:cubicBezTo>
                  <a:lnTo>
                    <a:pt x="27035" y="42523"/>
                  </a:lnTo>
                  <a:cubicBezTo>
                    <a:pt x="12128" y="42523"/>
                    <a:pt x="0" y="54652"/>
                    <a:pt x="0" y="69559"/>
                  </a:cubicBezTo>
                  <a:lnTo>
                    <a:pt x="0" y="476314"/>
                  </a:lnTo>
                  <a:cubicBezTo>
                    <a:pt x="0" y="491220"/>
                    <a:pt x="12128" y="503349"/>
                    <a:pt x="27035" y="503349"/>
                  </a:cubicBezTo>
                  <a:lnTo>
                    <a:pt x="180811" y="503349"/>
                  </a:lnTo>
                  <a:cubicBezTo>
                    <a:pt x="184883" y="503349"/>
                    <a:pt x="188185" y="500049"/>
                    <a:pt x="188185" y="495976"/>
                  </a:cubicBezTo>
                  <a:cubicBezTo>
                    <a:pt x="188185" y="491903"/>
                    <a:pt x="184883" y="488602"/>
                    <a:pt x="180811" y="488602"/>
                  </a:cubicBezTo>
                  <a:lnTo>
                    <a:pt x="27035" y="488602"/>
                  </a:lnTo>
                  <a:cubicBezTo>
                    <a:pt x="20259" y="488602"/>
                    <a:pt x="14747" y="483090"/>
                    <a:pt x="14747" y="476314"/>
                  </a:cubicBezTo>
                  <a:lnTo>
                    <a:pt x="14747" y="69559"/>
                  </a:lnTo>
                  <a:cubicBezTo>
                    <a:pt x="14747" y="62782"/>
                    <a:pt x="20259" y="57270"/>
                    <a:pt x="27035" y="57270"/>
                  </a:cubicBezTo>
                  <a:lnTo>
                    <a:pt x="83058" y="57270"/>
                  </a:lnTo>
                  <a:lnTo>
                    <a:pt x="83058" y="72016"/>
                  </a:lnTo>
                  <a:lnTo>
                    <a:pt x="41782" y="72016"/>
                  </a:lnTo>
                  <a:cubicBezTo>
                    <a:pt x="35005" y="72016"/>
                    <a:pt x="29493" y="77529"/>
                    <a:pt x="29493" y="84305"/>
                  </a:cubicBezTo>
                  <a:lnTo>
                    <a:pt x="29493" y="461567"/>
                  </a:lnTo>
                  <a:cubicBezTo>
                    <a:pt x="29493" y="468344"/>
                    <a:pt x="35005" y="473856"/>
                    <a:pt x="41782" y="473856"/>
                  </a:cubicBezTo>
                  <a:lnTo>
                    <a:pt x="331982" y="473856"/>
                  </a:lnTo>
                  <a:cubicBezTo>
                    <a:pt x="338759" y="473856"/>
                    <a:pt x="344271" y="468344"/>
                    <a:pt x="344271" y="461567"/>
                  </a:cubicBezTo>
                  <a:lnTo>
                    <a:pt x="344271" y="371082"/>
                  </a:lnTo>
                  <a:cubicBezTo>
                    <a:pt x="348230" y="375041"/>
                    <a:pt x="351753" y="379681"/>
                    <a:pt x="359018" y="379435"/>
                  </a:cubicBezTo>
                  <a:lnTo>
                    <a:pt x="359018" y="476314"/>
                  </a:lnTo>
                  <a:cubicBezTo>
                    <a:pt x="359018" y="483090"/>
                    <a:pt x="353505" y="488602"/>
                    <a:pt x="346729" y="488602"/>
                  </a:cubicBezTo>
                  <a:lnTo>
                    <a:pt x="215220" y="488602"/>
                  </a:lnTo>
                  <a:cubicBezTo>
                    <a:pt x="211148" y="488602"/>
                    <a:pt x="207847" y="491903"/>
                    <a:pt x="207847" y="495976"/>
                  </a:cubicBezTo>
                  <a:cubicBezTo>
                    <a:pt x="207847" y="500049"/>
                    <a:pt x="211148" y="503349"/>
                    <a:pt x="215220" y="503349"/>
                  </a:cubicBezTo>
                  <a:lnTo>
                    <a:pt x="346728" y="503349"/>
                  </a:lnTo>
                  <a:cubicBezTo>
                    <a:pt x="361636" y="503349"/>
                    <a:pt x="373763" y="491220"/>
                    <a:pt x="373763" y="476314"/>
                  </a:cubicBezTo>
                  <a:lnTo>
                    <a:pt x="373763" y="370180"/>
                  </a:lnTo>
                  <a:cubicBezTo>
                    <a:pt x="387861" y="356083"/>
                    <a:pt x="387644" y="356527"/>
                    <a:pt x="388901" y="354282"/>
                  </a:cubicBezTo>
                  <a:cubicBezTo>
                    <a:pt x="390890" y="350729"/>
                    <a:pt x="389623" y="346235"/>
                    <a:pt x="386070" y="344246"/>
                  </a:cubicBezTo>
                  <a:cubicBezTo>
                    <a:pt x="382533" y="342266"/>
                    <a:pt x="378069" y="343511"/>
                    <a:pt x="376065" y="347024"/>
                  </a:cubicBezTo>
                  <a:cubicBezTo>
                    <a:pt x="366057" y="357031"/>
                    <a:pt x="359613" y="363473"/>
                    <a:pt x="358564" y="364522"/>
                  </a:cubicBezTo>
                  <a:lnTo>
                    <a:pt x="343198" y="349155"/>
                  </a:lnTo>
                  <a:cubicBezTo>
                    <a:pt x="340740" y="346696"/>
                    <a:pt x="336974" y="346359"/>
                    <a:pt x="334157" y="348067"/>
                  </a:cubicBezTo>
                  <a:cubicBezTo>
                    <a:pt x="327046" y="352385"/>
                    <a:pt x="319086" y="355656"/>
                    <a:pt x="310694" y="357593"/>
                  </a:cubicBezTo>
                  <a:cubicBezTo>
                    <a:pt x="307342" y="358362"/>
                    <a:pt x="304968" y="361345"/>
                    <a:pt x="304968" y="364781"/>
                  </a:cubicBezTo>
                  <a:lnTo>
                    <a:pt x="304968" y="386722"/>
                  </a:lnTo>
                  <a:lnTo>
                    <a:pt x="280587" y="386722"/>
                  </a:lnTo>
                  <a:lnTo>
                    <a:pt x="280587" y="364781"/>
                  </a:lnTo>
                  <a:cubicBezTo>
                    <a:pt x="280587" y="361343"/>
                    <a:pt x="278210" y="358362"/>
                    <a:pt x="274860" y="357593"/>
                  </a:cubicBezTo>
                  <a:cubicBezTo>
                    <a:pt x="266576" y="355695"/>
                    <a:pt x="258682" y="352491"/>
                    <a:pt x="251397" y="348067"/>
                  </a:cubicBezTo>
                  <a:cubicBezTo>
                    <a:pt x="248493" y="346303"/>
                    <a:pt x="244760" y="346753"/>
                    <a:pt x="242357" y="349155"/>
                  </a:cubicBezTo>
                  <a:lnTo>
                    <a:pt x="226990" y="364522"/>
                  </a:lnTo>
                  <a:lnTo>
                    <a:pt x="209749" y="347282"/>
                  </a:lnTo>
                  <a:lnTo>
                    <a:pt x="224723" y="332310"/>
                  </a:lnTo>
                  <a:cubicBezTo>
                    <a:pt x="227181" y="329850"/>
                    <a:pt x="227588" y="326008"/>
                    <a:pt x="225699" y="323089"/>
                  </a:cubicBezTo>
                  <a:cubicBezTo>
                    <a:pt x="220944" y="315742"/>
                    <a:pt x="217458" y="307728"/>
                    <a:pt x="215334" y="299266"/>
                  </a:cubicBezTo>
                  <a:cubicBezTo>
                    <a:pt x="214512" y="295986"/>
                    <a:pt x="211564" y="293686"/>
                    <a:pt x="208183" y="293686"/>
                  </a:cubicBezTo>
                  <a:lnTo>
                    <a:pt x="187550" y="293686"/>
                  </a:lnTo>
                  <a:lnTo>
                    <a:pt x="187550" y="269305"/>
                  </a:lnTo>
                  <a:lnTo>
                    <a:pt x="207389" y="269305"/>
                  </a:lnTo>
                  <a:cubicBezTo>
                    <a:pt x="210883" y="269305"/>
                    <a:pt x="213897" y="266854"/>
                    <a:pt x="214608" y="263432"/>
                  </a:cubicBezTo>
                  <a:cubicBezTo>
                    <a:pt x="216450" y="254565"/>
                    <a:pt x="219771" y="246140"/>
                    <a:pt x="224478" y="238388"/>
                  </a:cubicBezTo>
                  <a:cubicBezTo>
                    <a:pt x="226242" y="235484"/>
                    <a:pt x="225792" y="231750"/>
                    <a:pt x="223390" y="229347"/>
                  </a:cubicBezTo>
                  <a:lnTo>
                    <a:pt x="209750" y="215708"/>
                  </a:lnTo>
                  <a:lnTo>
                    <a:pt x="226990" y="198468"/>
                  </a:lnTo>
                  <a:lnTo>
                    <a:pt x="240236" y="211713"/>
                  </a:lnTo>
                  <a:cubicBezTo>
                    <a:pt x="242696" y="214173"/>
                    <a:pt x="246539" y="214578"/>
                    <a:pt x="249456" y="212689"/>
                  </a:cubicBezTo>
                  <a:cubicBezTo>
                    <a:pt x="257274" y="207629"/>
                    <a:pt x="265821" y="204013"/>
                    <a:pt x="274859" y="201941"/>
                  </a:cubicBezTo>
                  <a:cubicBezTo>
                    <a:pt x="278210" y="201173"/>
                    <a:pt x="280586" y="198193"/>
                    <a:pt x="280586" y="194754"/>
                  </a:cubicBezTo>
                  <a:lnTo>
                    <a:pt x="280586" y="194753"/>
                  </a:lnTo>
                  <a:cubicBezTo>
                    <a:pt x="280586" y="188620"/>
                    <a:pt x="280586" y="183471"/>
                    <a:pt x="280586" y="176266"/>
                  </a:cubicBezTo>
                  <a:lnTo>
                    <a:pt x="304967" y="176266"/>
                  </a:lnTo>
                  <a:lnTo>
                    <a:pt x="304967" y="194753"/>
                  </a:lnTo>
                  <a:cubicBezTo>
                    <a:pt x="304967" y="198191"/>
                    <a:pt x="307342" y="201171"/>
                    <a:pt x="310692" y="201940"/>
                  </a:cubicBezTo>
                  <a:cubicBezTo>
                    <a:pt x="310707" y="201943"/>
                    <a:pt x="310721" y="201948"/>
                    <a:pt x="310735" y="201951"/>
                  </a:cubicBezTo>
                  <a:cubicBezTo>
                    <a:pt x="319294" y="203917"/>
                    <a:pt x="328095" y="207509"/>
                    <a:pt x="336097" y="212689"/>
                  </a:cubicBezTo>
                  <a:cubicBezTo>
                    <a:pt x="339014" y="214580"/>
                    <a:pt x="342858" y="214172"/>
                    <a:pt x="345316" y="211713"/>
                  </a:cubicBezTo>
                  <a:lnTo>
                    <a:pt x="358562" y="198467"/>
                  </a:lnTo>
                  <a:cubicBezTo>
                    <a:pt x="358562" y="198467"/>
                    <a:pt x="375693" y="215597"/>
                    <a:pt x="375803" y="215707"/>
                  </a:cubicBezTo>
                  <a:lnTo>
                    <a:pt x="362163" y="229346"/>
                  </a:lnTo>
                  <a:cubicBezTo>
                    <a:pt x="359760" y="231749"/>
                    <a:pt x="359311" y="235483"/>
                    <a:pt x="361074" y="238388"/>
                  </a:cubicBezTo>
                  <a:cubicBezTo>
                    <a:pt x="365781" y="246138"/>
                    <a:pt x="369102" y="254563"/>
                    <a:pt x="370945" y="263431"/>
                  </a:cubicBezTo>
                  <a:cubicBezTo>
                    <a:pt x="371655" y="266852"/>
                    <a:pt x="374670" y="269305"/>
                    <a:pt x="378164" y="269305"/>
                  </a:cubicBezTo>
                  <a:lnTo>
                    <a:pt x="398003" y="269305"/>
                  </a:lnTo>
                  <a:lnTo>
                    <a:pt x="398003" y="293685"/>
                  </a:lnTo>
                  <a:lnTo>
                    <a:pt x="377369" y="293685"/>
                  </a:lnTo>
                  <a:cubicBezTo>
                    <a:pt x="373988" y="293685"/>
                    <a:pt x="371040" y="295985"/>
                    <a:pt x="370218" y="299265"/>
                  </a:cubicBezTo>
                  <a:cubicBezTo>
                    <a:pt x="368382" y="306584"/>
                    <a:pt x="365508" y="313603"/>
                    <a:pt x="361679" y="320127"/>
                  </a:cubicBezTo>
                  <a:cubicBezTo>
                    <a:pt x="359617" y="323639"/>
                    <a:pt x="360793" y="328157"/>
                    <a:pt x="364305" y="330219"/>
                  </a:cubicBezTo>
                  <a:cubicBezTo>
                    <a:pt x="367817" y="332280"/>
                    <a:pt x="372335" y="331103"/>
                    <a:pt x="374396" y="327593"/>
                  </a:cubicBezTo>
                  <a:cubicBezTo>
                    <a:pt x="377955" y="321531"/>
                    <a:pt x="380817" y="315107"/>
                    <a:pt x="382938" y="308433"/>
                  </a:cubicBezTo>
                  <a:lnTo>
                    <a:pt x="398420" y="308433"/>
                  </a:lnTo>
                  <a:cubicBezTo>
                    <a:pt x="406322" y="308433"/>
                    <a:pt x="412750" y="302005"/>
                    <a:pt x="412750" y="294104"/>
                  </a:cubicBezTo>
                  <a:lnTo>
                    <a:pt x="412750" y="268889"/>
                  </a:lnTo>
                  <a:cubicBezTo>
                    <a:pt x="412752" y="260986"/>
                    <a:pt x="406325" y="254559"/>
                    <a:pt x="398423" y="254559"/>
                  </a:cubicBezTo>
                  <a:close/>
                  <a:moveTo>
                    <a:pt x="97805" y="46206"/>
                  </a:moveTo>
                  <a:cubicBezTo>
                    <a:pt x="97805" y="45393"/>
                    <a:pt x="98467" y="44731"/>
                    <a:pt x="99280" y="44731"/>
                  </a:cubicBezTo>
                  <a:lnTo>
                    <a:pt x="142641" y="44731"/>
                  </a:lnTo>
                  <a:cubicBezTo>
                    <a:pt x="146713" y="44731"/>
                    <a:pt x="150015" y="41431"/>
                    <a:pt x="150015" y="37358"/>
                  </a:cubicBezTo>
                  <a:lnTo>
                    <a:pt x="150015" y="28361"/>
                  </a:lnTo>
                  <a:cubicBezTo>
                    <a:pt x="150015" y="20854"/>
                    <a:pt x="156122" y="14747"/>
                    <a:pt x="163628" y="14747"/>
                  </a:cubicBezTo>
                  <a:lnTo>
                    <a:pt x="210134" y="14747"/>
                  </a:lnTo>
                  <a:cubicBezTo>
                    <a:pt x="217640" y="14747"/>
                    <a:pt x="223747" y="20854"/>
                    <a:pt x="223747" y="28361"/>
                  </a:cubicBezTo>
                  <a:lnTo>
                    <a:pt x="223747" y="37358"/>
                  </a:lnTo>
                  <a:cubicBezTo>
                    <a:pt x="223747" y="41431"/>
                    <a:pt x="227049" y="44731"/>
                    <a:pt x="231121" y="44731"/>
                  </a:cubicBezTo>
                  <a:lnTo>
                    <a:pt x="274483" y="44731"/>
                  </a:lnTo>
                  <a:cubicBezTo>
                    <a:pt x="275296" y="44731"/>
                    <a:pt x="275957" y="45393"/>
                    <a:pt x="275957" y="46206"/>
                  </a:cubicBezTo>
                  <a:lnTo>
                    <a:pt x="275957" y="104705"/>
                  </a:lnTo>
                  <a:cubicBezTo>
                    <a:pt x="275957" y="105518"/>
                    <a:pt x="275296" y="106180"/>
                    <a:pt x="274483" y="106180"/>
                  </a:cubicBezTo>
                  <a:lnTo>
                    <a:pt x="99280" y="106180"/>
                  </a:lnTo>
                  <a:cubicBezTo>
                    <a:pt x="98467" y="106180"/>
                    <a:pt x="97805" y="105518"/>
                    <a:pt x="97805" y="104705"/>
                  </a:cubicBezTo>
                  <a:cubicBezTo>
                    <a:pt x="97805" y="94070"/>
                    <a:pt x="97805" y="59140"/>
                    <a:pt x="97805" y="46206"/>
                  </a:cubicBezTo>
                  <a:close/>
                  <a:moveTo>
                    <a:pt x="278707" y="161595"/>
                  </a:moveTo>
                  <a:cubicBezTo>
                    <a:pt x="271490" y="162330"/>
                    <a:pt x="265840" y="168442"/>
                    <a:pt x="265840" y="175850"/>
                  </a:cubicBezTo>
                  <a:lnTo>
                    <a:pt x="265840" y="175851"/>
                  </a:lnTo>
                  <a:lnTo>
                    <a:pt x="265840" y="189069"/>
                  </a:lnTo>
                  <a:cubicBezTo>
                    <a:pt x="259138" y="191056"/>
                    <a:pt x="252695" y="193779"/>
                    <a:pt x="246585" y="197207"/>
                  </a:cubicBezTo>
                  <a:lnTo>
                    <a:pt x="237123" y="187744"/>
                  </a:lnTo>
                  <a:cubicBezTo>
                    <a:pt x="231517" y="182140"/>
                    <a:pt x="222447" y="182156"/>
                    <a:pt x="216858" y="187744"/>
                  </a:cubicBezTo>
                  <a:cubicBezTo>
                    <a:pt x="215377" y="189225"/>
                    <a:pt x="202403" y="202199"/>
                    <a:pt x="199026" y="205576"/>
                  </a:cubicBezTo>
                  <a:cubicBezTo>
                    <a:pt x="193412" y="211194"/>
                    <a:pt x="193450" y="220262"/>
                    <a:pt x="199027" y="225841"/>
                  </a:cubicBezTo>
                  <a:lnTo>
                    <a:pt x="208999" y="235812"/>
                  </a:lnTo>
                  <a:cubicBezTo>
                    <a:pt x="205858" y="241785"/>
                    <a:pt x="203378" y="248058"/>
                    <a:pt x="201586" y="254558"/>
                  </a:cubicBezTo>
                  <a:lnTo>
                    <a:pt x="187132" y="254558"/>
                  </a:lnTo>
                  <a:cubicBezTo>
                    <a:pt x="179231" y="254558"/>
                    <a:pt x="172802" y="260985"/>
                    <a:pt x="172802" y="268887"/>
                  </a:cubicBezTo>
                  <a:lnTo>
                    <a:pt x="172802" y="294102"/>
                  </a:lnTo>
                  <a:cubicBezTo>
                    <a:pt x="172802" y="302004"/>
                    <a:pt x="179231" y="308431"/>
                    <a:pt x="187132" y="308431"/>
                  </a:cubicBezTo>
                  <a:lnTo>
                    <a:pt x="202614" y="308431"/>
                  </a:lnTo>
                  <a:cubicBezTo>
                    <a:pt x="204489" y="314340"/>
                    <a:pt x="207000" y="320222"/>
                    <a:pt x="210217" y="325958"/>
                  </a:cubicBezTo>
                  <a:lnTo>
                    <a:pt x="199027" y="337147"/>
                  </a:lnTo>
                  <a:lnTo>
                    <a:pt x="199026" y="337148"/>
                  </a:lnTo>
                  <a:cubicBezTo>
                    <a:pt x="198951" y="337224"/>
                    <a:pt x="198886" y="337308"/>
                    <a:pt x="198812" y="337384"/>
                  </a:cubicBezTo>
                  <a:cubicBezTo>
                    <a:pt x="193380" y="343057"/>
                    <a:pt x="193543" y="351929"/>
                    <a:pt x="199026" y="357414"/>
                  </a:cubicBezTo>
                  <a:lnTo>
                    <a:pt x="216856" y="375243"/>
                  </a:lnTo>
                  <a:cubicBezTo>
                    <a:pt x="222442" y="380830"/>
                    <a:pt x="231509" y="380856"/>
                    <a:pt x="237122" y="375244"/>
                  </a:cubicBezTo>
                  <a:lnTo>
                    <a:pt x="248822" y="363545"/>
                  </a:lnTo>
                  <a:cubicBezTo>
                    <a:pt x="254262" y="366406"/>
                    <a:pt x="259954" y="368719"/>
                    <a:pt x="265840" y="370464"/>
                  </a:cubicBezTo>
                  <a:cubicBezTo>
                    <a:pt x="265840" y="388588"/>
                    <a:pt x="265812" y="387595"/>
                    <a:pt x="265914" y="388602"/>
                  </a:cubicBezTo>
                  <a:cubicBezTo>
                    <a:pt x="266649" y="395819"/>
                    <a:pt x="272762" y="401469"/>
                    <a:pt x="280169" y="401469"/>
                  </a:cubicBezTo>
                  <a:lnTo>
                    <a:pt x="305384" y="401469"/>
                  </a:lnTo>
                  <a:cubicBezTo>
                    <a:pt x="312792" y="401469"/>
                    <a:pt x="318905" y="395819"/>
                    <a:pt x="319639" y="388602"/>
                  </a:cubicBezTo>
                  <a:cubicBezTo>
                    <a:pt x="319742" y="387599"/>
                    <a:pt x="319713" y="388616"/>
                    <a:pt x="319713" y="370464"/>
                  </a:cubicBezTo>
                  <a:cubicBezTo>
                    <a:pt x="322543" y="369625"/>
                    <a:pt x="326301" y="368303"/>
                    <a:pt x="329522" y="366942"/>
                  </a:cubicBezTo>
                  <a:lnTo>
                    <a:pt x="329522" y="459109"/>
                  </a:lnTo>
                  <a:lnTo>
                    <a:pt x="44240" y="459109"/>
                  </a:lnTo>
                  <a:lnTo>
                    <a:pt x="44240" y="86763"/>
                  </a:lnTo>
                  <a:lnTo>
                    <a:pt x="83058" y="86763"/>
                  </a:lnTo>
                  <a:lnTo>
                    <a:pt x="83058" y="104705"/>
                  </a:lnTo>
                  <a:cubicBezTo>
                    <a:pt x="83058" y="112532"/>
                    <a:pt x="88630" y="119081"/>
                    <a:pt x="96015" y="120596"/>
                  </a:cubicBezTo>
                  <a:cubicBezTo>
                    <a:pt x="98470" y="121100"/>
                    <a:pt x="275099" y="121140"/>
                    <a:pt x="277748" y="120596"/>
                  </a:cubicBezTo>
                  <a:cubicBezTo>
                    <a:pt x="285133" y="119081"/>
                    <a:pt x="290705" y="112532"/>
                    <a:pt x="290705" y="104705"/>
                  </a:cubicBezTo>
                  <a:lnTo>
                    <a:pt x="290705" y="86763"/>
                  </a:lnTo>
                  <a:lnTo>
                    <a:pt x="329524" y="86763"/>
                  </a:lnTo>
                  <a:lnTo>
                    <a:pt x="329524" y="192581"/>
                  </a:lnTo>
                  <a:cubicBezTo>
                    <a:pt x="326325" y="191231"/>
                    <a:pt x="323052" y="190058"/>
                    <a:pt x="319715" y="189069"/>
                  </a:cubicBezTo>
                  <a:lnTo>
                    <a:pt x="319715" y="175851"/>
                  </a:lnTo>
                  <a:lnTo>
                    <a:pt x="319715" y="175850"/>
                  </a:lnTo>
                  <a:cubicBezTo>
                    <a:pt x="319715" y="167948"/>
                    <a:pt x="313286" y="161521"/>
                    <a:pt x="305385" y="161521"/>
                  </a:cubicBezTo>
                  <a:cubicBezTo>
                    <a:pt x="277803" y="161521"/>
                    <a:pt x="279709" y="161492"/>
                    <a:pt x="278707" y="161595"/>
                  </a:cubicBezTo>
                  <a:close/>
                  <a:moveTo>
                    <a:pt x="344270" y="191908"/>
                  </a:moveTo>
                  <a:lnTo>
                    <a:pt x="344270" y="84305"/>
                  </a:lnTo>
                  <a:cubicBezTo>
                    <a:pt x="344270" y="77529"/>
                    <a:pt x="338758" y="72016"/>
                    <a:pt x="331981" y="72016"/>
                  </a:cubicBezTo>
                  <a:lnTo>
                    <a:pt x="290705" y="72016"/>
                  </a:lnTo>
                  <a:lnTo>
                    <a:pt x="290705" y="57270"/>
                  </a:lnTo>
                  <a:lnTo>
                    <a:pt x="346728" y="57270"/>
                  </a:lnTo>
                  <a:cubicBezTo>
                    <a:pt x="353504" y="57270"/>
                    <a:pt x="359017" y="62782"/>
                    <a:pt x="359017" y="69559"/>
                  </a:cubicBezTo>
                  <a:lnTo>
                    <a:pt x="359017" y="183555"/>
                  </a:lnTo>
                  <a:cubicBezTo>
                    <a:pt x="351839" y="183335"/>
                    <a:pt x="348473" y="187705"/>
                    <a:pt x="344270" y="19190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284" name="Google Shape;83;p16">
            <a:extLst>
              <a:ext uri="{FF2B5EF4-FFF2-40B4-BE49-F238E27FC236}">
                <a16:creationId xmlns:a16="http://schemas.microsoft.com/office/drawing/2014/main" id="{D61F5607-5F9C-809B-BA3C-84E4702BAA2D}"/>
              </a:ext>
            </a:extLst>
          </p:cNvPr>
          <p:cNvSpPr txBox="1"/>
          <p:nvPr/>
        </p:nvSpPr>
        <p:spPr>
          <a:xfrm>
            <a:off x="2364244" y="5239042"/>
            <a:ext cx="2131054" cy="241394"/>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200" dirty="0">
                <a:solidFill>
                  <a:schemeClr val="dk1"/>
                </a:solidFill>
                <a:latin typeface="Montserrat Medium"/>
                <a:ea typeface="Montserrat Medium"/>
                <a:cs typeface="Montserrat Medium"/>
                <a:sym typeface="Montserrat Medium"/>
              </a:rPr>
              <a:t>Concentrador centrifugo </a:t>
            </a:r>
            <a:endParaRPr sz="1200" dirty="0">
              <a:solidFill>
                <a:schemeClr val="dk1"/>
              </a:solidFill>
              <a:latin typeface="Montserrat Medium"/>
              <a:ea typeface="Montserrat Medium"/>
              <a:cs typeface="Montserrat Medium"/>
              <a:sym typeface="Montserrat Medium"/>
            </a:endParaRPr>
          </a:p>
        </p:txBody>
      </p:sp>
      <p:sp>
        <p:nvSpPr>
          <p:cNvPr id="285" name="Google Shape;83;p16">
            <a:extLst>
              <a:ext uri="{FF2B5EF4-FFF2-40B4-BE49-F238E27FC236}">
                <a16:creationId xmlns:a16="http://schemas.microsoft.com/office/drawing/2014/main" id="{A78E7A24-8122-E646-23C2-DEFE35162D88}"/>
              </a:ext>
            </a:extLst>
          </p:cNvPr>
          <p:cNvSpPr txBox="1"/>
          <p:nvPr/>
        </p:nvSpPr>
        <p:spPr>
          <a:xfrm>
            <a:off x="2360045" y="4912206"/>
            <a:ext cx="1648200" cy="2139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200" dirty="0">
                <a:solidFill>
                  <a:schemeClr val="dk1"/>
                </a:solidFill>
                <a:latin typeface="Montserrat Medium"/>
                <a:ea typeface="Montserrat Medium"/>
                <a:cs typeface="Montserrat Medium"/>
                <a:sym typeface="Montserrat Medium"/>
              </a:rPr>
              <a:t>Jick rectangular</a:t>
            </a:r>
            <a:endParaRPr sz="1200" dirty="0">
              <a:solidFill>
                <a:schemeClr val="dk1"/>
              </a:solidFill>
              <a:latin typeface="Montserrat Medium"/>
              <a:ea typeface="Montserrat Medium"/>
              <a:cs typeface="Montserrat Medium"/>
              <a:sym typeface="Montserrat Medium"/>
            </a:endParaRPr>
          </a:p>
        </p:txBody>
      </p:sp>
      <p:sp>
        <p:nvSpPr>
          <p:cNvPr id="286" name="Google Shape;75;p16">
            <a:extLst>
              <a:ext uri="{FF2B5EF4-FFF2-40B4-BE49-F238E27FC236}">
                <a16:creationId xmlns:a16="http://schemas.microsoft.com/office/drawing/2014/main" id="{248E6355-3DAD-2E29-D855-761AEC50FC97}"/>
              </a:ext>
            </a:extLst>
          </p:cNvPr>
          <p:cNvSpPr/>
          <p:nvPr/>
        </p:nvSpPr>
        <p:spPr>
          <a:xfrm>
            <a:off x="2225859" y="5237957"/>
            <a:ext cx="166500" cy="166200"/>
          </a:xfrm>
          <a:prstGeom prst="ellipse">
            <a:avLst/>
          </a:prstGeom>
          <a:solidFill>
            <a:schemeClr val="accent2"/>
          </a:solidFill>
          <a:ln w="9525" cap="flat" cmpd="sng">
            <a:solidFill>
              <a:schemeClr val="dk1"/>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en" sz="1200" dirty="0">
                <a:solidFill>
                  <a:schemeClr val="dk1"/>
                </a:solidFill>
                <a:latin typeface="Montserrat Medium"/>
                <a:ea typeface="Montserrat Medium"/>
                <a:cs typeface="Montserrat Medium"/>
                <a:sym typeface="Montserrat Medium"/>
              </a:rPr>
              <a:t>X</a:t>
            </a:r>
            <a:endParaRPr sz="1200" dirty="0">
              <a:solidFill>
                <a:schemeClr val="dk1"/>
              </a:solidFill>
              <a:latin typeface="Montserrat Medium"/>
              <a:ea typeface="Montserrat Medium"/>
              <a:cs typeface="Montserrat Medium"/>
              <a:sym typeface="Montserrat Medium"/>
            </a:endParaRPr>
          </a:p>
        </p:txBody>
      </p:sp>
      <p:sp>
        <p:nvSpPr>
          <p:cNvPr id="287" name="Google Shape;75;p16">
            <a:extLst>
              <a:ext uri="{FF2B5EF4-FFF2-40B4-BE49-F238E27FC236}">
                <a16:creationId xmlns:a16="http://schemas.microsoft.com/office/drawing/2014/main" id="{E72889D1-CD20-F56A-9B7C-1B3C6B1817AD}"/>
              </a:ext>
            </a:extLst>
          </p:cNvPr>
          <p:cNvSpPr/>
          <p:nvPr/>
        </p:nvSpPr>
        <p:spPr>
          <a:xfrm>
            <a:off x="2225859" y="4911121"/>
            <a:ext cx="166500" cy="166200"/>
          </a:xfrm>
          <a:prstGeom prst="ellipse">
            <a:avLst/>
          </a:prstGeom>
          <a:solidFill>
            <a:schemeClr val="accent2"/>
          </a:solidFill>
          <a:ln w="9525" cap="flat" cmpd="sng">
            <a:solidFill>
              <a:schemeClr val="dk1"/>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en" sz="1200" dirty="0">
                <a:solidFill>
                  <a:schemeClr val="dk1"/>
                </a:solidFill>
                <a:latin typeface="Montserrat Medium"/>
                <a:ea typeface="Montserrat Medium"/>
                <a:cs typeface="Montserrat Medium"/>
                <a:sym typeface="Montserrat Medium"/>
              </a:rPr>
              <a:t>X</a:t>
            </a:r>
            <a:endParaRPr sz="1200" dirty="0">
              <a:solidFill>
                <a:schemeClr val="dk1"/>
              </a:solidFill>
              <a:latin typeface="Montserrat Medium"/>
              <a:ea typeface="Montserrat Medium"/>
              <a:cs typeface="Montserrat Medium"/>
              <a:sym typeface="Montserrat Medium"/>
            </a:endParaRPr>
          </a:p>
        </p:txBody>
      </p:sp>
      <p:sp>
        <p:nvSpPr>
          <p:cNvPr id="288" name="Google Shape;98;p16">
            <a:extLst>
              <a:ext uri="{FF2B5EF4-FFF2-40B4-BE49-F238E27FC236}">
                <a16:creationId xmlns:a16="http://schemas.microsoft.com/office/drawing/2014/main" id="{A7967E8F-9CBC-0F71-AB3D-94E5DBC4415E}"/>
              </a:ext>
            </a:extLst>
          </p:cNvPr>
          <p:cNvSpPr txBox="1"/>
          <p:nvPr/>
        </p:nvSpPr>
        <p:spPr>
          <a:xfrm>
            <a:off x="8416064" y="5111066"/>
            <a:ext cx="1648200" cy="2139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200" dirty="0">
                <a:solidFill>
                  <a:schemeClr val="dk1"/>
                </a:solidFill>
                <a:latin typeface="Montserrat Medium"/>
                <a:ea typeface="Montserrat Medium"/>
                <a:cs typeface="Montserrat Medium"/>
                <a:sym typeface="Montserrat Medium"/>
              </a:rPr>
              <a:t>Boma de lodos</a:t>
            </a:r>
            <a:endParaRPr sz="1200" dirty="0">
              <a:solidFill>
                <a:schemeClr val="dk1"/>
              </a:solidFill>
              <a:latin typeface="Montserrat Medium"/>
              <a:ea typeface="Montserrat Medium"/>
              <a:cs typeface="Montserrat Medium"/>
              <a:sym typeface="Montserrat Medium"/>
            </a:endParaRPr>
          </a:p>
        </p:txBody>
      </p:sp>
      <p:sp>
        <p:nvSpPr>
          <p:cNvPr id="290" name="Google Shape;98;p16">
            <a:extLst>
              <a:ext uri="{FF2B5EF4-FFF2-40B4-BE49-F238E27FC236}">
                <a16:creationId xmlns:a16="http://schemas.microsoft.com/office/drawing/2014/main" id="{1319F08D-E014-F51A-8D0D-86388C4D49B8}"/>
              </a:ext>
            </a:extLst>
          </p:cNvPr>
          <p:cNvSpPr txBox="1"/>
          <p:nvPr/>
        </p:nvSpPr>
        <p:spPr>
          <a:xfrm>
            <a:off x="8416064" y="4796768"/>
            <a:ext cx="1648200" cy="2139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200" dirty="0">
                <a:solidFill>
                  <a:schemeClr val="dk1"/>
                </a:solidFill>
                <a:latin typeface="Montserrat Medium"/>
                <a:ea typeface="Montserrat Medium"/>
                <a:cs typeface="Montserrat Medium"/>
                <a:sym typeface="Montserrat Medium"/>
              </a:rPr>
              <a:t>Hidrociclon</a:t>
            </a:r>
            <a:endParaRPr sz="1200" dirty="0">
              <a:solidFill>
                <a:schemeClr val="dk1"/>
              </a:solidFill>
              <a:latin typeface="Montserrat Medium"/>
              <a:ea typeface="Montserrat Medium"/>
              <a:cs typeface="Montserrat Medium"/>
              <a:sym typeface="Montserrat Medium"/>
            </a:endParaRPr>
          </a:p>
        </p:txBody>
      </p:sp>
      <p:sp>
        <p:nvSpPr>
          <p:cNvPr id="291" name="Google Shape;93;p16">
            <a:extLst>
              <a:ext uri="{FF2B5EF4-FFF2-40B4-BE49-F238E27FC236}">
                <a16:creationId xmlns:a16="http://schemas.microsoft.com/office/drawing/2014/main" id="{9FA5FBB8-DB2D-447A-F128-F5D5689695AB}"/>
              </a:ext>
            </a:extLst>
          </p:cNvPr>
          <p:cNvSpPr/>
          <p:nvPr/>
        </p:nvSpPr>
        <p:spPr>
          <a:xfrm>
            <a:off x="8242613" y="5164692"/>
            <a:ext cx="166500" cy="166500"/>
          </a:xfrm>
          <a:prstGeom prst="ellipse">
            <a:avLst/>
          </a:prstGeom>
          <a:solidFill>
            <a:schemeClr val="accent5"/>
          </a:solidFill>
          <a:ln w="9525" cap="flat" cmpd="sng">
            <a:solidFill>
              <a:schemeClr val="dk1"/>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en" sz="1200" dirty="0">
                <a:solidFill>
                  <a:schemeClr val="dk1"/>
                </a:solidFill>
                <a:latin typeface="Montserrat Medium"/>
                <a:ea typeface="Montserrat Medium"/>
                <a:cs typeface="Montserrat Medium"/>
                <a:sym typeface="Montserrat Medium"/>
              </a:rPr>
              <a:t>X</a:t>
            </a:r>
            <a:endParaRPr sz="1200" dirty="0">
              <a:solidFill>
                <a:schemeClr val="dk1"/>
              </a:solidFill>
              <a:latin typeface="Montserrat Medium"/>
              <a:ea typeface="Montserrat Medium"/>
              <a:cs typeface="Montserrat Medium"/>
              <a:sym typeface="Montserrat Medium"/>
            </a:endParaRPr>
          </a:p>
        </p:txBody>
      </p:sp>
      <p:sp>
        <p:nvSpPr>
          <p:cNvPr id="292" name="Google Shape;93;p16">
            <a:extLst>
              <a:ext uri="{FF2B5EF4-FFF2-40B4-BE49-F238E27FC236}">
                <a16:creationId xmlns:a16="http://schemas.microsoft.com/office/drawing/2014/main" id="{FCB1FE5B-E8DC-20EB-9E55-96D99A572C92}"/>
              </a:ext>
            </a:extLst>
          </p:cNvPr>
          <p:cNvSpPr/>
          <p:nvPr/>
        </p:nvSpPr>
        <p:spPr>
          <a:xfrm>
            <a:off x="8242070" y="4841549"/>
            <a:ext cx="166500" cy="166500"/>
          </a:xfrm>
          <a:prstGeom prst="ellipse">
            <a:avLst/>
          </a:prstGeom>
          <a:solidFill>
            <a:schemeClr val="accent5"/>
          </a:solidFill>
          <a:ln w="9525" cap="flat" cmpd="sng">
            <a:solidFill>
              <a:schemeClr val="dk1"/>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en" sz="1200" dirty="0">
                <a:solidFill>
                  <a:schemeClr val="dk1"/>
                </a:solidFill>
                <a:latin typeface="Montserrat Medium"/>
                <a:ea typeface="Montserrat Medium"/>
                <a:cs typeface="Montserrat Medium"/>
                <a:sym typeface="Montserrat Medium"/>
              </a:rPr>
              <a:t>X</a:t>
            </a:r>
            <a:endParaRPr sz="1200" dirty="0">
              <a:solidFill>
                <a:schemeClr val="dk1"/>
              </a:solidFill>
              <a:latin typeface="Montserrat Medium"/>
              <a:ea typeface="Montserrat Medium"/>
              <a:cs typeface="Montserrat Medium"/>
              <a:sym typeface="Montserrat Medium"/>
            </a:endParaRPr>
          </a:p>
        </p:txBody>
      </p:sp>
      <p:sp>
        <p:nvSpPr>
          <p:cNvPr id="297" name="Google Shape;78;p16">
            <a:extLst>
              <a:ext uri="{FF2B5EF4-FFF2-40B4-BE49-F238E27FC236}">
                <a16:creationId xmlns:a16="http://schemas.microsoft.com/office/drawing/2014/main" id="{40D4398C-95B9-CF00-746E-B7D7CCBD661C}"/>
              </a:ext>
            </a:extLst>
          </p:cNvPr>
          <p:cNvSpPr/>
          <p:nvPr/>
        </p:nvSpPr>
        <p:spPr>
          <a:xfrm>
            <a:off x="2209678" y="6122511"/>
            <a:ext cx="166500" cy="166500"/>
          </a:xfrm>
          <a:prstGeom prst="ellipse">
            <a:avLst/>
          </a:prstGeom>
          <a:solidFill>
            <a:schemeClr val="accent2"/>
          </a:solidFill>
          <a:ln w="9525" cap="flat" cmpd="sng">
            <a:solidFill>
              <a:schemeClr val="dk1"/>
            </a:solid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 sz="1200" dirty="0">
                <a:solidFill>
                  <a:schemeClr val="dk1"/>
                </a:solidFill>
                <a:latin typeface="Montserrat Medium"/>
                <a:ea typeface="Montserrat Medium"/>
                <a:cs typeface="Montserrat Medium"/>
                <a:sym typeface="Montserrat Medium"/>
              </a:rPr>
              <a:t>X</a:t>
            </a:r>
            <a:endParaRPr sz="1200" dirty="0">
              <a:solidFill>
                <a:schemeClr val="dk1"/>
              </a:solidFill>
              <a:latin typeface="Montserrat Medium"/>
              <a:ea typeface="Montserrat Medium"/>
              <a:cs typeface="Montserrat Medium"/>
              <a:sym typeface="Montserrat Medium"/>
            </a:endParaRPr>
          </a:p>
        </p:txBody>
      </p:sp>
      <p:sp>
        <p:nvSpPr>
          <p:cNvPr id="298" name="Google Shape;93;p16">
            <a:extLst>
              <a:ext uri="{FF2B5EF4-FFF2-40B4-BE49-F238E27FC236}">
                <a16:creationId xmlns:a16="http://schemas.microsoft.com/office/drawing/2014/main" id="{4262310F-5F6E-DF44-02B5-BDBF5C46E228}"/>
              </a:ext>
            </a:extLst>
          </p:cNvPr>
          <p:cNvSpPr/>
          <p:nvPr/>
        </p:nvSpPr>
        <p:spPr>
          <a:xfrm>
            <a:off x="8243569" y="5482148"/>
            <a:ext cx="166500" cy="166500"/>
          </a:xfrm>
          <a:prstGeom prst="ellipse">
            <a:avLst/>
          </a:prstGeom>
          <a:solidFill>
            <a:schemeClr val="accent5"/>
          </a:solidFill>
          <a:ln w="9525" cap="flat" cmpd="sng">
            <a:solidFill>
              <a:schemeClr val="dk1"/>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en" sz="1200" dirty="0">
                <a:solidFill>
                  <a:schemeClr val="dk1"/>
                </a:solidFill>
                <a:latin typeface="Montserrat Medium"/>
                <a:ea typeface="Montserrat Medium"/>
                <a:cs typeface="Montserrat Medium"/>
                <a:sym typeface="Montserrat Medium"/>
              </a:rPr>
              <a:t>X</a:t>
            </a:r>
            <a:endParaRPr sz="1200" dirty="0">
              <a:solidFill>
                <a:schemeClr val="dk1"/>
              </a:solidFill>
              <a:latin typeface="Montserrat Medium"/>
              <a:ea typeface="Montserrat Medium"/>
              <a:cs typeface="Montserrat Medium"/>
              <a:sym typeface="Montserrat Medium"/>
            </a:endParaRPr>
          </a:p>
        </p:txBody>
      </p:sp>
      <p:sp>
        <p:nvSpPr>
          <p:cNvPr id="5" name="Google Shape;422;p34">
            <a:extLst>
              <a:ext uri="{FF2B5EF4-FFF2-40B4-BE49-F238E27FC236}">
                <a16:creationId xmlns:a16="http://schemas.microsoft.com/office/drawing/2014/main" id="{3E949658-0698-603B-89FE-099D793D18F0}"/>
              </a:ext>
            </a:extLst>
          </p:cNvPr>
          <p:cNvSpPr txBox="1"/>
          <p:nvPr/>
        </p:nvSpPr>
        <p:spPr>
          <a:xfrm flipH="1">
            <a:off x="184656" y="2675108"/>
            <a:ext cx="1253939" cy="250082"/>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000" dirty="0">
                <a:solidFill>
                  <a:schemeClr val="dk1"/>
                </a:solidFill>
                <a:latin typeface="Bebas Neue"/>
                <a:ea typeface="Bebas Neue"/>
                <a:cs typeface="Bebas Neue"/>
                <a:sym typeface="Bebas Neue"/>
              </a:rPr>
              <a:t>30% a 40%</a:t>
            </a:r>
            <a:endParaRPr sz="2000" dirty="0">
              <a:solidFill>
                <a:schemeClr val="dk1"/>
              </a:solidFill>
              <a:latin typeface="Bebas Neue"/>
              <a:ea typeface="Bebas Neue"/>
              <a:cs typeface="Bebas Neue"/>
              <a:sym typeface="Bebas Neue"/>
            </a:endParaRPr>
          </a:p>
        </p:txBody>
      </p:sp>
      <p:sp>
        <p:nvSpPr>
          <p:cNvPr id="6" name="Google Shape;423;p34">
            <a:extLst>
              <a:ext uri="{FF2B5EF4-FFF2-40B4-BE49-F238E27FC236}">
                <a16:creationId xmlns:a16="http://schemas.microsoft.com/office/drawing/2014/main" id="{9683E855-0D09-A34C-9823-F2EFA20089E7}"/>
              </a:ext>
            </a:extLst>
          </p:cNvPr>
          <p:cNvSpPr/>
          <p:nvPr/>
        </p:nvSpPr>
        <p:spPr>
          <a:xfrm flipH="1">
            <a:off x="230937" y="2959441"/>
            <a:ext cx="1197423" cy="743066"/>
          </a:xfrm>
          <a:prstGeom prst="can">
            <a:avLst>
              <a:gd name="adj" fmla="val 25000"/>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s-ES" sz="1200" b="1" dirty="0">
                <a:solidFill>
                  <a:schemeClr val="bg1"/>
                </a:solidFill>
                <a:latin typeface="Roboto" panose="02000000000000000000" pitchFamily="2" charset="0"/>
                <a:ea typeface="Roboto" panose="02000000000000000000" pitchFamily="2" charset="0"/>
                <a:cs typeface="Roboto" panose="02000000000000000000" pitchFamily="2" charset="0"/>
                <a:sym typeface="Bebas Neue"/>
              </a:rPr>
              <a:t>Optimización Laboratorio Investigación</a:t>
            </a:r>
            <a:endParaRPr lang="es-ES" sz="600" b="1" dirty="0">
              <a:solidFill>
                <a:schemeClr val="bg1"/>
              </a:solidFill>
              <a:latin typeface="Bebas Neue"/>
              <a:ea typeface="Bebas Neue"/>
              <a:cs typeface="Bebas Neue"/>
              <a:sym typeface="Bebas Neue"/>
            </a:endParaRPr>
          </a:p>
        </p:txBody>
      </p:sp>
      <p:sp>
        <p:nvSpPr>
          <p:cNvPr id="7" name="CuadroTexto 6">
            <a:extLst>
              <a:ext uri="{FF2B5EF4-FFF2-40B4-BE49-F238E27FC236}">
                <a16:creationId xmlns:a16="http://schemas.microsoft.com/office/drawing/2014/main" id="{03249680-4B90-4E92-D7B4-2BDE049564CA}"/>
              </a:ext>
            </a:extLst>
          </p:cNvPr>
          <p:cNvSpPr txBox="1"/>
          <p:nvPr/>
        </p:nvSpPr>
        <p:spPr>
          <a:xfrm>
            <a:off x="230937" y="3750839"/>
            <a:ext cx="6096000" cy="369332"/>
          </a:xfrm>
          <a:prstGeom prst="rect">
            <a:avLst/>
          </a:prstGeom>
          <a:noFill/>
        </p:spPr>
        <p:txBody>
          <a:bodyPr wrap="square">
            <a:spAutoFit/>
          </a:bodyPr>
          <a:lstStyle/>
          <a:p>
            <a:r>
              <a:rPr lang="es-ES" sz="1800" dirty="0">
                <a:solidFill>
                  <a:schemeClr val="dk1"/>
                </a:solidFill>
                <a:latin typeface="Montserrat Medium"/>
                <a:ea typeface="Montserrat Medium"/>
                <a:cs typeface="Montserrat Medium"/>
                <a:sym typeface="Montserrat Medium"/>
              </a:rPr>
              <a:t>2,4 Onzas </a:t>
            </a:r>
            <a:endParaRPr lang="en-US" dirty="0"/>
          </a:p>
        </p:txBody>
      </p:sp>
    </p:spTree>
    <p:extLst>
      <p:ext uri="{BB962C8B-B14F-4D97-AF65-F5344CB8AC3E}">
        <p14:creationId xmlns:p14="http://schemas.microsoft.com/office/powerpoint/2010/main" val="16147248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 name="CuadroTexto 128">
            <a:extLst>
              <a:ext uri="{FF2B5EF4-FFF2-40B4-BE49-F238E27FC236}">
                <a16:creationId xmlns:a16="http://schemas.microsoft.com/office/drawing/2014/main" id="{CCDFABE0-A0ED-A3BA-7A93-224BC049ABCD}"/>
              </a:ext>
            </a:extLst>
          </p:cNvPr>
          <p:cNvSpPr txBox="1"/>
          <p:nvPr/>
        </p:nvSpPr>
        <p:spPr>
          <a:xfrm>
            <a:off x="171669" y="160955"/>
            <a:ext cx="9327932"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ES" sz="2000" b="1" dirty="0">
                <a:solidFill>
                  <a:schemeClr val="tx2"/>
                </a:solidFill>
                <a:latin typeface="Montserrat SemiBold" panose="00000700000000000000" pitchFamily="2" charset="0"/>
                <a:ea typeface="+mj-ea"/>
                <a:cs typeface="+mj-cs"/>
              </a:rPr>
              <a:t>3er paso 5 meses</a:t>
            </a:r>
            <a:endParaRPr lang="es-CO" sz="2000" b="1" dirty="0">
              <a:solidFill>
                <a:schemeClr val="tx2"/>
              </a:solidFill>
              <a:latin typeface="Montserrat SemiBold" panose="00000700000000000000" pitchFamily="2" charset="0"/>
              <a:ea typeface="+mj-ea"/>
              <a:cs typeface="+mj-cs"/>
            </a:endParaRPr>
          </a:p>
        </p:txBody>
      </p:sp>
      <p:sp>
        <p:nvSpPr>
          <p:cNvPr id="7" name="CuadroTexto 6">
            <a:extLst>
              <a:ext uri="{FF2B5EF4-FFF2-40B4-BE49-F238E27FC236}">
                <a16:creationId xmlns:a16="http://schemas.microsoft.com/office/drawing/2014/main" id="{F012AF6A-E76B-49AA-5669-D893D8E41076}"/>
              </a:ext>
            </a:extLst>
          </p:cNvPr>
          <p:cNvSpPr txBox="1"/>
          <p:nvPr/>
        </p:nvSpPr>
        <p:spPr>
          <a:xfrm>
            <a:off x="5446059" y="955786"/>
            <a:ext cx="6745941" cy="2339102"/>
          </a:xfrm>
          <a:prstGeom prst="rect">
            <a:avLst/>
          </a:prstGeom>
          <a:noFill/>
        </p:spPr>
        <p:txBody>
          <a:bodyPr wrap="square">
            <a:spAutoFit/>
          </a:bodyPr>
          <a:lstStyle/>
          <a:p>
            <a:pPr algn="ctr"/>
            <a:r>
              <a:rPr lang="es-ES" sz="2000" dirty="0"/>
              <a:t>Nota: </a:t>
            </a:r>
          </a:p>
          <a:p>
            <a:pPr algn="ctr"/>
            <a:endParaRPr lang="es-ES" sz="2000" dirty="0"/>
          </a:p>
          <a:p>
            <a:pPr algn="ctr"/>
            <a:r>
              <a:rPr lang="es-ES" sz="2000" dirty="0"/>
              <a:t>  </a:t>
            </a:r>
          </a:p>
          <a:p>
            <a:pPr algn="ctr"/>
            <a:r>
              <a:rPr lang="es-ES" sz="2000" dirty="0"/>
              <a:t>                Localización del proyecto</a:t>
            </a:r>
          </a:p>
          <a:p>
            <a:pPr algn="ctr"/>
            <a:endParaRPr lang="es-ES" sz="2000" dirty="0"/>
          </a:p>
          <a:p>
            <a:pPr algn="ctr"/>
            <a:endParaRPr lang="es-ES" sz="1800" dirty="0"/>
          </a:p>
          <a:p>
            <a:pPr marL="285750" indent="-285750" algn="just">
              <a:buFont typeface="Arial" panose="020B0604020202020204" pitchFamily="34" charset="0"/>
              <a:buChar char="•"/>
            </a:pPr>
            <a:r>
              <a:rPr lang="es-ES" sz="1200" dirty="0"/>
              <a:t>.</a:t>
            </a:r>
          </a:p>
          <a:p>
            <a:pPr algn="just"/>
            <a:endParaRPr lang="es-ES" sz="1600" dirty="0"/>
          </a:p>
        </p:txBody>
      </p:sp>
      <p:pic>
        <p:nvPicPr>
          <p:cNvPr id="3" name="Imagen 2">
            <a:extLst>
              <a:ext uri="{FF2B5EF4-FFF2-40B4-BE49-F238E27FC236}">
                <a16:creationId xmlns:a16="http://schemas.microsoft.com/office/drawing/2014/main" id="{CEED31C7-D0D6-8426-F492-5999BC23FE37}"/>
              </a:ext>
            </a:extLst>
          </p:cNvPr>
          <p:cNvPicPr>
            <a:picLocks noChangeAspect="1"/>
          </p:cNvPicPr>
          <p:nvPr/>
        </p:nvPicPr>
        <p:blipFill>
          <a:blip r:embed="rId3"/>
          <a:stretch>
            <a:fillRect/>
          </a:stretch>
        </p:blipFill>
        <p:spPr>
          <a:xfrm>
            <a:off x="5687208" y="3429000"/>
            <a:ext cx="5957074" cy="3264463"/>
          </a:xfrm>
          <a:prstGeom prst="rect">
            <a:avLst/>
          </a:prstGeom>
        </p:spPr>
      </p:pic>
      <p:pic>
        <p:nvPicPr>
          <p:cNvPr id="6" name="Imagen 5" descr="Imagen que contiene mapa, circuito&#10;&#10;Descripción generada automáticamente">
            <a:extLst>
              <a:ext uri="{FF2B5EF4-FFF2-40B4-BE49-F238E27FC236}">
                <a16:creationId xmlns:a16="http://schemas.microsoft.com/office/drawing/2014/main" id="{0D03FE24-13A4-DE99-9172-2E4F7B0D065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1786562" y="-482594"/>
            <a:ext cx="3806516" cy="7379637"/>
          </a:xfrm>
          <a:prstGeom prst="rect">
            <a:avLst/>
          </a:prstGeom>
        </p:spPr>
      </p:pic>
      <p:sp>
        <p:nvSpPr>
          <p:cNvPr id="4" name="CuadroTexto 3">
            <a:extLst>
              <a:ext uri="{FF2B5EF4-FFF2-40B4-BE49-F238E27FC236}">
                <a16:creationId xmlns:a16="http://schemas.microsoft.com/office/drawing/2014/main" id="{BD17E112-7215-5E62-210F-4357EE5DC716}"/>
              </a:ext>
            </a:extLst>
          </p:cNvPr>
          <p:cNvSpPr txBox="1"/>
          <p:nvPr/>
        </p:nvSpPr>
        <p:spPr>
          <a:xfrm>
            <a:off x="-649941" y="5730274"/>
            <a:ext cx="6096000" cy="369332"/>
          </a:xfrm>
          <a:prstGeom prst="rect">
            <a:avLst/>
          </a:prstGeom>
          <a:noFill/>
        </p:spPr>
        <p:txBody>
          <a:bodyPr wrap="square">
            <a:spAutoFit/>
          </a:bodyPr>
          <a:lstStyle/>
          <a:p>
            <a:pPr marL="0" lvl="0" indent="0" algn="ctr" rtl="0">
              <a:spcBef>
                <a:spcPts val="0"/>
              </a:spcBef>
              <a:spcAft>
                <a:spcPts val="0"/>
              </a:spcAft>
              <a:buNone/>
            </a:pPr>
            <a:r>
              <a:rPr lang="pt-BR" sz="1800" dirty="0" err="1">
                <a:solidFill>
                  <a:schemeClr val="dk1"/>
                </a:solidFill>
                <a:latin typeface="Montserrat Medium"/>
                <a:ea typeface="Montserrat Medium"/>
                <a:cs typeface="Montserrat Medium"/>
                <a:sym typeface="Montserrat Medium"/>
              </a:rPr>
              <a:t>Producción</a:t>
            </a:r>
            <a:r>
              <a:rPr lang="pt-BR" sz="1800" dirty="0">
                <a:solidFill>
                  <a:schemeClr val="dk1"/>
                </a:solidFill>
                <a:latin typeface="Montserrat Medium"/>
                <a:ea typeface="Montserrat Medium"/>
                <a:cs typeface="Montserrat Medium"/>
                <a:sym typeface="Montserrat Medium"/>
              </a:rPr>
              <a:t> 109 </a:t>
            </a:r>
            <a:r>
              <a:rPr lang="pt-BR" sz="1800" dirty="0" err="1">
                <a:solidFill>
                  <a:schemeClr val="dk1"/>
                </a:solidFill>
                <a:latin typeface="Montserrat Medium"/>
                <a:ea typeface="Montserrat Medium"/>
                <a:cs typeface="Montserrat Medium"/>
                <a:sym typeface="Montserrat Medium"/>
              </a:rPr>
              <a:t>onzas</a:t>
            </a:r>
            <a:r>
              <a:rPr lang="pt-BR" sz="1800" dirty="0">
                <a:solidFill>
                  <a:schemeClr val="dk1"/>
                </a:solidFill>
                <a:latin typeface="Montserrat Medium"/>
                <a:ea typeface="Montserrat Medium"/>
                <a:cs typeface="Montserrat Medium"/>
                <a:sym typeface="Montserrat Medium"/>
              </a:rPr>
              <a:t> /</a:t>
            </a:r>
            <a:r>
              <a:rPr lang="pt-BR" sz="1800" dirty="0" err="1">
                <a:solidFill>
                  <a:schemeClr val="dk1"/>
                </a:solidFill>
                <a:latin typeface="Montserrat Medium"/>
                <a:ea typeface="Montserrat Medium"/>
                <a:cs typeface="Montserrat Medium"/>
                <a:sym typeface="Montserrat Medium"/>
              </a:rPr>
              <a:t>mes</a:t>
            </a:r>
            <a:endParaRPr lang="pt-BR" sz="1100" dirty="0">
              <a:solidFill>
                <a:schemeClr val="dk1"/>
              </a:solidFill>
              <a:latin typeface="Montserrat Medium"/>
              <a:ea typeface="Montserrat Medium"/>
              <a:cs typeface="Montserrat Medium"/>
              <a:sym typeface="Montserrat Medium"/>
            </a:endParaRPr>
          </a:p>
        </p:txBody>
      </p:sp>
    </p:spTree>
    <p:extLst>
      <p:ext uri="{BB962C8B-B14F-4D97-AF65-F5344CB8AC3E}">
        <p14:creationId xmlns:p14="http://schemas.microsoft.com/office/powerpoint/2010/main" val="38146754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a:extLst>
              <a:ext uri="{FF2B5EF4-FFF2-40B4-BE49-F238E27FC236}">
                <a16:creationId xmlns:a16="http://schemas.microsoft.com/office/drawing/2014/main" id="{C0F214C4-6237-4D5A-815D-01A38F171FE9}"/>
              </a:ext>
            </a:extLst>
          </p:cNvPr>
          <p:cNvSpPr/>
          <p:nvPr/>
        </p:nvSpPr>
        <p:spPr>
          <a:xfrm>
            <a:off x="374978" y="284770"/>
            <a:ext cx="10496938" cy="7744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300"/>
              </a:spcAft>
            </a:pPr>
            <a:r>
              <a:rPr lang="en-US" sz="2000" dirty="0" err="1">
                <a:solidFill>
                  <a:schemeClr val="tx1">
                    <a:lumMod val="75000"/>
                    <a:lumOff val="25000"/>
                  </a:schemeClr>
                </a:solidFill>
                <a:latin typeface="Century Gothic" panose="020B0502020202020204" pitchFamily="34" charset="0"/>
                <a:cs typeface="Arial" panose="020B0604020202020204" pitchFamily="34" charset="0"/>
              </a:rPr>
              <a:t>Resumen</a:t>
            </a:r>
            <a:r>
              <a:rPr lang="en-US" sz="2000" dirty="0">
                <a:solidFill>
                  <a:schemeClr val="tx1">
                    <a:lumMod val="75000"/>
                    <a:lumOff val="25000"/>
                  </a:schemeClr>
                </a:solidFill>
                <a:latin typeface="Century Gothic" panose="020B0502020202020204" pitchFamily="34" charset="0"/>
                <a:cs typeface="Arial" panose="020B0604020202020204" pitchFamily="34" charset="0"/>
              </a:rPr>
              <a:t> de </a:t>
            </a:r>
            <a:r>
              <a:rPr lang="en-US" sz="2000" dirty="0" err="1">
                <a:solidFill>
                  <a:schemeClr val="tx1">
                    <a:lumMod val="75000"/>
                    <a:lumOff val="25000"/>
                  </a:schemeClr>
                </a:solidFill>
                <a:latin typeface="Century Gothic" panose="020B0502020202020204" pitchFamily="34" charset="0"/>
                <a:cs typeface="Arial" panose="020B0604020202020204" pitchFamily="34" charset="0"/>
              </a:rPr>
              <a:t>principales</a:t>
            </a:r>
            <a:r>
              <a:rPr lang="en-US" sz="2000" dirty="0">
                <a:solidFill>
                  <a:schemeClr val="tx1">
                    <a:lumMod val="75000"/>
                    <a:lumOff val="25000"/>
                  </a:schemeClr>
                </a:solidFill>
                <a:latin typeface="Century Gothic" panose="020B0502020202020204" pitchFamily="34" charset="0"/>
                <a:cs typeface="Arial" panose="020B0604020202020204" pitchFamily="34" charset="0"/>
              </a:rPr>
              <a:t> </a:t>
            </a:r>
            <a:r>
              <a:rPr lang="en-US" sz="2000" dirty="0" err="1">
                <a:solidFill>
                  <a:schemeClr val="tx1">
                    <a:lumMod val="75000"/>
                    <a:lumOff val="25000"/>
                  </a:schemeClr>
                </a:solidFill>
                <a:latin typeface="Century Gothic" panose="020B0502020202020204" pitchFamily="34" charset="0"/>
                <a:cs typeface="Arial" panose="020B0604020202020204" pitchFamily="34" charset="0"/>
              </a:rPr>
              <a:t>indicadores</a:t>
            </a:r>
            <a:r>
              <a:rPr lang="en-US" sz="2000" dirty="0">
                <a:solidFill>
                  <a:schemeClr val="tx1">
                    <a:lumMod val="75000"/>
                    <a:lumOff val="25000"/>
                  </a:schemeClr>
                </a:solidFill>
                <a:latin typeface="Century Gothic" panose="020B0502020202020204" pitchFamily="34" charset="0"/>
                <a:cs typeface="Arial" panose="020B0604020202020204" pitchFamily="34" charset="0"/>
              </a:rPr>
              <a:t> </a:t>
            </a:r>
            <a:r>
              <a:rPr lang="en-US" sz="2000" dirty="0" err="1">
                <a:solidFill>
                  <a:schemeClr val="tx1">
                    <a:lumMod val="75000"/>
                    <a:lumOff val="25000"/>
                  </a:schemeClr>
                </a:solidFill>
                <a:latin typeface="Century Gothic" panose="020B0502020202020204" pitchFamily="34" charset="0"/>
                <a:cs typeface="Arial" panose="020B0604020202020204" pitchFamily="34" charset="0"/>
              </a:rPr>
              <a:t>financieros</a:t>
            </a:r>
            <a:endParaRPr lang="en-US" sz="2000" dirty="0">
              <a:solidFill>
                <a:schemeClr val="tx1">
                  <a:lumMod val="75000"/>
                  <a:lumOff val="25000"/>
                </a:schemeClr>
              </a:solidFill>
              <a:latin typeface="Century Gothic" panose="020B0502020202020204" pitchFamily="34" charset="0"/>
              <a:cs typeface="Arial" panose="020B0604020202020204" pitchFamily="34" charset="0"/>
            </a:endParaRPr>
          </a:p>
        </p:txBody>
      </p:sp>
      <p:cxnSp>
        <p:nvCxnSpPr>
          <p:cNvPr id="11" name="Straight Connector 117">
            <a:extLst>
              <a:ext uri="{FF2B5EF4-FFF2-40B4-BE49-F238E27FC236}">
                <a16:creationId xmlns:a16="http://schemas.microsoft.com/office/drawing/2014/main" id="{344B47DB-F074-42F7-9285-128ACC11EDB9}"/>
              </a:ext>
            </a:extLst>
          </p:cNvPr>
          <p:cNvCxnSpPr>
            <a:cxnSpLocks/>
          </p:cNvCxnSpPr>
          <p:nvPr/>
        </p:nvCxnSpPr>
        <p:spPr>
          <a:xfrm>
            <a:off x="374978" y="1259114"/>
            <a:ext cx="5400000" cy="0"/>
          </a:xfrm>
          <a:prstGeom prst="line">
            <a:avLst/>
          </a:prstGeom>
          <a:ln w="19050">
            <a:solidFill>
              <a:schemeClr val="tx1">
                <a:lumMod val="50000"/>
                <a:lumOff val="50000"/>
              </a:schemeClr>
            </a:solidFill>
          </a:ln>
        </p:spPr>
        <p:style>
          <a:lnRef idx="1">
            <a:schemeClr val="accent3"/>
          </a:lnRef>
          <a:fillRef idx="0">
            <a:schemeClr val="accent3"/>
          </a:fillRef>
          <a:effectRef idx="0">
            <a:schemeClr val="accent3"/>
          </a:effectRef>
          <a:fontRef idx="minor">
            <a:schemeClr val="tx1"/>
          </a:fontRef>
        </p:style>
      </p:cxnSp>
      <p:cxnSp>
        <p:nvCxnSpPr>
          <p:cNvPr id="12" name="Straight Connector 117">
            <a:extLst>
              <a:ext uri="{FF2B5EF4-FFF2-40B4-BE49-F238E27FC236}">
                <a16:creationId xmlns:a16="http://schemas.microsoft.com/office/drawing/2014/main" id="{32E3951D-D2F2-44F8-B7F2-5B4D3FF46EC4}"/>
              </a:ext>
            </a:extLst>
          </p:cNvPr>
          <p:cNvCxnSpPr>
            <a:cxnSpLocks/>
          </p:cNvCxnSpPr>
          <p:nvPr/>
        </p:nvCxnSpPr>
        <p:spPr>
          <a:xfrm>
            <a:off x="6458978" y="1259114"/>
            <a:ext cx="5400000" cy="0"/>
          </a:xfrm>
          <a:prstGeom prst="line">
            <a:avLst/>
          </a:prstGeom>
          <a:ln w="19050">
            <a:solidFill>
              <a:schemeClr val="tx1">
                <a:lumMod val="50000"/>
                <a:lumOff val="50000"/>
              </a:schemeClr>
            </a:solidFill>
          </a:ln>
        </p:spPr>
        <p:style>
          <a:lnRef idx="1">
            <a:schemeClr val="accent3"/>
          </a:lnRef>
          <a:fillRef idx="0">
            <a:schemeClr val="accent3"/>
          </a:fillRef>
          <a:effectRef idx="0">
            <a:schemeClr val="accent3"/>
          </a:effectRef>
          <a:fontRef idx="minor">
            <a:schemeClr val="tx1"/>
          </a:fontRef>
        </p:style>
      </p:cxnSp>
      <p:sp>
        <p:nvSpPr>
          <p:cNvPr id="13" name="TextBox 118">
            <a:extLst>
              <a:ext uri="{FF2B5EF4-FFF2-40B4-BE49-F238E27FC236}">
                <a16:creationId xmlns:a16="http://schemas.microsoft.com/office/drawing/2014/main" id="{F6B648E8-FE58-42E8-9A75-4C0CA5EFD877}"/>
              </a:ext>
            </a:extLst>
          </p:cNvPr>
          <p:cNvSpPr txBox="1"/>
          <p:nvPr/>
        </p:nvSpPr>
        <p:spPr>
          <a:xfrm>
            <a:off x="374978" y="894476"/>
            <a:ext cx="5400000" cy="376642"/>
          </a:xfrm>
          <a:prstGeom prst="rect">
            <a:avLst/>
          </a:prstGeom>
          <a:noFill/>
        </p:spPr>
        <p:txBody>
          <a:bodyPr wrap="square" rtlCol="0">
            <a:spAutoFit/>
          </a:bodyPr>
          <a:lstStyle>
            <a:defPPr>
              <a:defRPr lang="en-US"/>
            </a:defPPr>
            <a:lvl1pPr algn="just">
              <a:lnSpc>
                <a:spcPct val="125000"/>
              </a:lnSpc>
              <a:defRPr sz="1600">
                <a:solidFill>
                  <a:schemeClr val="accent1">
                    <a:lumMod val="60000"/>
                    <a:lumOff val="40000"/>
                  </a:schemeClr>
                </a:solidFill>
                <a:latin typeface="Source Sans Pro SemiBold" panose="020B0603030403020204" pitchFamily="34" charset="0"/>
                <a:ea typeface="Source Sans Pro SemiBold" panose="020B0603030403020204" pitchFamily="34" charset="0"/>
              </a:defRPr>
            </a:lvl1pPr>
          </a:lstStyle>
          <a:p>
            <a:r>
              <a:rPr lang="en-US" dirty="0" err="1">
                <a:solidFill>
                  <a:schemeClr val="tx1">
                    <a:lumMod val="50000"/>
                    <a:lumOff val="50000"/>
                  </a:schemeClr>
                </a:solidFill>
                <a:latin typeface="Century Gothic" panose="020B0502020202020204" pitchFamily="34" charset="0"/>
                <a:cs typeface="Arial" panose="020B0604020202020204" pitchFamily="34" charset="0"/>
              </a:rPr>
              <a:t>Capacidad</a:t>
            </a:r>
            <a:r>
              <a:rPr lang="en-US" dirty="0">
                <a:solidFill>
                  <a:schemeClr val="tx1">
                    <a:lumMod val="50000"/>
                    <a:lumOff val="50000"/>
                  </a:schemeClr>
                </a:solidFill>
                <a:latin typeface="Century Gothic" panose="020B0502020202020204" pitchFamily="34" charset="0"/>
                <a:cs typeface="Arial" panose="020B0604020202020204" pitchFamily="34" charset="0"/>
              </a:rPr>
              <a:t> de </a:t>
            </a:r>
            <a:r>
              <a:rPr lang="en-US" dirty="0" err="1">
                <a:solidFill>
                  <a:schemeClr val="tx1">
                    <a:lumMod val="50000"/>
                    <a:lumOff val="50000"/>
                  </a:schemeClr>
                </a:solidFill>
                <a:latin typeface="Century Gothic" panose="020B0502020202020204" pitchFamily="34" charset="0"/>
                <a:cs typeface="Arial" panose="020B0604020202020204" pitchFamily="34" charset="0"/>
              </a:rPr>
              <a:t>producción</a:t>
            </a:r>
            <a:endParaRPr lang="en-US" dirty="0">
              <a:solidFill>
                <a:schemeClr val="tx1">
                  <a:lumMod val="50000"/>
                  <a:lumOff val="50000"/>
                </a:schemeClr>
              </a:solidFill>
              <a:latin typeface="Century Gothic" panose="020B0502020202020204" pitchFamily="34" charset="0"/>
              <a:cs typeface="Arial" panose="020B0604020202020204" pitchFamily="34" charset="0"/>
            </a:endParaRPr>
          </a:p>
        </p:txBody>
      </p:sp>
      <p:sp>
        <p:nvSpPr>
          <p:cNvPr id="16" name="TextBox 118">
            <a:extLst>
              <a:ext uri="{FF2B5EF4-FFF2-40B4-BE49-F238E27FC236}">
                <a16:creationId xmlns:a16="http://schemas.microsoft.com/office/drawing/2014/main" id="{DF3038CA-B4C5-4358-893D-66FDD8CB3A08}"/>
              </a:ext>
            </a:extLst>
          </p:cNvPr>
          <p:cNvSpPr txBox="1"/>
          <p:nvPr/>
        </p:nvSpPr>
        <p:spPr>
          <a:xfrm>
            <a:off x="6458978" y="894476"/>
            <a:ext cx="5400000" cy="376642"/>
          </a:xfrm>
          <a:prstGeom prst="rect">
            <a:avLst/>
          </a:prstGeom>
          <a:noFill/>
        </p:spPr>
        <p:txBody>
          <a:bodyPr wrap="square" rtlCol="0">
            <a:spAutoFit/>
          </a:bodyPr>
          <a:lstStyle>
            <a:defPPr>
              <a:defRPr lang="en-US"/>
            </a:defPPr>
            <a:lvl1pPr algn="just">
              <a:lnSpc>
                <a:spcPct val="125000"/>
              </a:lnSpc>
              <a:defRPr sz="1600">
                <a:solidFill>
                  <a:schemeClr val="accent1">
                    <a:lumMod val="60000"/>
                    <a:lumOff val="40000"/>
                  </a:schemeClr>
                </a:solidFill>
                <a:latin typeface="Source Sans Pro SemiBold" panose="020B0603030403020204" pitchFamily="34" charset="0"/>
                <a:ea typeface="Source Sans Pro SemiBold" panose="020B0603030403020204" pitchFamily="34" charset="0"/>
              </a:defRPr>
            </a:lvl1pPr>
          </a:lstStyle>
          <a:p>
            <a:r>
              <a:rPr lang="en-US" dirty="0" err="1">
                <a:solidFill>
                  <a:schemeClr val="tx1">
                    <a:lumMod val="50000"/>
                    <a:lumOff val="50000"/>
                  </a:schemeClr>
                </a:solidFill>
                <a:latin typeface="Century Gothic" panose="020B0502020202020204" pitchFamily="34" charset="0"/>
                <a:cs typeface="Arial" panose="020B0604020202020204" pitchFamily="34" charset="0"/>
              </a:rPr>
              <a:t>Ingresos</a:t>
            </a:r>
            <a:endParaRPr lang="en-US" dirty="0">
              <a:solidFill>
                <a:schemeClr val="tx1">
                  <a:lumMod val="50000"/>
                  <a:lumOff val="50000"/>
                </a:schemeClr>
              </a:solidFill>
              <a:latin typeface="Century Gothic" panose="020B0502020202020204" pitchFamily="34" charset="0"/>
              <a:cs typeface="Arial" panose="020B0604020202020204" pitchFamily="34" charset="0"/>
            </a:endParaRPr>
          </a:p>
        </p:txBody>
      </p:sp>
      <p:cxnSp>
        <p:nvCxnSpPr>
          <p:cNvPr id="28" name="Straight Connector 117">
            <a:extLst>
              <a:ext uri="{FF2B5EF4-FFF2-40B4-BE49-F238E27FC236}">
                <a16:creationId xmlns:a16="http://schemas.microsoft.com/office/drawing/2014/main" id="{E98273AB-4E1E-4F17-86D4-F96594A1B4D5}"/>
              </a:ext>
            </a:extLst>
          </p:cNvPr>
          <p:cNvCxnSpPr>
            <a:cxnSpLocks/>
          </p:cNvCxnSpPr>
          <p:nvPr/>
        </p:nvCxnSpPr>
        <p:spPr>
          <a:xfrm>
            <a:off x="374978" y="3927013"/>
            <a:ext cx="5400000" cy="0"/>
          </a:xfrm>
          <a:prstGeom prst="line">
            <a:avLst/>
          </a:prstGeom>
          <a:ln w="19050">
            <a:solidFill>
              <a:schemeClr val="tx1">
                <a:lumMod val="50000"/>
                <a:lumOff val="50000"/>
              </a:schemeClr>
            </a:solidFill>
          </a:ln>
        </p:spPr>
        <p:style>
          <a:lnRef idx="1">
            <a:schemeClr val="accent3"/>
          </a:lnRef>
          <a:fillRef idx="0">
            <a:schemeClr val="accent3"/>
          </a:fillRef>
          <a:effectRef idx="0">
            <a:schemeClr val="accent3"/>
          </a:effectRef>
          <a:fontRef idx="minor">
            <a:schemeClr val="tx1"/>
          </a:fontRef>
        </p:style>
      </p:cxnSp>
      <p:cxnSp>
        <p:nvCxnSpPr>
          <p:cNvPr id="29" name="Straight Connector 117">
            <a:extLst>
              <a:ext uri="{FF2B5EF4-FFF2-40B4-BE49-F238E27FC236}">
                <a16:creationId xmlns:a16="http://schemas.microsoft.com/office/drawing/2014/main" id="{4BB987BE-9733-4FDB-BDF2-538B40FBD51F}"/>
              </a:ext>
            </a:extLst>
          </p:cNvPr>
          <p:cNvCxnSpPr>
            <a:cxnSpLocks/>
          </p:cNvCxnSpPr>
          <p:nvPr/>
        </p:nvCxnSpPr>
        <p:spPr>
          <a:xfrm>
            <a:off x="6458978" y="3927013"/>
            <a:ext cx="5400000" cy="0"/>
          </a:xfrm>
          <a:prstGeom prst="line">
            <a:avLst/>
          </a:prstGeom>
          <a:ln w="19050">
            <a:solidFill>
              <a:schemeClr val="tx1">
                <a:lumMod val="50000"/>
                <a:lumOff val="50000"/>
              </a:schemeClr>
            </a:solidFill>
          </a:ln>
        </p:spPr>
        <p:style>
          <a:lnRef idx="1">
            <a:schemeClr val="accent3"/>
          </a:lnRef>
          <a:fillRef idx="0">
            <a:schemeClr val="accent3"/>
          </a:fillRef>
          <a:effectRef idx="0">
            <a:schemeClr val="accent3"/>
          </a:effectRef>
          <a:fontRef idx="minor">
            <a:schemeClr val="tx1"/>
          </a:fontRef>
        </p:style>
      </p:cxnSp>
      <p:sp>
        <p:nvSpPr>
          <p:cNvPr id="30" name="TextBox 118">
            <a:extLst>
              <a:ext uri="{FF2B5EF4-FFF2-40B4-BE49-F238E27FC236}">
                <a16:creationId xmlns:a16="http://schemas.microsoft.com/office/drawing/2014/main" id="{F056F5D5-B07C-4859-8B5F-64D0CB07E962}"/>
              </a:ext>
            </a:extLst>
          </p:cNvPr>
          <p:cNvSpPr txBox="1"/>
          <p:nvPr/>
        </p:nvSpPr>
        <p:spPr>
          <a:xfrm>
            <a:off x="374978" y="3562375"/>
            <a:ext cx="5400000" cy="376642"/>
          </a:xfrm>
          <a:prstGeom prst="rect">
            <a:avLst/>
          </a:prstGeom>
          <a:noFill/>
        </p:spPr>
        <p:txBody>
          <a:bodyPr wrap="square" rtlCol="0">
            <a:spAutoFit/>
          </a:bodyPr>
          <a:lstStyle>
            <a:defPPr>
              <a:defRPr lang="en-US"/>
            </a:defPPr>
            <a:lvl1pPr algn="just">
              <a:lnSpc>
                <a:spcPct val="125000"/>
              </a:lnSpc>
              <a:defRPr sz="1600">
                <a:solidFill>
                  <a:schemeClr val="accent1">
                    <a:lumMod val="60000"/>
                    <a:lumOff val="40000"/>
                  </a:schemeClr>
                </a:solidFill>
                <a:latin typeface="Source Sans Pro SemiBold" panose="020B0603030403020204" pitchFamily="34" charset="0"/>
                <a:ea typeface="Source Sans Pro SemiBold" panose="020B0603030403020204" pitchFamily="34" charset="0"/>
              </a:defRPr>
            </a:lvl1pPr>
          </a:lstStyle>
          <a:p>
            <a:r>
              <a:rPr lang="en-US" dirty="0">
                <a:solidFill>
                  <a:schemeClr val="tx1">
                    <a:lumMod val="50000"/>
                    <a:lumOff val="50000"/>
                  </a:schemeClr>
                </a:solidFill>
                <a:latin typeface="Century Gothic" panose="020B0502020202020204" pitchFamily="34" charset="0"/>
                <a:cs typeface="Arial" panose="020B0604020202020204" pitchFamily="34" charset="0"/>
              </a:rPr>
              <a:t>Cash Cost</a:t>
            </a:r>
          </a:p>
        </p:txBody>
      </p:sp>
      <p:sp>
        <p:nvSpPr>
          <p:cNvPr id="31" name="TextBox 118">
            <a:extLst>
              <a:ext uri="{FF2B5EF4-FFF2-40B4-BE49-F238E27FC236}">
                <a16:creationId xmlns:a16="http://schemas.microsoft.com/office/drawing/2014/main" id="{24399C79-5CAE-410F-ABB6-02EE69A05C74}"/>
              </a:ext>
            </a:extLst>
          </p:cNvPr>
          <p:cNvSpPr txBox="1"/>
          <p:nvPr/>
        </p:nvSpPr>
        <p:spPr>
          <a:xfrm>
            <a:off x="6458978" y="3562375"/>
            <a:ext cx="5400000" cy="376642"/>
          </a:xfrm>
          <a:prstGeom prst="rect">
            <a:avLst/>
          </a:prstGeom>
          <a:noFill/>
        </p:spPr>
        <p:txBody>
          <a:bodyPr wrap="square" rtlCol="0">
            <a:spAutoFit/>
          </a:bodyPr>
          <a:lstStyle>
            <a:defPPr>
              <a:defRPr lang="en-US"/>
            </a:defPPr>
            <a:lvl1pPr algn="just">
              <a:lnSpc>
                <a:spcPct val="125000"/>
              </a:lnSpc>
              <a:defRPr sz="1600">
                <a:solidFill>
                  <a:schemeClr val="accent1">
                    <a:lumMod val="60000"/>
                    <a:lumOff val="40000"/>
                  </a:schemeClr>
                </a:solidFill>
                <a:latin typeface="Source Sans Pro SemiBold" panose="020B0603030403020204" pitchFamily="34" charset="0"/>
                <a:ea typeface="Source Sans Pro SemiBold" panose="020B0603030403020204" pitchFamily="34" charset="0"/>
              </a:defRPr>
            </a:lvl1pPr>
          </a:lstStyle>
          <a:p>
            <a:r>
              <a:rPr lang="en-US" dirty="0">
                <a:solidFill>
                  <a:schemeClr val="tx1">
                    <a:lumMod val="50000"/>
                    <a:lumOff val="50000"/>
                  </a:schemeClr>
                </a:solidFill>
                <a:latin typeface="Century Gothic" panose="020B0502020202020204" pitchFamily="34" charset="0"/>
                <a:cs typeface="Arial" panose="020B0604020202020204" pitchFamily="34" charset="0"/>
              </a:rPr>
              <a:t>CAPEX</a:t>
            </a:r>
          </a:p>
        </p:txBody>
      </p:sp>
      <p:sp>
        <p:nvSpPr>
          <p:cNvPr id="32" name="CuadroTexto 31">
            <a:extLst>
              <a:ext uri="{FF2B5EF4-FFF2-40B4-BE49-F238E27FC236}">
                <a16:creationId xmlns:a16="http://schemas.microsoft.com/office/drawing/2014/main" id="{06A733B9-F800-4F70-A844-2933F7DBC9D3}"/>
              </a:ext>
            </a:extLst>
          </p:cNvPr>
          <p:cNvSpPr txBox="1"/>
          <p:nvPr/>
        </p:nvSpPr>
        <p:spPr>
          <a:xfrm>
            <a:off x="377586" y="3935709"/>
            <a:ext cx="5400000" cy="230832"/>
          </a:xfrm>
          <a:prstGeom prst="rect">
            <a:avLst/>
          </a:prstGeom>
          <a:noFill/>
        </p:spPr>
        <p:txBody>
          <a:bodyPr wrap="square" rtlCol="0">
            <a:spAutoFit/>
          </a:bodyPr>
          <a:lstStyle/>
          <a:p>
            <a:r>
              <a:rPr lang="en-US" sz="900" dirty="0">
                <a:latin typeface="Century Gothic" panose="020B0502020202020204" pitchFamily="34" charset="0"/>
                <a:cs typeface="Arial" panose="020B0604020202020204" pitchFamily="34" charset="0"/>
              </a:rPr>
              <a:t>USD</a:t>
            </a:r>
          </a:p>
        </p:txBody>
      </p:sp>
      <p:sp>
        <p:nvSpPr>
          <p:cNvPr id="33" name="CuadroTexto 32">
            <a:extLst>
              <a:ext uri="{FF2B5EF4-FFF2-40B4-BE49-F238E27FC236}">
                <a16:creationId xmlns:a16="http://schemas.microsoft.com/office/drawing/2014/main" id="{80CDB7DC-B087-4836-BA24-91FA50F3FEAC}"/>
              </a:ext>
            </a:extLst>
          </p:cNvPr>
          <p:cNvSpPr txBox="1"/>
          <p:nvPr/>
        </p:nvSpPr>
        <p:spPr>
          <a:xfrm>
            <a:off x="6458978" y="3935709"/>
            <a:ext cx="5400000" cy="230832"/>
          </a:xfrm>
          <a:prstGeom prst="rect">
            <a:avLst/>
          </a:prstGeom>
          <a:noFill/>
        </p:spPr>
        <p:txBody>
          <a:bodyPr wrap="square" rtlCol="0">
            <a:spAutoFit/>
          </a:bodyPr>
          <a:lstStyle/>
          <a:p>
            <a:r>
              <a:rPr lang="en-US" sz="900" dirty="0">
                <a:latin typeface="Century Gothic" panose="020B0502020202020204" pitchFamily="34" charset="0"/>
                <a:cs typeface="Arial" panose="020B0604020202020204" pitchFamily="34" charset="0"/>
              </a:rPr>
              <a:t>COP Mn</a:t>
            </a:r>
          </a:p>
        </p:txBody>
      </p:sp>
      <p:sp>
        <p:nvSpPr>
          <p:cNvPr id="48" name="CuadroTexto 47">
            <a:extLst>
              <a:ext uri="{FF2B5EF4-FFF2-40B4-BE49-F238E27FC236}">
                <a16:creationId xmlns:a16="http://schemas.microsoft.com/office/drawing/2014/main" id="{3AB0E10A-187F-437B-9EF5-CA113271A6CE}"/>
              </a:ext>
            </a:extLst>
          </p:cNvPr>
          <p:cNvSpPr txBox="1"/>
          <p:nvPr/>
        </p:nvSpPr>
        <p:spPr>
          <a:xfrm>
            <a:off x="377586" y="1269176"/>
            <a:ext cx="5400000" cy="230832"/>
          </a:xfrm>
          <a:prstGeom prst="rect">
            <a:avLst/>
          </a:prstGeom>
          <a:noFill/>
        </p:spPr>
        <p:txBody>
          <a:bodyPr wrap="square" rtlCol="0">
            <a:spAutoFit/>
          </a:bodyPr>
          <a:lstStyle/>
          <a:p>
            <a:r>
              <a:rPr lang="en-US" sz="900" dirty="0">
                <a:latin typeface="Century Gothic" panose="020B0502020202020204" pitchFamily="34" charset="0"/>
                <a:cs typeface="Arial" panose="020B0604020202020204" pitchFamily="34" charset="0"/>
              </a:rPr>
              <a:t>Average Tons per day</a:t>
            </a:r>
          </a:p>
        </p:txBody>
      </p:sp>
      <p:sp>
        <p:nvSpPr>
          <p:cNvPr id="49" name="CuadroTexto 48">
            <a:extLst>
              <a:ext uri="{FF2B5EF4-FFF2-40B4-BE49-F238E27FC236}">
                <a16:creationId xmlns:a16="http://schemas.microsoft.com/office/drawing/2014/main" id="{90144017-24AC-4E53-AC0C-D480AD4AB2BE}"/>
              </a:ext>
            </a:extLst>
          </p:cNvPr>
          <p:cNvSpPr txBox="1"/>
          <p:nvPr/>
        </p:nvSpPr>
        <p:spPr>
          <a:xfrm>
            <a:off x="6458978" y="1269176"/>
            <a:ext cx="5400000" cy="230832"/>
          </a:xfrm>
          <a:prstGeom prst="rect">
            <a:avLst/>
          </a:prstGeom>
          <a:noFill/>
        </p:spPr>
        <p:txBody>
          <a:bodyPr wrap="square" rtlCol="0">
            <a:spAutoFit/>
          </a:bodyPr>
          <a:lstStyle/>
          <a:p>
            <a:r>
              <a:rPr lang="en-US" sz="900" dirty="0">
                <a:latin typeface="Century Gothic" panose="020B0502020202020204" pitchFamily="34" charset="0"/>
                <a:cs typeface="Arial" panose="020B0604020202020204" pitchFamily="34" charset="0"/>
              </a:rPr>
              <a:t>COP Mn</a:t>
            </a:r>
          </a:p>
        </p:txBody>
      </p:sp>
      <p:pic>
        <p:nvPicPr>
          <p:cNvPr id="51" name="Imagen 50">
            <a:extLst>
              <a:ext uri="{FF2B5EF4-FFF2-40B4-BE49-F238E27FC236}">
                <a16:creationId xmlns:a16="http://schemas.microsoft.com/office/drawing/2014/main" id="{F176F454-8AE6-481C-9064-5585DC0DD197}"/>
              </a:ext>
            </a:extLst>
          </p:cNvPr>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t="18812" b="24432"/>
          <a:stretch/>
        </p:blipFill>
        <p:spPr>
          <a:xfrm>
            <a:off x="10090567" y="6286501"/>
            <a:ext cx="1626487" cy="403961"/>
          </a:xfrm>
          <a:prstGeom prst="rect">
            <a:avLst/>
          </a:prstGeom>
        </p:spPr>
      </p:pic>
      <p:sp>
        <p:nvSpPr>
          <p:cNvPr id="3" name="Rectángulo 2">
            <a:extLst>
              <a:ext uri="{FF2B5EF4-FFF2-40B4-BE49-F238E27FC236}">
                <a16:creationId xmlns:a16="http://schemas.microsoft.com/office/drawing/2014/main" id="{5FB84F5F-A2DB-4D5A-99F0-35D7A1A8001B}"/>
              </a:ext>
            </a:extLst>
          </p:cNvPr>
          <p:cNvSpPr/>
          <p:nvPr/>
        </p:nvSpPr>
        <p:spPr>
          <a:xfrm>
            <a:off x="8366748" y="4094834"/>
            <a:ext cx="1519332" cy="165335"/>
          </a:xfrm>
          <a:prstGeom prst="rect">
            <a:avLst/>
          </a:prstGeom>
          <a:noFill/>
          <a:ln w="635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800" dirty="0">
                <a:solidFill>
                  <a:srgbClr val="404040"/>
                </a:solidFill>
              </a:rPr>
              <a:t>Total CAPEX: COP 1754 Mn</a:t>
            </a:r>
          </a:p>
        </p:txBody>
      </p:sp>
      <p:graphicFrame>
        <p:nvGraphicFramePr>
          <p:cNvPr id="2" name="Gráfico 1">
            <a:extLst>
              <a:ext uri="{FF2B5EF4-FFF2-40B4-BE49-F238E27FC236}">
                <a16:creationId xmlns:a16="http://schemas.microsoft.com/office/drawing/2014/main" id="{8BC6AB9F-9B12-40EF-A2F2-C7E27AD4AC4B}"/>
              </a:ext>
            </a:extLst>
          </p:cNvPr>
          <p:cNvGraphicFramePr>
            <a:graphicFrameLocks/>
          </p:cNvGraphicFramePr>
          <p:nvPr/>
        </p:nvGraphicFramePr>
        <p:xfrm>
          <a:off x="409868" y="1696499"/>
          <a:ext cx="5365110" cy="182919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Gráfico 9">
            <a:extLst>
              <a:ext uri="{FF2B5EF4-FFF2-40B4-BE49-F238E27FC236}">
                <a16:creationId xmlns:a16="http://schemas.microsoft.com/office/drawing/2014/main" id="{E344788D-472F-46E6-9DF1-634F1D3A9690}"/>
              </a:ext>
            </a:extLst>
          </p:cNvPr>
          <p:cNvGraphicFramePr>
            <a:graphicFrameLocks/>
          </p:cNvGraphicFramePr>
          <p:nvPr/>
        </p:nvGraphicFramePr>
        <p:xfrm>
          <a:off x="6697807" y="4433549"/>
          <a:ext cx="4476750" cy="197194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4" name="Gráfico 13">
            <a:extLst>
              <a:ext uri="{FF2B5EF4-FFF2-40B4-BE49-F238E27FC236}">
                <a16:creationId xmlns:a16="http://schemas.microsoft.com/office/drawing/2014/main" id="{FC9EF3F4-C9FA-42FD-BB4A-E5A8A5C5F880}"/>
              </a:ext>
            </a:extLst>
          </p:cNvPr>
          <p:cNvGraphicFramePr>
            <a:graphicFrameLocks/>
          </p:cNvGraphicFramePr>
          <p:nvPr/>
        </p:nvGraphicFramePr>
        <p:xfrm>
          <a:off x="258337" y="4545878"/>
          <a:ext cx="5365110" cy="1971946"/>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1" name="Gráfico 20">
            <a:extLst>
              <a:ext uri="{FF2B5EF4-FFF2-40B4-BE49-F238E27FC236}">
                <a16:creationId xmlns:a16="http://schemas.microsoft.com/office/drawing/2014/main" id="{3CE37449-E536-4D80-80C5-70D2A5200D97}"/>
              </a:ext>
            </a:extLst>
          </p:cNvPr>
          <p:cNvGraphicFramePr>
            <a:graphicFrameLocks/>
          </p:cNvGraphicFramePr>
          <p:nvPr/>
        </p:nvGraphicFramePr>
        <p:xfrm>
          <a:off x="6351944" y="1696498"/>
          <a:ext cx="5365110" cy="1829191"/>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29730014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a:extLst>
              <a:ext uri="{FF2B5EF4-FFF2-40B4-BE49-F238E27FC236}">
                <a16:creationId xmlns:a16="http://schemas.microsoft.com/office/drawing/2014/main" id="{C0F214C4-6237-4D5A-815D-01A38F171FE9}"/>
              </a:ext>
            </a:extLst>
          </p:cNvPr>
          <p:cNvSpPr/>
          <p:nvPr/>
        </p:nvSpPr>
        <p:spPr>
          <a:xfrm>
            <a:off x="374978" y="284770"/>
            <a:ext cx="10496938" cy="7744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300"/>
              </a:spcAft>
            </a:pPr>
            <a:r>
              <a:rPr lang="en-US" sz="2000" dirty="0" err="1">
                <a:solidFill>
                  <a:schemeClr val="tx1">
                    <a:lumMod val="75000"/>
                    <a:lumOff val="25000"/>
                  </a:schemeClr>
                </a:solidFill>
                <a:latin typeface="Century Gothic" panose="020B0502020202020204" pitchFamily="34" charset="0"/>
                <a:cs typeface="Arial" panose="020B0604020202020204" pitchFamily="34" charset="0"/>
              </a:rPr>
              <a:t>Producción</a:t>
            </a:r>
            <a:r>
              <a:rPr lang="en-US" sz="2000" dirty="0">
                <a:solidFill>
                  <a:schemeClr val="tx1">
                    <a:lumMod val="75000"/>
                    <a:lumOff val="25000"/>
                  </a:schemeClr>
                </a:solidFill>
                <a:latin typeface="Century Gothic" panose="020B0502020202020204" pitchFamily="34" charset="0"/>
                <a:cs typeface="Arial" panose="020B0604020202020204" pitchFamily="34" charset="0"/>
              </a:rPr>
              <a:t> de </a:t>
            </a:r>
            <a:r>
              <a:rPr lang="en-US" sz="2000" dirty="0" err="1">
                <a:solidFill>
                  <a:schemeClr val="tx1">
                    <a:lumMod val="75000"/>
                    <a:lumOff val="25000"/>
                  </a:schemeClr>
                </a:solidFill>
                <a:latin typeface="Century Gothic" panose="020B0502020202020204" pitchFamily="34" charset="0"/>
                <a:cs typeface="Arial" panose="020B0604020202020204" pitchFamily="34" charset="0"/>
              </a:rPr>
              <a:t>oro</a:t>
            </a:r>
            <a:endParaRPr lang="en-US" sz="2000" dirty="0">
              <a:solidFill>
                <a:schemeClr val="tx1">
                  <a:lumMod val="75000"/>
                  <a:lumOff val="25000"/>
                </a:schemeClr>
              </a:solidFill>
              <a:latin typeface="Century Gothic" panose="020B0502020202020204" pitchFamily="34" charset="0"/>
              <a:cs typeface="Arial" panose="020B0604020202020204" pitchFamily="34" charset="0"/>
            </a:endParaRPr>
          </a:p>
        </p:txBody>
      </p:sp>
      <p:cxnSp>
        <p:nvCxnSpPr>
          <p:cNvPr id="28" name="Straight Connector 117">
            <a:extLst>
              <a:ext uri="{FF2B5EF4-FFF2-40B4-BE49-F238E27FC236}">
                <a16:creationId xmlns:a16="http://schemas.microsoft.com/office/drawing/2014/main" id="{E98273AB-4E1E-4F17-86D4-F96594A1B4D5}"/>
              </a:ext>
            </a:extLst>
          </p:cNvPr>
          <p:cNvCxnSpPr>
            <a:cxnSpLocks/>
          </p:cNvCxnSpPr>
          <p:nvPr/>
        </p:nvCxnSpPr>
        <p:spPr>
          <a:xfrm>
            <a:off x="271506" y="1253086"/>
            <a:ext cx="11430000" cy="0"/>
          </a:xfrm>
          <a:prstGeom prst="line">
            <a:avLst/>
          </a:prstGeom>
          <a:ln w="19050">
            <a:solidFill>
              <a:schemeClr val="tx1">
                <a:lumMod val="50000"/>
                <a:lumOff val="50000"/>
              </a:schemeClr>
            </a:solidFill>
          </a:ln>
        </p:spPr>
        <p:style>
          <a:lnRef idx="1">
            <a:schemeClr val="accent3"/>
          </a:lnRef>
          <a:fillRef idx="0">
            <a:schemeClr val="accent3"/>
          </a:fillRef>
          <a:effectRef idx="0">
            <a:schemeClr val="accent3"/>
          </a:effectRef>
          <a:fontRef idx="minor">
            <a:schemeClr val="tx1"/>
          </a:fontRef>
        </p:style>
      </p:cxnSp>
      <p:sp>
        <p:nvSpPr>
          <p:cNvPr id="30" name="TextBox 118">
            <a:extLst>
              <a:ext uri="{FF2B5EF4-FFF2-40B4-BE49-F238E27FC236}">
                <a16:creationId xmlns:a16="http://schemas.microsoft.com/office/drawing/2014/main" id="{F056F5D5-B07C-4859-8B5F-64D0CB07E962}"/>
              </a:ext>
            </a:extLst>
          </p:cNvPr>
          <p:cNvSpPr txBox="1"/>
          <p:nvPr/>
        </p:nvSpPr>
        <p:spPr>
          <a:xfrm>
            <a:off x="271506" y="888448"/>
            <a:ext cx="5400000" cy="376642"/>
          </a:xfrm>
          <a:prstGeom prst="rect">
            <a:avLst/>
          </a:prstGeom>
          <a:noFill/>
        </p:spPr>
        <p:txBody>
          <a:bodyPr wrap="square" rtlCol="0">
            <a:spAutoFit/>
          </a:bodyPr>
          <a:lstStyle>
            <a:defPPr>
              <a:defRPr lang="en-US"/>
            </a:defPPr>
            <a:lvl1pPr algn="just">
              <a:lnSpc>
                <a:spcPct val="125000"/>
              </a:lnSpc>
              <a:defRPr sz="1600">
                <a:solidFill>
                  <a:schemeClr val="accent1">
                    <a:lumMod val="60000"/>
                    <a:lumOff val="40000"/>
                  </a:schemeClr>
                </a:solidFill>
                <a:latin typeface="Source Sans Pro SemiBold" panose="020B0603030403020204" pitchFamily="34" charset="0"/>
                <a:ea typeface="Source Sans Pro SemiBold" panose="020B0603030403020204" pitchFamily="34" charset="0"/>
              </a:defRPr>
            </a:lvl1pPr>
          </a:lstStyle>
          <a:p>
            <a:r>
              <a:rPr lang="en-US" dirty="0" err="1">
                <a:solidFill>
                  <a:schemeClr val="tx1">
                    <a:lumMod val="50000"/>
                    <a:lumOff val="50000"/>
                  </a:schemeClr>
                </a:solidFill>
                <a:latin typeface="Century Gothic" panose="020B0502020202020204" pitchFamily="34" charset="0"/>
                <a:cs typeface="Arial" panose="020B0604020202020204" pitchFamily="34" charset="0"/>
              </a:rPr>
              <a:t>Onzas</a:t>
            </a:r>
            <a:r>
              <a:rPr lang="en-US" dirty="0">
                <a:solidFill>
                  <a:schemeClr val="tx1">
                    <a:lumMod val="50000"/>
                    <a:lumOff val="50000"/>
                  </a:schemeClr>
                </a:solidFill>
                <a:latin typeface="Century Gothic" panose="020B0502020202020204" pitchFamily="34" charset="0"/>
                <a:cs typeface="Arial" panose="020B0604020202020204" pitchFamily="34" charset="0"/>
              </a:rPr>
              <a:t> </a:t>
            </a:r>
            <a:r>
              <a:rPr lang="en-US" dirty="0" err="1">
                <a:solidFill>
                  <a:schemeClr val="tx1">
                    <a:lumMod val="50000"/>
                    <a:lumOff val="50000"/>
                  </a:schemeClr>
                </a:solidFill>
                <a:latin typeface="Century Gothic" panose="020B0502020202020204" pitchFamily="34" charset="0"/>
                <a:cs typeface="Arial" panose="020B0604020202020204" pitchFamily="34" charset="0"/>
              </a:rPr>
              <a:t>producidas</a:t>
            </a:r>
            <a:endParaRPr lang="en-US" dirty="0">
              <a:solidFill>
                <a:schemeClr val="tx1">
                  <a:lumMod val="50000"/>
                  <a:lumOff val="50000"/>
                </a:schemeClr>
              </a:solidFill>
              <a:latin typeface="Century Gothic" panose="020B0502020202020204" pitchFamily="34" charset="0"/>
              <a:cs typeface="Arial" panose="020B0604020202020204" pitchFamily="34" charset="0"/>
            </a:endParaRPr>
          </a:p>
        </p:txBody>
      </p:sp>
      <p:sp>
        <p:nvSpPr>
          <p:cNvPr id="32" name="CuadroTexto 31">
            <a:extLst>
              <a:ext uri="{FF2B5EF4-FFF2-40B4-BE49-F238E27FC236}">
                <a16:creationId xmlns:a16="http://schemas.microsoft.com/office/drawing/2014/main" id="{06A733B9-F800-4F70-A844-2933F7DBC9D3}"/>
              </a:ext>
            </a:extLst>
          </p:cNvPr>
          <p:cNvSpPr txBox="1"/>
          <p:nvPr/>
        </p:nvSpPr>
        <p:spPr>
          <a:xfrm>
            <a:off x="274114" y="1261782"/>
            <a:ext cx="5400000" cy="230832"/>
          </a:xfrm>
          <a:prstGeom prst="rect">
            <a:avLst/>
          </a:prstGeom>
          <a:noFill/>
        </p:spPr>
        <p:txBody>
          <a:bodyPr wrap="square" rtlCol="0">
            <a:spAutoFit/>
          </a:bodyPr>
          <a:lstStyle/>
          <a:p>
            <a:r>
              <a:rPr lang="en-US" sz="900" dirty="0">
                <a:latin typeface="Century Gothic" panose="020B0502020202020204" pitchFamily="34" charset="0"/>
                <a:cs typeface="Arial" panose="020B0604020202020204" pitchFamily="34" charset="0"/>
              </a:rPr>
              <a:t>Oz</a:t>
            </a:r>
          </a:p>
        </p:txBody>
      </p:sp>
      <p:pic>
        <p:nvPicPr>
          <p:cNvPr id="51" name="Imagen 50">
            <a:extLst>
              <a:ext uri="{FF2B5EF4-FFF2-40B4-BE49-F238E27FC236}">
                <a16:creationId xmlns:a16="http://schemas.microsoft.com/office/drawing/2014/main" id="{F176F454-8AE6-481C-9064-5585DC0DD197}"/>
              </a:ext>
            </a:extLst>
          </p:cNvPr>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t="18812" b="24432"/>
          <a:stretch/>
        </p:blipFill>
        <p:spPr>
          <a:xfrm>
            <a:off x="10090567" y="6286501"/>
            <a:ext cx="1626487" cy="403961"/>
          </a:xfrm>
          <a:prstGeom prst="rect">
            <a:avLst/>
          </a:prstGeom>
        </p:spPr>
      </p:pic>
      <p:sp>
        <p:nvSpPr>
          <p:cNvPr id="24" name="Rectángulo: esquinas redondeadas 23">
            <a:extLst>
              <a:ext uri="{FF2B5EF4-FFF2-40B4-BE49-F238E27FC236}">
                <a16:creationId xmlns:a16="http://schemas.microsoft.com/office/drawing/2014/main" id="{71FAE50B-DD3A-458D-9018-1B84B63A7C19}"/>
              </a:ext>
            </a:extLst>
          </p:cNvPr>
          <p:cNvSpPr/>
          <p:nvPr/>
        </p:nvSpPr>
        <p:spPr>
          <a:xfrm>
            <a:off x="9436182" y="1417830"/>
            <a:ext cx="2280872" cy="2011168"/>
          </a:xfrm>
          <a:prstGeom prst="roundRect">
            <a:avLst/>
          </a:prstGeom>
          <a:solidFill>
            <a:schemeClr val="accent5">
              <a:lumMod val="20000"/>
              <a:lumOff val="80000"/>
            </a:schemeClr>
          </a:solidFill>
          <a:ln>
            <a:solidFill>
              <a:schemeClr val="accent4">
                <a:lumMod val="20000"/>
                <a:lumOff val="8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285750" indent="-285750" algn="just">
              <a:buFont typeface="Wingdings" panose="05000000000000000000" pitchFamily="2" charset="2"/>
              <a:buChar char="§"/>
            </a:pPr>
            <a:r>
              <a:rPr lang="en-US" sz="800" dirty="0">
                <a:solidFill>
                  <a:schemeClr val="tx1"/>
                </a:solidFill>
                <a:latin typeface="Montserrat Medium"/>
              </a:rPr>
              <a:t>Para gravimetría se asume un tenor de 14 gAu/Ton</a:t>
            </a:r>
          </a:p>
          <a:p>
            <a:pPr marL="285750" indent="-285750" algn="just">
              <a:buFont typeface="Wingdings" panose="05000000000000000000" pitchFamily="2" charset="2"/>
              <a:buChar char="§"/>
            </a:pPr>
            <a:r>
              <a:rPr lang="en-US" sz="800" dirty="0">
                <a:solidFill>
                  <a:schemeClr val="tx1"/>
                </a:solidFill>
                <a:latin typeface="Montserrat Medium"/>
              </a:rPr>
              <a:t>7 ton/dia de capacidad en gravimetría</a:t>
            </a:r>
          </a:p>
          <a:p>
            <a:pPr marL="285750" indent="-285750" algn="just">
              <a:buFont typeface="Wingdings" panose="05000000000000000000" pitchFamily="2" charset="2"/>
              <a:buChar char="§"/>
            </a:pPr>
            <a:r>
              <a:rPr lang="es-ES" sz="800" dirty="0">
                <a:solidFill>
                  <a:schemeClr val="tx1"/>
                </a:solidFill>
                <a:latin typeface="Montserrat Medium"/>
                <a:sym typeface="Montserrat Medium"/>
              </a:rPr>
              <a:t>Se proyecta trabajar del mes 5 en adelante con un tenor de oro recuperable de 10 Au g/ton,  se logra una recuperación global del 77 %.</a:t>
            </a:r>
          </a:p>
          <a:p>
            <a:pPr marL="285750" indent="-285750" algn="just">
              <a:buFont typeface="Wingdings" panose="05000000000000000000" pitchFamily="2" charset="2"/>
              <a:buChar char="§"/>
            </a:pPr>
            <a:r>
              <a:rPr lang="es-ES" sz="800" dirty="0">
                <a:solidFill>
                  <a:schemeClr val="tx1"/>
                </a:solidFill>
                <a:latin typeface="Montserrat Medium"/>
                <a:sym typeface="Montserrat Medium"/>
              </a:rPr>
              <a:t>Se proyecta una planta de beneficio de oro secundario de 462 ton/mes (17,8 ton/día)con carbón activado, se trabaja  dos turnos con una nómina de 8 personas.</a:t>
            </a:r>
          </a:p>
          <a:p>
            <a:endParaRPr lang="es-ES" sz="800" dirty="0">
              <a:solidFill>
                <a:schemeClr val="dk1"/>
              </a:solidFill>
              <a:latin typeface="Montserrat Medium"/>
              <a:ea typeface="Montserrat Medium"/>
              <a:cs typeface="Montserrat Medium"/>
              <a:sym typeface="Montserrat Medium"/>
            </a:endParaRPr>
          </a:p>
        </p:txBody>
      </p:sp>
      <p:sp>
        <p:nvSpPr>
          <p:cNvPr id="6" name="Rectángulo: esquinas redondeadas 5">
            <a:extLst>
              <a:ext uri="{FF2B5EF4-FFF2-40B4-BE49-F238E27FC236}">
                <a16:creationId xmlns:a16="http://schemas.microsoft.com/office/drawing/2014/main" id="{A80699E9-32A2-9F17-B879-48977EDF6AED}"/>
              </a:ext>
            </a:extLst>
          </p:cNvPr>
          <p:cNvSpPr/>
          <p:nvPr/>
        </p:nvSpPr>
        <p:spPr>
          <a:xfrm>
            <a:off x="9436182" y="4267200"/>
            <a:ext cx="2280872" cy="1854558"/>
          </a:xfrm>
          <a:prstGeom prst="roundRect">
            <a:avLst/>
          </a:prstGeom>
          <a:solidFill>
            <a:schemeClr val="accent5">
              <a:lumMod val="20000"/>
              <a:lumOff val="80000"/>
            </a:schemeClr>
          </a:solidFill>
          <a:ln>
            <a:solidFill>
              <a:schemeClr val="accent4">
                <a:lumMod val="20000"/>
                <a:lumOff val="8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285750" indent="-285750" algn="just">
              <a:buFont typeface="Wingdings" panose="05000000000000000000" pitchFamily="2" charset="2"/>
              <a:buChar char="§"/>
            </a:pPr>
            <a:r>
              <a:rPr lang="en-US" sz="800" dirty="0">
                <a:solidFill>
                  <a:schemeClr val="tx1"/>
                </a:solidFill>
                <a:latin typeface="Montserrat Medium"/>
                <a:ea typeface="Montserrat Medium"/>
                <a:cs typeface="Montserrat Medium"/>
                <a:sym typeface="Montserrat Medium"/>
              </a:rPr>
              <a:t>Se contempla una producción de 109 onzas (3,3 kg en cianuración)  </a:t>
            </a:r>
          </a:p>
          <a:p>
            <a:pPr marL="285750" indent="-285750" algn="just">
              <a:buFont typeface="Wingdings" panose="05000000000000000000" pitchFamily="2" charset="2"/>
              <a:buChar char="§"/>
            </a:pPr>
            <a:r>
              <a:rPr lang="en-US" sz="800" dirty="0">
                <a:solidFill>
                  <a:schemeClr val="tx1"/>
                </a:solidFill>
                <a:latin typeface="Montserrat Medium"/>
                <a:ea typeface="Montserrat Medium"/>
                <a:cs typeface="Montserrat Medium"/>
                <a:sym typeface="Montserrat Medium"/>
              </a:rPr>
              <a:t>Se proyecta 16,5 onzas (500 g) en gravimetría</a:t>
            </a:r>
            <a:endParaRPr lang="es-ES" sz="800" dirty="0">
              <a:solidFill>
                <a:schemeClr val="dk1"/>
              </a:solidFill>
              <a:latin typeface="Montserrat Medium"/>
              <a:ea typeface="Montserrat Medium"/>
              <a:cs typeface="Montserrat Medium"/>
              <a:sym typeface="Montserrat Medium"/>
            </a:endParaRPr>
          </a:p>
        </p:txBody>
      </p:sp>
      <p:sp>
        <p:nvSpPr>
          <p:cNvPr id="7" name="CuadroTexto 6">
            <a:extLst>
              <a:ext uri="{FF2B5EF4-FFF2-40B4-BE49-F238E27FC236}">
                <a16:creationId xmlns:a16="http://schemas.microsoft.com/office/drawing/2014/main" id="{AD6A719D-5814-92DC-A21E-06B648EB68EE}"/>
              </a:ext>
            </a:extLst>
          </p:cNvPr>
          <p:cNvSpPr txBox="1"/>
          <p:nvPr/>
        </p:nvSpPr>
        <p:spPr>
          <a:xfrm>
            <a:off x="223447" y="4067145"/>
            <a:ext cx="5400000" cy="200055"/>
          </a:xfrm>
          <a:prstGeom prst="rect">
            <a:avLst/>
          </a:prstGeom>
          <a:noFill/>
        </p:spPr>
        <p:txBody>
          <a:bodyPr wrap="square" rtlCol="0">
            <a:spAutoFit/>
          </a:bodyPr>
          <a:lstStyle/>
          <a:p>
            <a:r>
              <a:rPr lang="en-US" sz="700" dirty="0">
                <a:latin typeface="Century Gothic" panose="020B0502020202020204" pitchFamily="34" charset="0"/>
                <a:cs typeface="Arial" panose="020B0604020202020204" pitchFamily="34" charset="0"/>
              </a:rPr>
              <a:t>COP Mn</a:t>
            </a:r>
          </a:p>
        </p:txBody>
      </p:sp>
      <p:graphicFrame>
        <p:nvGraphicFramePr>
          <p:cNvPr id="5" name="Gráfico 4">
            <a:extLst>
              <a:ext uri="{FF2B5EF4-FFF2-40B4-BE49-F238E27FC236}">
                <a16:creationId xmlns:a16="http://schemas.microsoft.com/office/drawing/2014/main" id="{3635B0AA-84B2-4AB4-A607-223E9EA35841}"/>
              </a:ext>
            </a:extLst>
          </p:cNvPr>
          <p:cNvGraphicFramePr>
            <a:graphicFrameLocks/>
          </p:cNvGraphicFramePr>
          <p:nvPr/>
        </p:nvGraphicFramePr>
        <p:xfrm>
          <a:off x="223447" y="1431759"/>
          <a:ext cx="9054000" cy="243863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Gráfico 11">
            <a:extLst>
              <a:ext uri="{FF2B5EF4-FFF2-40B4-BE49-F238E27FC236}">
                <a16:creationId xmlns:a16="http://schemas.microsoft.com/office/drawing/2014/main" id="{AF469503-6956-45FD-B493-3B2D61FEE1ED}"/>
              </a:ext>
            </a:extLst>
          </p:cNvPr>
          <p:cNvGraphicFramePr>
            <a:graphicFrameLocks/>
          </p:cNvGraphicFramePr>
          <p:nvPr/>
        </p:nvGraphicFramePr>
        <p:xfrm>
          <a:off x="1356044" y="3931185"/>
          <a:ext cx="7921403" cy="255729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70135339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a:extLst>
              <a:ext uri="{FF2B5EF4-FFF2-40B4-BE49-F238E27FC236}">
                <a16:creationId xmlns:a16="http://schemas.microsoft.com/office/drawing/2014/main" id="{C0F214C4-6237-4D5A-815D-01A38F171FE9}"/>
              </a:ext>
            </a:extLst>
          </p:cNvPr>
          <p:cNvSpPr/>
          <p:nvPr/>
        </p:nvSpPr>
        <p:spPr>
          <a:xfrm>
            <a:off x="374978" y="284770"/>
            <a:ext cx="10496938" cy="7744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300"/>
              </a:spcAft>
            </a:pPr>
            <a:r>
              <a:rPr lang="en-US" sz="2000" dirty="0">
                <a:solidFill>
                  <a:schemeClr val="tx1">
                    <a:lumMod val="75000"/>
                    <a:lumOff val="25000"/>
                  </a:schemeClr>
                </a:solidFill>
                <a:latin typeface="Century Gothic" panose="020B0502020202020204" pitchFamily="34" charset="0"/>
                <a:cs typeface="Arial" panose="020B0604020202020204" pitchFamily="34" charset="0"/>
              </a:rPr>
              <a:t>Cash Cost</a:t>
            </a:r>
          </a:p>
        </p:txBody>
      </p:sp>
      <p:cxnSp>
        <p:nvCxnSpPr>
          <p:cNvPr id="11" name="Straight Connector 117">
            <a:extLst>
              <a:ext uri="{FF2B5EF4-FFF2-40B4-BE49-F238E27FC236}">
                <a16:creationId xmlns:a16="http://schemas.microsoft.com/office/drawing/2014/main" id="{344B47DB-F074-42F7-9285-128ACC11EDB9}"/>
              </a:ext>
            </a:extLst>
          </p:cNvPr>
          <p:cNvCxnSpPr>
            <a:cxnSpLocks/>
          </p:cNvCxnSpPr>
          <p:nvPr/>
        </p:nvCxnSpPr>
        <p:spPr>
          <a:xfrm>
            <a:off x="374978" y="1259114"/>
            <a:ext cx="11430000" cy="0"/>
          </a:xfrm>
          <a:prstGeom prst="line">
            <a:avLst/>
          </a:prstGeom>
          <a:ln w="19050">
            <a:solidFill>
              <a:schemeClr val="tx1">
                <a:lumMod val="50000"/>
                <a:lumOff val="50000"/>
              </a:schemeClr>
            </a:solidFill>
          </a:ln>
        </p:spPr>
        <p:style>
          <a:lnRef idx="1">
            <a:schemeClr val="accent3"/>
          </a:lnRef>
          <a:fillRef idx="0">
            <a:schemeClr val="accent3"/>
          </a:fillRef>
          <a:effectRef idx="0">
            <a:schemeClr val="accent3"/>
          </a:effectRef>
          <a:fontRef idx="minor">
            <a:schemeClr val="tx1"/>
          </a:fontRef>
        </p:style>
      </p:cxnSp>
      <p:sp>
        <p:nvSpPr>
          <p:cNvPr id="13" name="TextBox 118">
            <a:extLst>
              <a:ext uri="{FF2B5EF4-FFF2-40B4-BE49-F238E27FC236}">
                <a16:creationId xmlns:a16="http://schemas.microsoft.com/office/drawing/2014/main" id="{F6B648E8-FE58-42E8-9A75-4C0CA5EFD877}"/>
              </a:ext>
            </a:extLst>
          </p:cNvPr>
          <p:cNvSpPr txBox="1"/>
          <p:nvPr/>
        </p:nvSpPr>
        <p:spPr>
          <a:xfrm>
            <a:off x="374978" y="894476"/>
            <a:ext cx="5400000" cy="376642"/>
          </a:xfrm>
          <a:prstGeom prst="rect">
            <a:avLst/>
          </a:prstGeom>
          <a:noFill/>
        </p:spPr>
        <p:txBody>
          <a:bodyPr wrap="square" rtlCol="0">
            <a:spAutoFit/>
          </a:bodyPr>
          <a:lstStyle>
            <a:defPPr>
              <a:defRPr lang="en-US"/>
            </a:defPPr>
            <a:lvl1pPr algn="just">
              <a:lnSpc>
                <a:spcPct val="125000"/>
              </a:lnSpc>
              <a:defRPr sz="1600">
                <a:solidFill>
                  <a:schemeClr val="accent1">
                    <a:lumMod val="60000"/>
                    <a:lumOff val="40000"/>
                  </a:schemeClr>
                </a:solidFill>
                <a:latin typeface="Source Sans Pro SemiBold" panose="020B0603030403020204" pitchFamily="34" charset="0"/>
                <a:ea typeface="Source Sans Pro SemiBold" panose="020B0603030403020204" pitchFamily="34" charset="0"/>
              </a:defRPr>
            </a:lvl1pPr>
          </a:lstStyle>
          <a:p>
            <a:r>
              <a:rPr lang="en-US" dirty="0">
                <a:solidFill>
                  <a:schemeClr val="tx1">
                    <a:lumMod val="50000"/>
                    <a:lumOff val="50000"/>
                  </a:schemeClr>
                </a:solidFill>
                <a:latin typeface="Century Gothic" panose="020B0502020202020204" pitchFamily="34" charset="0"/>
                <a:cs typeface="Arial" panose="020B0604020202020204" pitchFamily="34" charset="0"/>
              </a:rPr>
              <a:t>Cash Cost vs </a:t>
            </a:r>
            <a:r>
              <a:rPr lang="en-US" dirty="0" err="1">
                <a:solidFill>
                  <a:schemeClr val="tx1">
                    <a:lumMod val="50000"/>
                    <a:lumOff val="50000"/>
                  </a:schemeClr>
                </a:solidFill>
                <a:latin typeface="Century Gothic" panose="020B0502020202020204" pitchFamily="34" charset="0"/>
                <a:cs typeface="Arial" panose="020B0604020202020204" pitchFamily="34" charset="0"/>
              </a:rPr>
              <a:t>Precio</a:t>
            </a:r>
            <a:r>
              <a:rPr lang="en-US" dirty="0">
                <a:solidFill>
                  <a:schemeClr val="tx1">
                    <a:lumMod val="50000"/>
                    <a:lumOff val="50000"/>
                  </a:schemeClr>
                </a:solidFill>
                <a:latin typeface="Century Gothic" panose="020B0502020202020204" pitchFamily="34" charset="0"/>
                <a:cs typeface="Arial" panose="020B0604020202020204" pitchFamily="34" charset="0"/>
              </a:rPr>
              <a:t> del </a:t>
            </a:r>
            <a:r>
              <a:rPr lang="en-US" dirty="0" err="1">
                <a:solidFill>
                  <a:schemeClr val="tx1">
                    <a:lumMod val="50000"/>
                    <a:lumOff val="50000"/>
                  </a:schemeClr>
                </a:solidFill>
                <a:latin typeface="Century Gothic" panose="020B0502020202020204" pitchFamily="34" charset="0"/>
                <a:cs typeface="Arial" panose="020B0604020202020204" pitchFamily="34" charset="0"/>
              </a:rPr>
              <a:t>oro</a:t>
            </a:r>
            <a:endParaRPr lang="en-US" dirty="0">
              <a:solidFill>
                <a:schemeClr val="tx1">
                  <a:lumMod val="50000"/>
                  <a:lumOff val="50000"/>
                </a:schemeClr>
              </a:solidFill>
              <a:latin typeface="Century Gothic" panose="020B0502020202020204" pitchFamily="34" charset="0"/>
              <a:cs typeface="Arial" panose="020B0604020202020204" pitchFamily="34" charset="0"/>
            </a:endParaRPr>
          </a:p>
        </p:txBody>
      </p:sp>
      <p:sp>
        <p:nvSpPr>
          <p:cNvPr id="48" name="CuadroTexto 47">
            <a:extLst>
              <a:ext uri="{FF2B5EF4-FFF2-40B4-BE49-F238E27FC236}">
                <a16:creationId xmlns:a16="http://schemas.microsoft.com/office/drawing/2014/main" id="{3AB0E10A-187F-437B-9EF5-CA113271A6CE}"/>
              </a:ext>
            </a:extLst>
          </p:cNvPr>
          <p:cNvSpPr txBox="1"/>
          <p:nvPr/>
        </p:nvSpPr>
        <p:spPr>
          <a:xfrm>
            <a:off x="377586" y="1269176"/>
            <a:ext cx="5400000" cy="230832"/>
          </a:xfrm>
          <a:prstGeom prst="rect">
            <a:avLst/>
          </a:prstGeom>
          <a:noFill/>
        </p:spPr>
        <p:txBody>
          <a:bodyPr wrap="square" rtlCol="0">
            <a:spAutoFit/>
          </a:bodyPr>
          <a:lstStyle/>
          <a:p>
            <a:r>
              <a:rPr lang="en-US" sz="900" dirty="0">
                <a:latin typeface="Century Gothic" panose="020B0502020202020204" pitchFamily="34" charset="0"/>
                <a:cs typeface="Arial" panose="020B0604020202020204" pitchFamily="34" charset="0"/>
              </a:rPr>
              <a:t>USD/Oz</a:t>
            </a:r>
          </a:p>
        </p:txBody>
      </p:sp>
      <p:pic>
        <p:nvPicPr>
          <p:cNvPr id="51" name="Imagen 50">
            <a:extLst>
              <a:ext uri="{FF2B5EF4-FFF2-40B4-BE49-F238E27FC236}">
                <a16:creationId xmlns:a16="http://schemas.microsoft.com/office/drawing/2014/main" id="{F176F454-8AE6-481C-9064-5585DC0DD197}"/>
              </a:ext>
            </a:extLst>
          </p:cNvPr>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t="18812" b="24432"/>
          <a:stretch/>
        </p:blipFill>
        <p:spPr>
          <a:xfrm>
            <a:off x="10090567" y="6286501"/>
            <a:ext cx="1626487" cy="403961"/>
          </a:xfrm>
          <a:prstGeom prst="rect">
            <a:avLst/>
          </a:prstGeom>
        </p:spPr>
      </p:pic>
      <p:sp>
        <p:nvSpPr>
          <p:cNvPr id="12" name="Rectángulo: esquinas redondeadas 11">
            <a:extLst>
              <a:ext uri="{FF2B5EF4-FFF2-40B4-BE49-F238E27FC236}">
                <a16:creationId xmlns:a16="http://schemas.microsoft.com/office/drawing/2014/main" id="{45B7BE28-7316-4410-9207-1E932AD8733C}"/>
              </a:ext>
            </a:extLst>
          </p:cNvPr>
          <p:cNvSpPr/>
          <p:nvPr/>
        </p:nvSpPr>
        <p:spPr>
          <a:xfrm>
            <a:off x="10426890" y="2852381"/>
            <a:ext cx="1507612" cy="1583141"/>
          </a:xfrm>
          <a:prstGeom prst="roundRect">
            <a:avLst/>
          </a:prstGeom>
          <a:solidFill>
            <a:schemeClr val="accent5">
              <a:lumMod val="20000"/>
              <a:lumOff val="80000"/>
            </a:schemeClr>
          </a:solidFill>
          <a:ln>
            <a:solidFill>
              <a:schemeClr val="accent4">
                <a:lumMod val="20000"/>
                <a:lumOff val="8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just"/>
            <a:r>
              <a:rPr lang="en-US" sz="800" dirty="0">
                <a:solidFill>
                  <a:schemeClr val="tx1"/>
                </a:solidFill>
              </a:rPr>
              <a:t>La comercialización de mineral incluye  la compra de lodos y mina en brutp acorde a table de precios anexa</a:t>
            </a:r>
          </a:p>
        </p:txBody>
      </p:sp>
      <p:graphicFrame>
        <p:nvGraphicFramePr>
          <p:cNvPr id="3" name="Gráfico 2">
            <a:extLst>
              <a:ext uri="{FF2B5EF4-FFF2-40B4-BE49-F238E27FC236}">
                <a16:creationId xmlns:a16="http://schemas.microsoft.com/office/drawing/2014/main" id="{AB2ECC94-8F10-4AF7-8873-2E0D65FA236C}"/>
              </a:ext>
            </a:extLst>
          </p:cNvPr>
          <p:cNvGraphicFramePr>
            <a:graphicFrameLocks/>
          </p:cNvGraphicFramePr>
          <p:nvPr/>
        </p:nvGraphicFramePr>
        <p:xfrm>
          <a:off x="110837" y="1880824"/>
          <a:ext cx="10099964" cy="408269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3165280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6">
            <a:extLst>
              <a:ext uri="{FF2B5EF4-FFF2-40B4-BE49-F238E27FC236}">
                <a16:creationId xmlns:a16="http://schemas.microsoft.com/office/drawing/2014/main" id="{40D04057-B084-4CFE-97E1-2506AFF580E4}"/>
              </a:ext>
            </a:extLst>
          </p:cNvPr>
          <p:cNvSpPr/>
          <p:nvPr/>
        </p:nvSpPr>
        <p:spPr>
          <a:xfrm>
            <a:off x="3609278" y="0"/>
            <a:ext cx="8582722" cy="68580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4" name="Rectángulo 3">
            <a:extLst>
              <a:ext uri="{FF2B5EF4-FFF2-40B4-BE49-F238E27FC236}">
                <a16:creationId xmlns:a16="http://schemas.microsoft.com/office/drawing/2014/main" id="{40CBE568-6708-48B3-90FB-6C2A5D47FDD5}"/>
              </a:ext>
            </a:extLst>
          </p:cNvPr>
          <p:cNvSpPr/>
          <p:nvPr/>
        </p:nvSpPr>
        <p:spPr>
          <a:xfrm>
            <a:off x="0" y="0"/>
            <a:ext cx="3601844"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5" name="CuadroTexto 4">
            <a:extLst>
              <a:ext uri="{FF2B5EF4-FFF2-40B4-BE49-F238E27FC236}">
                <a16:creationId xmlns:a16="http://schemas.microsoft.com/office/drawing/2014/main" id="{90A28270-1BDE-4A7B-AA69-BF511E4D50B7}"/>
              </a:ext>
            </a:extLst>
          </p:cNvPr>
          <p:cNvSpPr txBox="1"/>
          <p:nvPr/>
        </p:nvSpPr>
        <p:spPr>
          <a:xfrm>
            <a:off x="4646563" y="1075135"/>
            <a:ext cx="6125515" cy="707886"/>
          </a:xfrm>
          <a:prstGeom prst="rect">
            <a:avLst/>
          </a:prstGeom>
          <a:noFill/>
        </p:spPr>
        <p:txBody>
          <a:bodyPr wrap="square" rtlCol="0">
            <a:spAutoFit/>
          </a:bodyPr>
          <a:lstStyle/>
          <a:p>
            <a:r>
              <a:rPr lang="en-US" sz="4000" b="1" dirty="0">
                <a:solidFill>
                  <a:schemeClr val="tx1">
                    <a:lumMod val="65000"/>
                    <a:lumOff val="35000"/>
                  </a:schemeClr>
                </a:solidFill>
              </a:rPr>
              <a:t>Plan de </a:t>
            </a:r>
            <a:r>
              <a:rPr lang="en-US" sz="4000" b="1" dirty="0" err="1">
                <a:solidFill>
                  <a:schemeClr val="tx1">
                    <a:lumMod val="65000"/>
                    <a:lumOff val="35000"/>
                  </a:schemeClr>
                </a:solidFill>
              </a:rPr>
              <a:t>negocios</a:t>
            </a:r>
            <a:endParaRPr lang="en-US" sz="4000" b="1" dirty="0">
              <a:solidFill>
                <a:schemeClr val="tx1">
                  <a:lumMod val="65000"/>
                  <a:lumOff val="35000"/>
                </a:schemeClr>
              </a:solidFill>
            </a:endParaRPr>
          </a:p>
        </p:txBody>
      </p:sp>
      <p:sp>
        <p:nvSpPr>
          <p:cNvPr id="6" name="CuadroTexto 5">
            <a:extLst>
              <a:ext uri="{FF2B5EF4-FFF2-40B4-BE49-F238E27FC236}">
                <a16:creationId xmlns:a16="http://schemas.microsoft.com/office/drawing/2014/main" id="{ECB97E4B-31E8-4604-9824-68B82C56F4B7}"/>
              </a:ext>
            </a:extLst>
          </p:cNvPr>
          <p:cNvSpPr txBox="1"/>
          <p:nvPr/>
        </p:nvSpPr>
        <p:spPr>
          <a:xfrm>
            <a:off x="416079" y="1075135"/>
            <a:ext cx="2361651" cy="1446550"/>
          </a:xfrm>
          <a:prstGeom prst="rect">
            <a:avLst/>
          </a:prstGeom>
          <a:noFill/>
        </p:spPr>
        <p:txBody>
          <a:bodyPr wrap="square" rtlCol="0">
            <a:spAutoFit/>
          </a:bodyPr>
          <a:lstStyle/>
          <a:p>
            <a:pPr algn="ctr"/>
            <a:r>
              <a:rPr lang="es-CO" sz="8800" b="1" dirty="0">
                <a:solidFill>
                  <a:schemeClr val="bg1"/>
                </a:solidFill>
              </a:rPr>
              <a:t>02</a:t>
            </a:r>
            <a:endParaRPr lang="en-US" sz="8800" b="1" dirty="0">
              <a:solidFill>
                <a:schemeClr val="bg1"/>
              </a:solidFill>
            </a:endParaRPr>
          </a:p>
        </p:txBody>
      </p:sp>
      <p:pic>
        <p:nvPicPr>
          <p:cNvPr id="2050" name="Picture 2">
            <a:extLst>
              <a:ext uri="{FF2B5EF4-FFF2-40B4-BE49-F238E27FC236}">
                <a16:creationId xmlns:a16="http://schemas.microsoft.com/office/drawing/2014/main" id="{0ABD19DE-5032-48DB-881E-72CE70329C9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p:blipFill>
        <p:spPr bwMode="auto">
          <a:xfrm>
            <a:off x="4536223" y="2363129"/>
            <a:ext cx="5372100" cy="3581400"/>
          </a:xfrm>
          <a:prstGeom prst="rect">
            <a:avLst/>
          </a:prstGeom>
          <a:noFill/>
          <a:extLst>
            <a:ext uri="{909E8E84-426E-40DD-AFC4-6F175D3DCCD1}">
              <a14:hiddenFill xmlns:a14="http://schemas.microsoft.com/office/drawing/2010/main">
                <a:solidFill>
                  <a:srgbClr val="FFFFFF"/>
                </a:solidFill>
              </a14:hiddenFill>
            </a:ext>
          </a:extLst>
        </p:spPr>
      </p:pic>
      <p:sp>
        <p:nvSpPr>
          <p:cNvPr id="8" name="CuadroTexto 7">
            <a:extLst>
              <a:ext uri="{FF2B5EF4-FFF2-40B4-BE49-F238E27FC236}">
                <a16:creationId xmlns:a16="http://schemas.microsoft.com/office/drawing/2014/main" id="{48F7F4DD-5A7A-43C7-8DCC-CAA00FBF5C1E}"/>
              </a:ext>
            </a:extLst>
          </p:cNvPr>
          <p:cNvSpPr txBox="1"/>
          <p:nvPr/>
        </p:nvSpPr>
        <p:spPr>
          <a:xfrm>
            <a:off x="4646563" y="1792558"/>
            <a:ext cx="6125515" cy="338554"/>
          </a:xfrm>
          <a:prstGeom prst="rect">
            <a:avLst/>
          </a:prstGeom>
          <a:noFill/>
        </p:spPr>
        <p:txBody>
          <a:bodyPr wrap="square" rtlCol="0">
            <a:spAutoFit/>
          </a:bodyPr>
          <a:lstStyle/>
          <a:p>
            <a:r>
              <a:rPr lang="en-US" sz="1600" dirty="0">
                <a:solidFill>
                  <a:schemeClr val="tx1">
                    <a:lumMod val="65000"/>
                    <a:lumOff val="35000"/>
                  </a:schemeClr>
                </a:solidFill>
              </a:rPr>
              <a:t>B. 300 Ton/día</a:t>
            </a:r>
          </a:p>
        </p:txBody>
      </p:sp>
    </p:spTree>
    <p:extLst>
      <p:ext uri="{BB962C8B-B14F-4D97-AF65-F5344CB8AC3E}">
        <p14:creationId xmlns:p14="http://schemas.microsoft.com/office/powerpoint/2010/main" val="2752646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a:extLst>
              <a:ext uri="{FF2B5EF4-FFF2-40B4-BE49-F238E27FC236}">
                <a16:creationId xmlns:a16="http://schemas.microsoft.com/office/drawing/2014/main" id="{C0F214C4-6237-4D5A-815D-01A38F171FE9}"/>
              </a:ext>
            </a:extLst>
          </p:cNvPr>
          <p:cNvSpPr/>
          <p:nvPr/>
        </p:nvSpPr>
        <p:spPr>
          <a:xfrm>
            <a:off x="374978" y="284770"/>
            <a:ext cx="10496938" cy="7744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300"/>
              </a:spcAft>
            </a:pPr>
            <a:r>
              <a:rPr lang="en-US" sz="2000" b="1" dirty="0" err="1">
                <a:solidFill>
                  <a:schemeClr val="tx1">
                    <a:lumMod val="75000"/>
                    <a:lumOff val="25000"/>
                  </a:schemeClr>
                </a:solidFill>
                <a:latin typeface="Century Gothic" panose="020B0502020202020204" pitchFamily="34" charset="0"/>
                <a:cs typeface="Arial" panose="020B0604020202020204" pitchFamily="34" charset="0"/>
              </a:rPr>
              <a:t>Resumen</a:t>
            </a:r>
            <a:r>
              <a:rPr lang="en-US" sz="2000" b="1" dirty="0">
                <a:solidFill>
                  <a:schemeClr val="tx1">
                    <a:lumMod val="75000"/>
                    <a:lumOff val="25000"/>
                  </a:schemeClr>
                </a:solidFill>
                <a:latin typeface="Century Gothic" panose="020B0502020202020204" pitchFamily="34" charset="0"/>
                <a:cs typeface="Arial" panose="020B0604020202020204" pitchFamily="34" charset="0"/>
              </a:rPr>
              <a:t> de </a:t>
            </a:r>
            <a:r>
              <a:rPr lang="en-US" sz="2000" b="1" dirty="0" err="1">
                <a:solidFill>
                  <a:schemeClr val="tx1">
                    <a:lumMod val="75000"/>
                    <a:lumOff val="25000"/>
                  </a:schemeClr>
                </a:solidFill>
                <a:latin typeface="Century Gothic" panose="020B0502020202020204" pitchFamily="34" charset="0"/>
                <a:cs typeface="Arial" panose="020B0604020202020204" pitchFamily="34" charset="0"/>
              </a:rPr>
              <a:t>principales</a:t>
            </a:r>
            <a:r>
              <a:rPr lang="en-US" sz="2000" b="1" dirty="0">
                <a:solidFill>
                  <a:schemeClr val="tx1">
                    <a:lumMod val="75000"/>
                    <a:lumOff val="25000"/>
                  </a:schemeClr>
                </a:solidFill>
                <a:latin typeface="Century Gothic" panose="020B0502020202020204" pitchFamily="34" charset="0"/>
                <a:cs typeface="Arial" panose="020B0604020202020204" pitchFamily="34" charset="0"/>
              </a:rPr>
              <a:t> </a:t>
            </a:r>
            <a:r>
              <a:rPr lang="en-US" sz="2000" b="1" dirty="0" err="1">
                <a:solidFill>
                  <a:schemeClr val="tx1">
                    <a:lumMod val="75000"/>
                    <a:lumOff val="25000"/>
                  </a:schemeClr>
                </a:solidFill>
                <a:latin typeface="Century Gothic" panose="020B0502020202020204" pitchFamily="34" charset="0"/>
                <a:cs typeface="Arial" panose="020B0604020202020204" pitchFamily="34" charset="0"/>
              </a:rPr>
              <a:t>indicadores</a:t>
            </a:r>
            <a:r>
              <a:rPr lang="en-US" sz="2000" b="1" dirty="0">
                <a:solidFill>
                  <a:schemeClr val="tx1">
                    <a:lumMod val="75000"/>
                    <a:lumOff val="25000"/>
                  </a:schemeClr>
                </a:solidFill>
                <a:latin typeface="Century Gothic" panose="020B0502020202020204" pitchFamily="34" charset="0"/>
                <a:cs typeface="Arial" panose="020B0604020202020204" pitchFamily="34" charset="0"/>
              </a:rPr>
              <a:t> </a:t>
            </a:r>
            <a:r>
              <a:rPr lang="en-US" sz="2000" b="1" dirty="0" err="1">
                <a:solidFill>
                  <a:schemeClr val="tx1">
                    <a:lumMod val="75000"/>
                    <a:lumOff val="25000"/>
                  </a:schemeClr>
                </a:solidFill>
                <a:latin typeface="Century Gothic" panose="020B0502020202020204" pitchFamily="34" charset="0"/>
                <a:cs typeface="Arial" panose="020B0604020202020204" pitchFamily="34" charset="0"/>
              </a:rPr>
              <a:t>financieros</a:t>
            </a:r>
            <a:endParaRPr lang="en-US" sz="2000" b="1" dirty="0">
              <a:solidFill>
                <a:schemeClr val="tx1">
                  <a:lumMod val="75000"/>
                  <a:lumOff val="25000"/>
                </a:schemeClr>
              </a:solidFill>
              <a:latin typeface="Century Gothic" panose="020B0502020202020204" pitchFamily="34" charset="0"/>
              <a:cs typeface="Arial" panose="020B0604020202020204" pitchFamily="34" charset="0"/>
            </a:endParaRPr>
          </a:p>
        </p:txBody>
      </p:sp>
      <p:cxnSp>
        <p:nvCxnSpPr>
          <p:cNvPr id="11" name="Straight Connector 117">
            <a:extLst>
              <a:ext uri="{FF2B5EF4-FFF2-40B4-BE49-F238E27FC236}">
                <a16:creationId xmlns:a16="http://schemas.microsoft.com/office/drawing/2014/main" id="{344B47DB-F074-42F7-9285-128ACC11EDB9}"/>
              </a:ext>
            </a:extLst>
          </p:cNvPr>
          <p:cNvCxnSpPr>
            <a:cxnSpLocks/>
          </p:cNvCxnSpPr>
          <p:nvPr/>
        </p:nvCxnSpPr>
        <p:spPr>
          <a:xfrm>
            <a:off x="374978" y="1259114"/>
            <a:ext cx="5400000" cy="0"/>
          </a:xfrm>
          <a:prstGeom prst="line">
            <a:avLst/>
          </a:prstGeom>
          <a:ln w="19050">
            <a:solidFill>
              <a:schemeClr val="tx1">
                <a:lumMod val="50000"/>
                <a:lumOff val="50000"/>
              </a:schemeClr>
            </a:solidFill>
          </a:ln>
        </p:spPr>
        <p:style>
          <a:lnRef idx="1">
            <a:schemeClr val="accent3"/>
          </a:lnRef>
          <a:fillRef idx="0">
            <a:schemeClr val="accent3"/>
          </a:fillRef>
          <a:effectRef idx="0">
            <a:schemeClr val="accent3"/>
          </a:effectRef>
          <a:fontRef idx="minor">
            <a:schemeClr val="tx1"/>
          </a:fontRef>
        </p:style>
      </p:cxnSp>
      <p:cxnSp>
        <p:nvCxnSpPr>
          <p:cNvPr id="12" name="Straight Connector 117">
            <a:extLst>
              <a:ext uri="{FF2B5EF4-FFF2-40B4-BE49-F238E27FC236}">
                <a16:creationId xmlns:a16="http://schemas.microsoft.com/office/drawing/2014/main" id="{32E3951D-D2F2-44F8-B7F2-5B4D3FF46EC4}"/>
              </a:ext>
            </a:extLst>
          </p:cNvPr>
          <p:cNvCxnSpPr>
            <a:cxnSpLocks/>
          </p:cNvCxnSpPr>
          <p:nvPr/>
        </p:nvCxnSpPr>
        <p:spPr>
          <a:xfrm>
            <a:off x="6458978" y="1259114"/>
            <a:ext cx="5400000" cy="0"/>
          </a:xfrm>
          <a:prstGeom prst="line">
            <a:avLst/>
          </a:prstGeom>
          <a:ln w="19050">
            <a:solidFill>
              <a:schemeClr val="tx1">
                <a:lumMod val="50000"/>
                <a:lumOff val="50000"/>
              </a:schemeClr>
            </a:solidFill>
          </a:ln>
        </p:spPr>
        <p:style>
          <a:lnRef idx="1">
            <a:schemeClr val="accent3"/>
          </a:lnRef>
          <a:fillRef idx="0">
            <a:schemeClr val="accent3"/>
          </a:fillRef>
          <a:effectRef idx="0">
            <a:schemeClr val="accent3"/>
          </a:effectRef>
          <a:fontRef idx="minor">
            <a:schemeClr val="tx1"/>
          </a:fontRef>
        </p:style>
      </p:cxnSp>
      <p:sp>
        <p:nvSpPr>
          <p:cNvPr id="13" name="TextBox 118">
            <a:extLst>
              <a:ext uri="{FF2B5EF4-FFF2-40B4-BE49-F238E27FC236}">
                <a16:creationId xmlns:a16="http://schemas.microsoft.com/office/drawing/2014/main" id="{F6B648E8-FE58-42E8-9A75-4C0CA5EFD877}"/>
              </a:ext>
            </a:extLst>
          </p:cNvPr>
          <p:cNvSpPr txBox="1"/>
          <p:nvPr/>
        </p:nvSpPr>
        <p:spPr>
          <a:xfrm>
            <a:off x="374978" y="894476"/>
            <a:ext cx="5400000" cy="376642"/>
          </a:xfrm>
          <a:prstGeom prst="rect">
            <a:avLst/>
          </a:prstGeom>
          <a:noFill/>
        </p:spPr>
        <p:txBody>
          <a:bodyPr wrap="square" rtlCol="0">
            <a:spAutoFit/>
          </a:bodyPr>
          <a:lstStyle>
            <a:defPPr>
              <a:defRPr lang="en-US"/>
            </a:defPPr>
            <a:lvl1pPr algn="just">
              <a:lnSpc>
                <a:spcPct val="125000"/>
              </a:lnSpc>
              <a:defRPr sz="1600">
                <a:solidFill>
                  <a:schemeClr val="accent1">
                    <a:lumMod val="60000"/>
                    <a:lumOff val="40000"/>
                  </a:schemeClr>
                </a:solidFill>
                <a:latin typeface="Source Sans Pro SemiBold" panose="020B0603030403020204" pitchFamily="34" charset="0"/>
                <a:ea typeface="Source Sans Pro SemiBold" panose="020B0603030403020204" pitchFamily="34" charset="0"/>
              </a:defRPr>
            </a:lvl1pPr>
          </a:lstStyle>
          <a:p>
            <a:r>
              <a:rPr lang="en-US" dirty="0" err="1">
                <a:solidFill>
                  <a:schemeClr val="tx1">
                    <a:lumMod val="50000"/>
                    <a:lumOff val="50000"/>
                  </a:schemeClr>
                </a:solidFill>
                <a:latin typeface="Century Gothic" panose="020B0502020202020204" pitchFamily="34" charset="0"/>
                <a:cs typeface="Arial" panose="020B0604020202020204" pitchFamily="34" charset="0"/>
              </a:rPr>
              <a:t>Capacidad</a:t>
            </a:r>
            <a:r>
              <a:rPr lang="en-US" dirty="0">
                <a:solidFill>
                  <a:schemeClr val="tx1">
                    <a:lumMod val="50000"/>
                    <a:lumOff val="50000"/>
                  </a:schemeClr>
                </a:solidFill>
                <a:latin typeface="Century Gothic" panose="020B0502020202020204" pitchFamily="34" charset="0"/>
                <a:cs typeface="Arial" panose="020B0604020202020204" pitchFamily="34" charset="0"/>
              </a:rPr>
              <a:t> de </a:t>
            </a:r>
            <a:r>
              <a:rPr lang="en-US" dirty="0" err="1">
                <a:solidFill>
                  <a:schemeClr val="tx1">
                    <a:lumMod val="50000"/>
                    <a:lumOff val="50000"/>
                  </a:schemeClr>
                </a:solidFill>
                <a:latin typeface="Century Gothic" panose="020B0502020202020204" pitchFamily="34" charset="0"/>
                <a:cs typeface="Arial" panose="020B0604020202020204" pitchFamily="34" charset="0"/>
              </a:rPr>
              <a:t>producción</a:t>
            </a:r>
            <a:endParaRPr lang="en-US" dirty="0">
              <a:solidFill>
                <a:schemeClr val="tx1">
                  <a:lumMod val="50000"/>
                  <a:lumOff val="50000"/>
                </a:schemeClr>
              </a:solidFill>
              <a:latin typeface="Century Gothic" panose="020B0502020202020204" pitchFamily="34" charset="0"/>
              <a:cs typeface="Arial" panose="020B0604020202020204" pitchFamily="34" charset="0"/>
            </a:endParaRPr>
          </a:p>
        </p:txBody>
      </p:sp>
      <p:sp>
        <p:nvSpPr>
          <p:cNvPr id="16" name="TextBox 118">
            <a:extLst>
              <a:ext uri="{FF2B5EF4-FFF2-40B4-BE49-F238E27FC236}">
                <a16:creationId xmlns:a16="http://schemas.microsoft.com/office/drawing/2014/main" id="{DF3038CA-B4C5-4358-893D-66FDD8CB3A08}"/>
              </a:ext>
            </a:extLst>
          </p:cNvPr>
          <p:cNvSpPr txBox="1"/>
          <p:nvPr/>
        </p:nvSpPr>
        <p:spPr>
          <a:xfrm>
            <a:off x="6458978" y="894476"/>
            <a:ext cx="5400000" cy="376642"/>
          </a:xfrm>
          <a:prstGeom prst="rect">
            <a:avLst/>
          </a:prstGeom>
          <a:noFill/>
        </p:spPr>
        <p:txBody>
          <a:bodyPr wrap="square" rtlCol="0">
            <a:spAutoFit/>
          </a:bodyPr>
          <a:lstStyle>
            <a:defPPr>
              <a:defRPr lang="en-US"/>
            </a:defPPr>
            <a:lvl1pPr algn="just">
              <a:lnSpc>
                <a:spcPct val="125000"/>
              </a:lnSpc>
              <a:defRPr sz="1600">
                <a:solidFill>
                  <a:schemeClr val="accent1">
                    <a:lumMod val="60000"/>
                    <a:lumOff val="40000"/>
                  </a:schemeClr>
                </a:solidFill>
                <a:latin typeface="Source Sans Pro SemiBold" panose="020B0603030403020204" pitchFamily="34" charset="0"/>
                <a:ea typeface="Source Sans Pro SemiBold" panose="020B0603030403020204" pitchFamily="34" charset="0"/>
              </a:defRPr>
            </a:lvl1pPr>
          </a:lstStyle>
          <a:p>
            <a:r>
              <a:rPr lang="en-US" dirty="0" err="1">
                <a:solidFill>
                  <a:schemeClr val="tx1">
                    <a:lumMod val="50000"/>
                    <a:lumOff val="50000"/>
                  </a:schemeClr>
                </a:solidFill>
                <a:latin typeface="Century Gothic" panose="020B0502020202020204" pitchFamily="34" charset="0"/>
                <a:cs typeface="Arial" panose="020B0604020202020204" pitchFamily="34" charset="0"/>
              </a:rPr>
              <a:t>Ingresos</a:t>
            </a:r>
            <a:endParaRPr lang="en-US" dirty="0">
              <a:solidFill>
                <a:schemeClr val="tx1">
                  <a:lumMod val="50000"/>
                  <a:lumOff val="50000"/>
                </a:schemeClr>
              </a:solidFill>
              <a:latin typeface="Century Gothic" panose="020B0502020202020204" pitchFamily="34" charset="0"/>
              <a:cs typeface="Arial" panose="020B0604020202020204" pitchFamily="34" charset="0"/>
            </a:endParaRPr>
          </a:p>
        </p:txBody>
      </p:sp>
      <p:cxnSp>
        <p:nvCxnSpPr>
          <p:cNvPr id="28" name="Straight Connector 117">
            <a:extLst>
              <a:ext uri="{FF2B5EF4-FFF2-40B4-BE49-F238E27FC236}">
                <a16:creationId xmlns:a16="http://schemas.microsoft.com/office/drawing/2014/main" id="{E98273AB-4E1E-4F17-86D4-F96594A1B4D5}"/>
              </a:ext>
            </a:extLst>
          </p:cNvPr>
          <p:cNvCxnSpPr>
            <a:cxnSpLocks/>
          </p:cNvCxnSpPr>
          <p:nvPr/>
        </p:nvCxnSpPr>
        <p:spPr>
          <a:xfrm>
            <a:off x="374978" y="3927013"/>
            <a:ext cx="5400000" cy="0"/>
          </a:xfrm>
          <a:prstGeom prst="line">
            <a:avLst/>
          </a:prstGeom>
          <a:ln w="19050">
            <a:solidFill>
              <a:schemeClr val="tx1">
                <a:lumMod val="50000"/>
                <a:lumOff val="50000"/>
              </a:schemeClr>
            </a:solidFill>
          </a:ln>
        </p:spPr>
        <p:style>
          <a:lnRef idx="1">
            <a:schemeClr val="accent3"/>
          </a:lnRef>
          <a:fillRef idx="0">
            <a:schemeClr val="accent3"/>
          </a:fillRef>
          <a:effectRef idx="0">
            <a:schemeClr val="accent3"/>
          </a:effectRef>
          <a:fontRef idx="minor">
            <a:schemeClr val="tx1"/>
          </a:fontRef>
        </p:style>
      </p:cxnSp>
      <p:cxnSp>
        <p:nvCxnSpPr>
          <p:cNvPr id="29" name="Straight Connector 117">
            <a:extLst>
              <a:ext uri="{FF2B5EF4-FFF2-40B4-BE49-F238E27FC236}">
                <a16:creationId xmlns:a16="http://schemas.microsoft.com/office/drawing/2014/main" id="{4BB987BE-9733-4FDB-BDF2-538B40FBD51F}"/>
              </a:ext>
            </a:extLst>
          </p:cNvPr>
          <p:cNvCxnSpPr>
            <a:cxnSpLocks/>
          </p:cNvCxnSpPr>
          <p:nvPr/>
        </p:nvCxnSpPr>
        <p:spPr>
          <a:xfrm>
            <a:off x="6458978" y="3927013"/>
            <a:ext cx="5400000" cy="0"/>
          </a:xfrm>
          <a:prstGeom prst="line">
            <a:avLst/>
          </a:prstGeom>
          <a:ln w="19050">
            <a:solidFill>
              <a:schemeClr val="tx1">
                <a:lumMod val="50000"/>
                <a:lumOff val="50000"/>
              </a:schemeClr>
            </a:solidFill>
          </a:ln>
        </p:spPr>
        <p:style>
          <a:lnRef idx="1">
            <a:schemeClr val="accent3"/>
          </a:lnRef>
          <a:fillRef idx="0">
            <a:schemeClr val="accent3"/>
          </a:fillRef>
          <a:effectRef idx="0">
            <a:schemeClr val="accent3"/>
          </a:effectRef>
          <a:fontRef idx="minor">
            <a:schemeClr val="tx1"/>
          </a:fontRef>
        </p:style>
      </p:cxnSp>
      <p:sp>
        <p:nvSpPr>
          <p:cNvPr id="30" name="TextBox 118">
            <a:extLst>
              <a:ext uri="{FF2B5EF4-FFF2-40B4-BE49-F238E27FC236}">
                <a16:creationId xmlns:a16="http://schemas.microsoft.com/office/drawing/2014/main" id="{F056F5D5-B07C-4859-8B5F-64D0CB07E962}"/>
              </a:ext>
            </a:extLst>
          </p:cNvPr>
          <p:cNvSpPr txBox="1"/>
          <p:nvPr/>
        </p:nvSpPr>
        <p:spPr>
          <a:xfrm>
            <a:off x="374978" y="3562375"/>
            <a:ext cx="5400000" cy="376642"/>
          </a:xfrm>
          <a:prstGeom prst="rect">
            <a:avLst/>
          </a:prstGeom>
          <a:noFill/>
        </p:spPr>
        <p:txBody>
          <a:bodyPr wrap="square" rtlCol="0">
            <a:spAutoFit/>
          </a:bodyPr>
          <a:lstStyle>
            <a:defPPr>
              <a:defRPr lang="en-US"/>
            </a:defPPr>
            <a:lvl1pPr algn="just">
              <a:lnSpc>
                <a:spcPct val="125000"/>
              </a:lnSpc>
              <a:defRPr sz="1600">
                <a:solidFill>
                  <a:schemeClr val="accent1">
                    <a:lumMod val="60000"/>
                    <a:lumOff val="40000"/>
                  </a:schemeClr>
                </a:solidFill>
                <a:latin typeface="Source Sans Pro SemiBold" panose="020B0603030403020204" pitchFamily="34" charset="0"/>
                <a:ea typeface="Source Sans Pro SemiBold" panose="020B0603030403020204" pitchFamily="34" charset="0"/>
              </a:defRPr>
            </a:lvl1pPr>
          </a:lstStyle>
          <a:p>
            <a:r>
              <a:rPr lang="en-US" dirty="0">
                <a:solidFill>
                  <a:schemeClr val="tx1">
                    <a:lumMod val="50000"/>
                    <a:lumOff val="50000"/>
                  </a:schemeClr>
                </a:solidFill>
                <a:latin typeface="Century Gothic" panose="020B0502020202020204" pitchFamily="34" charset="0"/>
                <a:cs typeface="Arial" panose="020B0604020202020204" pitchFamily="34" charset="0"/>
              </a:rPr>
              <a:t>Cash Cost</a:t>
            </a:r>
          </a:p>
        </p:txBody>
      </p:sp>
      <p:sp>
        <p:nvSpPr>
          <p:cNvPr id="31" name="TextBox 118">
            <a:extLst>
              <a:ext uri="{FF2B5EF4-FFF2-40B4-BE49-F238E27FC236}">
                <a16:creationId xmlns:a16="http://schemas.microsoft.com/office/drawing/2014/main" id="{24399C79-5CAE-410F-ABB6-02EE69A05C74}"/>
              </a:ext>
            </a:extLst>
          </p:cNvPr>
          <p:cNvSpPr txBox="1"/>
          <p:nvPr/>
        </p:nvSpPr>
        <p:spPr>
          <a:xfrm>
            <a:off x="6458978" y="3562375"/>
            <a:ext cx="5400000" cy="376642"/>
          </a:xfrm>
          <a:prstGeom prst="rect">
            <a:avLst/>
          </a:prstGeom>
          <a:noFill/>
        </p:spPr>
        <p:txBody>
          <a:bodyPr wrap="square" rtlCol="0">
            <a:spAutoFit/>
          </a:bodyPr>
          <a:lstStyle>
            <a:defPPr>
              <a:defRPr lang="en-US"/>
            </a:defPPr>
            <a:lvl1pPr algn="just">
              <a:lnSpc>
                <a:spcPct val="125000"/>
              </a:lnSpc>
              <a:defRPr sz="1600">
                <a:solidFill>
                  <a:schemeClr val="accent1">
                    <a:lumMod val="60000"/>
                    <a:lumOff val="40000"/>
                  </a:schemeClr>
                </a:solidFill>
                <a:latin typeface="Source Sans Pro SemiBold" panose="020B0603030403020204" pitchFamily="34" charset="0"/>
                <a:ea typeface="Source Sans Pro SemiBold" panose="020B0603030403020204" pitchFamily="34" charset="0"/>
              </a:defRPr>
            </a:lvl1pPr>
          </a:lstStyle>
          <a:p>
            <a:r>
              <a:rPr lang="en-US" dirty="0">
                <a:solidFill>
                  <a:schemeClr val="tx1">
                    <a:lumMod val="50000"/>
                    <a:lumOff val="50000"/>
                  </a:schemeClr>
                </a:solidFill>
                <a:latin typeface="Century Gothic" panose="020B0502020202020204" pitchFamily="34" charset="0"/>
                <a:cs typeface="Arial" panose="020B0604020202020204" pitchFamily="34" charset="0"/>
              </a:rPr>
              <a:t>CAPEX</a:t>
            </a:r>
          </a:p>
        </p:txBody>
      </p:sp>
      <p:sp>
        <p:nvSpPr>
          <p:cNvPr id="32" name="CuadroTexto 31">
            <a:extLst>
              <a:ext uri="{FF2B5EF4-FFF2-40B4-BE49-F238E27FC236}">
                <a16:creationId xmlns:a16="http://schemas.microsoft.com/office/drawing/2014/main" id="{06A733B9-F800-4F70-A844-2933F7DBC9D3}"/>
              </a:ext>
            </a:extLst>
          </p:cNvPr>
          <p:cNvSpPr txBox="1"/>
          <p:nvPr/>
        </p:nvSpPr>
        <p:spPr>
          <a:xfrm>
            <a:off x="377586" y="3935709"/>
            <a:ext cx="5400000" cy="200055"/>
          </a:xfrm>
          <a:prstGeom prst="rect">
            <a:avLst/>
          </a:prstGeom>
          <a:noFill/>
        </p:spPr>
        <p:txBody>
          <a:bodyPr wrap="square" rtlCol="0">
            <a:spAutoFit/>
          </a:bodyPr>
          <a:lstStyle/>
          <a:p>
            <a:r>
              <a:rPr lang="en-US" sz="700" dirty="0">
                <a:latin typeface="Century Gothic" panose="020B0502020202020204" pitchFamily="34" charset="0"/>
                <a:cs typeface="Arial" panose="020B0604020202020204" pitchFamily="34" charset="0"/>
              </a:rPr>
              <a:t>USD</a:t>
            </a:r>
          </a:p>
        </p:txBody>
      </p:sp>
      <p:sp>
        <p:nvSpPr>
          <p:cNvPr id="33" name="CuadroTexto 32">
            <a:extLst>
              <a:ext uri="{FF2B5EF4-FFF2-40B4-BE49-F238E27FC236}">
                <a16:creationId xmlns:a16="http://schemas.microsoft.com/office/drawing/2014/main" id="{80CDB7DC-B087-4836-BA24-91FA50F3FEAC}"/>
              </a:ext>
            </a:extLst>
          </p:cNvPr>
          <p:cNvSpPr txBox="1"/>
          <p:nvPr/>
        </p:nvSpPr>
        <p:spPr>
          <a:xfrm>
            <a:off x="6458978" y="3935709"/>
            <a:ext cx="5400000" cy="200055"/>
          </a:xfrm>
          <a:prstGeom prst="rect">
            <a:avLst/>
          </a:prstGeom>
          <a:noFill/>
        </p:spPr>
        <p:txBody>
          <a:bodyPr wrap="square" rtlCol="0">
            <a:spAutoFit/>
          </a:bodyPr>
          <a:lstStyle/>
          <a:p>
            <a:r>
              <a:rPr lang="en-US" sz="700" dirty="0">
                <a:latin typeface="Century Gothic" panose="020B0502020202020204" pitchFamily="34" charset="0"/>
                <a:cs typeface="Arial" panose="020B0604020202020204" pitchFamily="34" charset="0"/>
              </a:rPr>
              <a:t>USD Mn</a:t>
            </a:r>
          </a:p>
        </p:txBody>
      </p:sp>
      <p:sp>
        <p:nvSpPr>
          <p:cNvPr id="48" name="CuadroTexto 47">
            <a:extLst>
              <a:ext uri="{FF2B5EF4-FFF2-40B4-BE49-F238E27FC236}">
                <a16:creationId xmlns:a16="http://schemas.microsoft.com/office/drawing/2014/main" id="{3AB0E10A-187F-437B-9EF5-CA113271A6CE}"/>
              </a:ext>
            </a:extLst>
          </p:cNvPr>
          <p:cNvSpPr txBox="1"/>
          <p:nvPr/>
        </p:nvSpPr>
        <p:spPr>
          <a:xfrm>
            <a:off x="377586" y="1269176"/>
            <a:ext cx="5400000" cy="200055"/>
          </a:xfrm>
          <a:prstGeom prst="rect">
            <a:avLst/>
          </a:prstGeom>
          <a:noFill/>
        </p:spPr>
        <p:txBody>
          <a:bodyPr wrap="square" rtlCol="0">
            <a:spAutoFit/>
          </a:bodyPr>
          <a:lstStyle/>
          <a:p>
            <a:r>
              <a:rPr lang="en-US" sz="700" dirty="0">
                <a:latin typeface="Century Gothic" panose="020B0502020202020204" pitchFamily="34" charset="0"/>
                <a:cs typeface="Arial" panose="020B0604020202020204" pitchFamily="34" charset="0"/>
              </a:rPr>
              <a:t>Average Tons per day</a:t>
            </a:r>
          </a:p>
        </p:txBody>
      </p:sp>
      <p:sp>
        <p:nvSpPr>
          <p:cNvPr id="49" name="CuadroTexto 48">
            <a:extLst>
              <a:ext uri="{FF2B5EF4-FFF2-40B4-BE49-F238E27FC236}">
                <a16:creationId xmlns:a16="http://schemas.microsoft.com/office/drawing/2014/main" id="{90144017-24AC-4E53-AC0C-D480AD4AB2BE}"/>
              </a:ext>
            </a:extLst>
          </p:cNvPr>
          <p:cNvSpPr txBox="1"/>
          <p:nvPr/>
        </p:nvSpPr>
        <p:spPr>
          <a:xfrm>
            <a:off x="6458978" y="1269176"/>
            <a:ext cx="5400000" cy="200055"/>
          </a:xfrm>
          <a:prstGeom prst="rect">
            <a:avLst/>
          </a:prstGeom>
          <a:noFill/>
        </p:spPr>
        <p:txBody>
          <a:bodyPr wrap="square" rtlCol="0">
            <a:spAutoFit/>
          </a:bodyPr>
          <a:lstStyle/>
          <a:p>
            <a:r>
              <a:rPr lang="en-US" sz="700" dirty="0">
                <a:latin typeface="Century Gothic" panose="020B0502020202020204" pitchFamily="34" charset="0"/>
                <a:cs typeface="Arial" panose="020B0604020202020204" pitchFamily="34" charset="0"/>
              </a:rPr>
              <a:t>USD Mn</a:t>
            </a:r>
          </a:p>
        </p:txBody>
      </p:sp>
      <p:pic>
        <p:nvPicPr>
          <p:cNvPr id="51" name="Imagen 50">
            <a:extLst>
              <a:ext uri="{FF2B5EF4-FFF2-40B4-BE49-F238E27FC236}">
                <a16:creationId xmlns:a16="http://schemas.microsoft.com/office/drawing/2014/main" id="{F176F454-8AE6-481C-9064-5585DC0DD197}"/>
              </a:ext>
            </a:extLst>
          </p:cNvPr>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t="18812" b="24432"/>
          <a:stretch/>
        </p:blipFill>
        <p:spPr>
          <a:xfrm>
            <a:off x="10090567" y="6286501"/>
            <a:ext cx="1626487" cy="403961"/>
          </a:xfrm>
          <a:prstGeom prst="rect">
            <a:avLst/>
          </a:prstGeom>
        </p:spPr>
      </p:pic>
      <p:sp>
        <p:nvSpPr>
          <p:cNvPr id="3" name="Rectángulo 2">
            <a:extLst>
              <a:ext uri="{FF2B5EF4-FFF2-40B4-BE49-F238E27FC236}">
                <a16:creationId xmlns:a16="http://schemas.microsoft.com/office/drawing/2014/main" id="{5FB84F5F-A2DB-4D5A-99F0-35D7A1A8001B}"/>
              </a:ext>
            </a:extLst>
          </p:cNvPr>
          <p:cNvSpPr/>
          <p:nvPr/>
        </p:nvSpPr>
        <p:spPr>
          <a:xfrm>
            <a:off x="8366748" y="4094834"/>
            <a:ext cx="1519332" cy="165335"/>
          </a:xfrm>
          <a:prstGeom prst="rect">
            <a:avLst/>
          </a:prstGeom>
          <a:noFill/>
          <a:ln w="635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800" dirty="0">
                <a:solidFill>
                  <a:srgbClr val="404040"/>
                </a:solidFill>
              </a:rPr>
              <a:t>Total CAPEX: USD 19.9 Mn</a:t>
            </a:r>
          </a:p>
        </p:txBody>
      </p:sp>
      <p:graphicFrame>
        <p:nvGraphicFramePr>
          <p:cNvPr id="21" name="Gráfico 20">
            <a:extLst>
              <a:ext uri="{FF2B5EF4-FFF2-40B4-BE49-F238E27FC236}">
                <a16:creationId xmlns:a16="http://schemas.microsoft.com/office/drawing/2014/main" id="{8BC6AB9F-9B12-40EF-A2F2-C7E27AD4AC4B}"/>
              </a:ext>
            </a:extLst>
          </p:cNvPr>
          <p:cNvGraphicFramePr>
            <a:graphicFrameLocks/>
          </p:cNvGraphicFramePr>
          <p:nvPr/>
        </p:nvGraphicFramePr>
        <p:xfrm>
          <a:off x="363848" y="1722738"/>
          <a:ext cx="5365110" cy="182919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2" name="Gráfico 21">
            <a:extLst>
              <a:ext uri="{FF2B5EF4-FFF2-40B4-BE49-F238E27FC236}">
                <a16:creationId xmlns:a16="http://schemas.microsoft.com/office/drawing/2014/main" id="{3CE37449-E536-4D80-80C5-70D2A5200D97}"/>
              </a:ext>
            </a:extLst>
          </p:cNvPr>
          <p:cNvGraphicFramePr>
            <a:graphicFrameLocks/>
          </p:cNvGraphicFramePr>
          <p:nvPr/>
        </p:nvGraphicFramePr>
        <p:xfrm>
          <a:off x="6461445" y="1722738"/>
          <a:ext cx="5365110" cy="182919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5" name="Gráfico 24">
            <a:extLst>
              <a:ext uri="{FF2B5EF4-FFF2-40B4-BE49-F238E27FC236}">
                <a16:creationId xmlns:a16="http://schemas.microsoft.com/office/drawing/2014/main" id="{39610A8F-5A5C-490E-A78B-26782EC6BC8A}"/>
              </a:ext>
            </a:extLst>
          </p:cNvPr>
          <p:cNvGraphicFramePr>
            <a:graphicFrameLocks/>
          </p:cNvGraphicFramePr>
          <p:nvPr/>
        </p:nvGraphicFramePr>
        <p:xfrm>
          <a:off x="363848" y="4314555"/>
          <a:ext cx="5365110" cy="1971946"/>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6" name="Gráfico 25">
            <a:extLst>
              <a:ext uri="{FF2B5EF4-FFF2-40B4-BE49-F238E27FC236}">
                <a16:creationId xmlns:a16="http://schemas.microsoft.com/office/drawing/2014/main" id="{69E1FE01-9B1C-41F5-966E-BC4AD16113CD}"/>
              </a:ext>
            </a:extLst>
          </p:cNvPr>
          <p:cNvGraphicFramePr>
            <a:graphicFrameLocks/>
          </p:cNvGraphicFramePr>
          <p:nvPr/>
        </p:nvGraphicFramePr>
        <p:xfrm>
          <a:off x="6456370" y="4314555"/>
          <a:ext cx="5370185" cy="1971946"/>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103381445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a:extLst>
              <a:ext uri="{FF2B5EF4-FFF2-40B4-BE49-F238E27FC236}">
                <a16:creationId xmlns:a16="http://schemas.microsoft.com/office/drawing/2014/main" id="{C0F214C4-6237-4D5A-815D-01A38F171FE9}"/>
              </a:ext>
            </a:extLst>
          </p:cNvPr>
          <p:cNvSpPr/>
          <p:nvPr/>
        </p:nvSpPr>
        <p:spPr>
          <a:xfrm>
            <a:off x="374978" y="284770"/>
            <a:ext cx="10496938" cy="7744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300"/>
              </a:spcAft>
            </a:pPr>
            <a:r>
              <a:rPr lang="en-US" sz="2000" b="1" dirty="0" err="1">
                <a:solidFill>
                  <a:schemeClr val="tx1">
                    <a:lumMod val="75000"/>
                    <a:lumOff val="25000"/>
                  </a:schemeClr>
                </a:solidFill>
                <a:latin typeface="Century Gothic" panose="020B0502020202020204" pitchFamily="34" charset="0"/>
                <a:cs typeface="Arial" panose="020B0604020202020204" pitchFamily="34" charset="0"/>
              </a:rPr>
              <a:t>Producción</a:t>
            </a:r>
            <a:r>
              <a:rPr lang="en-US" sz="2000" b="1" dirty="0">
                <a:solidFill>
                  <a:schemeClr val="tx1">
                    <a:lumMod val="75000"/>
                    <a:lumOff val="25000"/>
                  </a:schemeClr>
                </a:solidFill>
                <a:latin typeface="Century Gothic" panose="020B0502020202020204" pitchFamily="34" charset="0"/>
                <a:cs typeface="Arial" panose="020B0604020202020204" pitchFamily="34" charset="0"/>
              </a:rPr>
              <a:t> de </a:t>
            </a:r>
            <a:r>
              <a:rPr lang="en-US" sz="2000" b="1" dirty="0" err="1">
                <a:solidFill>
                  <a:schemeClr val="tx1">
                    <a:lumMod val="75000"/>
                    <a:lumOff val="25000"/>
                  </a:schemeClr>
                </a:solidFill>
                <a:latin typeface="Century Gothic" panose="020B0502020202020204" pitchFamily="34" charset="0"/>
                <a:cs typeface="Arial" panose="020B0604020202020204" pitchFamily="34" charset="0"/>
              </a:rPr>
              <a:t>oro</a:t>
            </a:r>
            <a:endParaRPr lang="en-US" sz="2000" b="1" dirty="0">
              <a:solidFill>
                <a:schemeClr val="tx1">
                  <a:lumMod val="75000"/>
                  <a:lumOff val="25000"/>
                </a:schemeClr>
              </a:solidFill>
              <a:latin typeface="Century Gothic" panose="020B0502020202020204" pitchFamily="34" charset="0"/>
              <a:cs typeface="Arial" panose="020B0604020202020204" pitchFamily="34" charset="0"/>
            </a:endParaRPr>
          </a:p>
        </p:txBody>
      </p:sp>
      <p:cxnSp>
        <p:nvCxnSpPr>
          <p:cNvPr id="11" name="Straight Connector 117">
            <a:extLst>
              <a:ext uri="{FF2B5EF4-FFF2-40B4-BE49-F238E27FC236}">
                <a16:creationId xmlns:a16="http://schemas.microsoft.com/office/drawing/2014/main" id="{344B47DB-F074-42F7-9285-128ACC11EDB9}"/>
              </a:ext>
            </a:extLst>
          </p:cNvPr>
          <p:cNvCxnSpPr>
            <a:cxnSpLocks/>
          </p:cNvCxnSpPr>
          <p:nvPr/>
        </p:nvCxnSpPr>
        <p:spPr>
          <a:xfrm>
            <a:off x="374978" y="1259114"/>
            <a:ext cx="11430000" cy="0"/>
          </a:xfrm>
          <a:prstGeom prst="line">
            <a:avLst/>
          </a:prstGeom>
          <a:ln w="19050">
            <a:solidFill>
              <a:schemeClr val="tx1">
                <a:lumMod val="50000"/>
                <a:lumOff val="50000"/>
              </a:schemeClr>
            </a:solidFill>
          </a:ln>
        </p:spPr>
        <p:style>
          <a:lnRef idx="1">
            <a:schemeClr val="accent3"/>
          </a:lnRef>
          <a:fillRef idx="0">
            <a:schemeClr val="accent3"/>
          </a:fillRef>
          <a:effectRef idx="0">
            <a:schemeClr val="accent3"/>
          </a:effectRef>
          <a:fontRef idx="minor">
            <a:schemeClr val="tx1"/>
          </a:fontRef>
        </p:style>
      </p:cxnSp>
      <p:sp>
        <p:nvSpPr>
          <p:cNvPr id="13" name="TextBox 118">
            <a:extLst>
              <a:ext uri="{FF2B5EF4-FFF2-40B4-BE49-F238E27FC236}">
                <a16:creationId xmlns:a16="http://schemas.microsoft.com/office/drawing/2014/main" id="{F6B648E8-FE58-42E8-9A75-4C0CA5EFD877}"/>
              </a:ext>
            </a:extLst>
          </p:cNvPr>
          <p:cNvSpPr txBox="1"/>
          <p:nvPr/>
        </p:nvSpPr>
        <p:spPr>
          <a:xfrm>
            <a:off x="374978" y="894476"/>
            <a:ext cx="5400000" cy="376642"/>
          </a:xfrm>
          <a:prstGeom prst="rect">
            <a:avLst/>
          </a:prstGeom>
          <a:noFill/>
        </p:spPr>
        <p:txBody>
          <a:bodyPr wrap="square" rtlCol="0">
            <a:spAutoFit/>
          </a:bodyPr>
          <a:lstStyle>
            <a:defPPr>
              <a:defRPr lang="en-US"/>
            </a:defPPr>
            <a:lvl1pPr algn="just">
              <a:lnSpc>
                <a:spcPct val="125000"/>
              </a:lnSpc>
              <a:defRPr sz="1600">
                <a:solidFill>
                  <a:schemeClr val="accent1">
                    <a:lumMod val="60000"/>
                    <a:lumOff val="40000"/>
                  </a:schemeClr>
                </a:solidFill>
                <a:latin typeface="Source Sans Pro SemiBold" panose="020B0603030403020204" pitchFamily="34" charset="0"/>
                <a:ea typeface="Source Sans Pro SemiBold" panose="020B0603030403020204" pitchFamily="34" charset="0"/>
              </a:defRPr>
            </a:lvl1pPr>
          </a:lstStyle>
          <a:p>
            <a:r>
              <a:rPr lang="en-US" dirty="0" err="1">
                <a:solidFill>
                  <a:schemeClr val="tx1">
                    <a:lumMod val="50000"/>
                    <a:lumOff val="50000"/>
                  </a:schemeClr>
                </a:solidFill>
                <a:latin typeface="Century Gothic" panose="020B0502020202020204" pitchFamily="34" charset="0"/>
                <a:cs typeface="Arial" panose="020B0604020202020204" pitchFamily="34" charset="0"/>
              </a:rPr>
              <a:t>Toneladas</a:t>
            </a:r>
            <a:r>
              <a:rPr lang="en-US" dirty="0">
                <a:solidFill>
                  <a:schemeClr val="tx1">
                    <a:lumMod val="50000"/>
                    <a:lumOff val="50000"/>
                  </a:schemeClr>
                </a:solidFill>
                <a:latin typeface="Century Gothic" panose="020B0502020202020204" pitchFamily="34" charset="0"/>
                <a:cs typeface="Arial" panose="020B0604020202020204" pitchFamily="34" charset="0"/>
              </a:rPr>
              <a:t> de </a:t>
            </a:r>
            <a:r>
              <a:rPr lang="en-US" dirty="0" err="1">
                <a:solidFill>
                  <a:schemeClr val="tx1">
                    <a:lumMod val="50000"/>
                    <a:lumOff val="50000"/>
                  </a:schemeClr>
                </a:solidFill>
                <a:latin typeface="Century Gothic" panose="020B0502020202020204" pitchFamily="34" charset="0"/>
                <a:cs typeface="Arial" panose="020B0604020202020204" pitchFamily="34" charset="0"/>
              </a:rPr>
              <a:t>oro</a:t>
            </a:r>
            <a:r>
              <a:rPr lang="en-US" dirty="0">
                <a:solidFill>
                  <a:schemeClr val="tx1">
                    <a:lumMod val="50000"/>
                    <a:lumOff val="50000"/>
                  </a:schemeClr>
                </a:solidFill>
                <a:latin typeface="Century Gothic" panose="020B0502020202020204" pitchFamily="34" charset="0"/>
                <a:cs typeface="Arial" panose="020B0604020202020204" pitchFamily="34" charset="0"/>
              </a:rPr>
              <a:t> </a:t>
            </a:r>
            <a:r>
              <a:rPr lang="en-US" dirty="0" err="1">
                <a:solidFill>
                  <a:schemeClr val="tx1">
                    <a:lumMod val="50000"/>
                    <a:lumOff val="50000"/>
                  </a:schemeClr>
                </a:solidFill>
                <a:latin typeface="Century Gothic" panose="020B0502020202020204" pitchFamily="34" charset="0"/>
                <a:cs typeface="Arial" panose="020B0604020202020204" pitchFamily="34" charset="0"/>
              </a:rPr>
              <a:t>producidas</a:t>
            </a:r>
            <a:endParaRPr lang="en-US" dirty="0">
              <a:solidFill>
                <a:schemeClr val="tx1">
                  <a:lumMod val="50000"/>
                  <a:lumOff val="50000"/>
                </a:schemeClr>
              </a:solidFill>
              <a:latin typeface="Century Gothic" panose="020B0502020202020204" pitchFamily="34" charset="0"/>
              <a:cs typeface="Arial" panose="020B0604020202020204" pitchFamily="34" charset="0"/>
            </a:endParaRPr>
          </a:p>
        </p:txBody>
      </p:sp>
      <p:cxnSp>
        <p:nvCxnSpPr>
          <p:cNvPr id="28" name="Straight Connector 117">
            <a:extLst>
              <a:ext uri="{FF2B5EF4-FFF2-40B4-BE49-F238E27FC236}">
                <a16:creationId xmlns:a16="http://schemas.microsoft.com/office/drawing/2014/main" id="{E98273AB-4E1E-4F17-86D4-F96594A1B4D5}"/>
              </a:ext>
            </a:extLst>
          </p:cNvPr>
          <p:cNvCxnSpPr>
            <a:cxnSpLocks/>
          </p:cNvCxnSpPr>
          <p:nvPr/>
        </p:nvCxnSpPr>
        <p:spPr>
          <a:xfrm>
            <a:off x="374978" y="3927013"/>
            <a:ext cx="11430000" cy="0"/>
          </a:xfrm>
          <a:prstGeom prst="line">
            <a:avLst/>
          </a:prstGeom>
          <a:ln w="19050">
            <a:solidFill>
              <a:schemeClr val="tx1">
                <a:lumMod val="50000"/>
                <a:lumOff val="50000"/>
              </a:schemeClr>
            </a:solidFill>
          </a:ln>
        </p:spPr>
        <p:style>
          <a:lnRef idx="1">
            <a:schemeClr val="accent3"/>
          </a:lnRef>
          <a:fillRef idx="0">
            <a:schemeClr val="accent3"/>
          </a:fillRef>
          <a:effectRef idx="0">
            <a:schemeClr val="accent3"/>
          </a:effectRef>
          <a:fontRef idx="minor">
            <a:schemeClr val="tx1"/>
          </a:fontRef>
        </p:style>
      </p:cxnSp>
      <p:sp>
        <p:nvSpPr>
          <p:cNvPr id="30" name="TextBox 118">
            <a:extLst>
              <a:ext uri="{FF2B5EF4-FFF2-40B4-BE49-F238E27FC236}">
                <a16:creationId xmlns:a16="http://schemas.microsoft.com/office/drawing/2014/main" id="{F056F5D5-B07C-4859-8B5F-64D0CB07E962}"/>
              </a:ext>
            </a:extLst>
          </p:cNvPr>
          <p:cNvSpPr txBox="1"/>
          <p:nvPr/>
        </p:nvSpPr>
        <p:spPr>
          <a:xfrm>
            <a:off x="374978" y="3562375"/>
            <a:ext cx="5400000" cy="376642"/>
          </a:xfrm>
          <a:prstGeom prst="rect">
            <a:avLst/>
          </a:prstGeom>
          <a:noFill/>
        </p:spPr>
        <p:txBody>
          <a:bodyPr wrap="square" rtlCol="0">
            <a:spAutoFit/>
          </a:bodyPr>
          <a:lstStyle>
            <a:defPPr>
              <a:defRPr lang="en-US"/>
            </a:defPPr>
            <a:lvl1pPr algn="just">
              <a:lnSpc>
                <a:spcPct val="125000"/>
              </a:lnSpc>
              <a:defRPr sz="1600">
                <a:solidFill>
                  <a:schemeClr val="accent1">
                    <a:lumMod val="60000"/>
                    <a:lumOff val="40000"/>
                  </a:schemeClr>
                </a:solidFill>
                <a:latin typeface="Source Sans Pro SemiBold" panose="020B0603030403020204" pitchFamily="34" charset="0"/>
                <a:ea typeface="Source Sans Pro SemiBold" panose="020B0603030403020204" pitchFamily="34" charset="0"/>
              </a:defRPr>
            </a:lvl1pPr>
          </a:lstStyle>
          <a:p>
            <a:r>
              <a:rPr lang="en-US" dirty="0" err="1">
                <a:solidFill>
                  <a:schemeClr val="tx1">
                    <a:lumMod val="50000"/>
                    <a:lumOff val="50000"/>
                  </a:schemeClr>
                </a:solidFill>
                <a:latin typeface="Century Gothic" panose="020B0502020202020204" pitchFamily="34" charset="0"/>
                <a:cs typeface="Arial" panose="020B0604020202020204" pitchFamily="34" charset="0"/>
              </a:rPr>
              <a:t>Onzas</a:t>
            </a:r>
            <a:r>
              <a:rPr lang="en-US" dirty="0">
                <a:solidFill>
                  <a:schemeClr val="tx1">
                    <a:lumMod val="50000"/>
                    <a:lumOff val="50000"/>
                  </a:schemeClr>
                </a:solidFill>
                <a:latin typeface="Century Gothic" panose="020B0502020202020204" pitchFamily="34" charset="0"/>
                <a:cs typeface="Arial" panose="020B0604020202020204" pitchFamily="34" charset="0"/>
              </a:rPr>
              <a:t> </a:t>
            </a:r>
            <a:r>
              <a:rPr lang="en-US" dirty="0" err="1">
                <a:solidFill>
                  <a:schemeClr val="tx1">
                    <a:lumMod val="50000"/>
                    <a:lumOff val="50000"/>
                  </a:schemeClr>
                </a:solidFill>
                <a:latin typeface="Century Gothic" panose="020B0502020202020204" pitchFamily="34" charset="0"/>
                <a:cs typeface="Arial" panose="020B0604020202020204" pitchFamily="34" charset="0"/>
              </a:rPr>
              <a:t>producidad</a:t>
            </a:r>
            <a:endParaRPr lang="en-US" dirty="0">
              <a:solidFill>
                <a:schemeClr val="tx1">
                  <a:lumMod val="50000"/>
                  <a:lumOff val="50000"/>
                </a:schemeClr>
              </a:solidFill>
              <a:latin typeface="Century Gothic" panose="020B0502020202020204" pitchFamily="34" charset="0"/>
              <a:cs typeface="Arial" panose="020B0604020202020204" pitchFamily="34" charset="0"/>
            </a:endParaRPr>
          </a:p>
        </p:txBody>
      </p:sp>
      <p:sp>
        <p:nvSpPr>
          <p:cNvPr id="32" name="CuadroTexto 31">
            <a:extLst>
              <a:ext uri="{FF2B5EF4-FFF2-40B4-BE49-F238E27FC236}">
                <a16:creationId xmlns:a16="http://schemas.microsoft.com/office/drawing/2014/main" id="{06A733B9-F800-4F70-A844-2933F7DBC9D3}"/>
              </a:ext>
            </a:extLst>
          </p:cNvPr>
          <p:cNvSpPr txBox="1"/>
          <p:nvPr/>
        </p:nvSpPr>
        <p:spPr>
          <a:xfrm>
            <a:off x="377586" y="3935709"/>
            <a:ext cx="5400000" cy="200055"/>
          </a:xfrm>
          <a:prstGeom prst="rect">
            <a:avLst/>
          </a:prstGeom>
          <a:noFill/>
        </p:spPr>
        <p:txBody>
          <a:bodyPr wrap="square" rtlCol="0">
            <a:spAutoFit/>
          </a:bodyPr>
          <a:lstStyle/>
          <a:p>
            <a:r>
              <a:rPr lang="en-US" sz="700" dirty="0">
                <a:latin typeface="Century Gothic" panose="020B0502020202020204" pitchFamily="34" charset="0"/>
                <a:cs typeface="Arial" panose="020B0604020202020204" pitchFamily="34" charset="0"/>
              </a:rPr>
              <a:t>Oz</a:t>
            </a:r>
          </a:p>
        </p:txBody>
      </p:sp>
      <p:sp>
        <p:nvSpPr>
          <p:cNvPr id="48" name="CuadroTexto 47">
            <a:extLst>
              <a:ext uri="{FF2B5EF4-FFF2-40B4-BE49-F238E27FC236}">
                <a16:creationId xmlns:a16="http://schemas.microsoft.com/office/drawing/2014/main" id="{3AB0E10A-187F-437B-9EF5-CA113271A6CE}"/>
              </a:ext>
            </a:extLst>
          </p:cNvPr>
          <p:cNvSpPr txBox="1"/>
          <p:nvPr/>
        </p:nvSpPr>
        <p:spPr>
          <a:xfrm>
            <a:off x="377586" y="1269176"/>
            <a:ext cx="5400000" cy="200055"/>
          </a:xfrm>
          <a:prstGeom prst="rect">
            <a:avLst/>
          </a:prstGeom>
          <a:noFill/>
        </p:spPr>
        <p:txBody>
          <a:bodyPr wrap="square" rtlCol="0">
            <a:spAutoFit/>
          </a:bodyPr>
          <a:lstStyle/>
          <a:p>
            <a:r>
              <a:rPr lang="en-US" sz="700" dirty="0">
                <a:latin typeface="Century Gothic" panose="020B0502020202020204" pitchFamily="34" charset="0"/>
                <a:cs typeface="Arial" panose="020B0604020202020204" pitchFamily="34" charset="0"/>
              </a:rPr>
              <a:t>Tons &amp; TPD</a:t>
            </a:r>
          </a:p>
        </p:txBody>
      </p:sp>
      <p:pic>
        <p:nvPicPr>
          <p:cNvPr id="51" name="Imagen 50">
            <a:extLst>
              <a:ext uri="{FF2B5EF4-FFF2-40B4-BE49-F238E27FC236}">
                <a16:creationId xmlns:a16="http://schemas.microsoft.com/office/drawing/2014/main" id="{F176F454-8AE6-481C-9064-5585DC0DD197}"/>
              </a:ext>
            </a:extLst>
          </p:cNvPr>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t="18812" b="24432"/>
          <a:stretch/>
        </p:blipFill>
        <p:spPr>
          <a:xfrm>
            <a:off x="10090567" y="6286501"/>
            <a:ext cx="1626487" cy="403961"/>
          </a:xfrm>
          <a:prstGeom prst="rect">
            <a:avLst/>
          </a:prstGeom>
        </p:spPr>
      </p:pic>
      <p:sp>
        <p:nvSpPr>
          <p:cNvPr id="5" name="Rectángulo: esquinas redondeadas 4">
            <a:extLst>
              <a:ext uri="{FF2B5EF4-FFF2-40B4-BE49-F238E27FC236}">
                <a16:creationId xmlns:a16="http://schemas.microsoft.com/office/drawing/2014/main" id="{8A32ED22-755A-4289-ACA1-8475777B25D9}"/>
              </a:ext>
            </a:extLst>
          </p:cNvPr>
          <p:cNvSpPr/>
          <p:nvPr/>
        </p:nvSpPr>
        <p:spPr>
          <a:xfrm>
            <a:off x="9539654" y="1610906"/>
            <a:ext cx="2280872" cy="1781580"/>
          </a:xfrm>
          <a:prstGeom prst="roundRect">
            <a:avLst/>
          </a:prstGeom>
          <a:solidFill>
            <a:schemeClr val="accent5">
              <a:lumMod val="20000"/>
              <a:lumOff val="80000"/>
            </a:schemeClr>
          </a:solidFill>
          <a:ln>
            <a:solidFill>
              <a:schemeClr val="accent4">
                <a:lumMod val="20000"/>
                <a:lumOff val="8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285750" indent="-285750">
              <a:buFont typeface="Wingdings" panose="05000000000000000000" pitchFamily="2" charset="2"/>
              <a:buChar char="§"/>
            </a:pPr>
            <a:r>
              <a:rPr lang="es-ES" sz="800" dirty="0">
                <a:solidFill>
                  <a:schemeClr val="tx1"/>
                </a:solidFill>
              </a:rPr>
              <a:t>Dado que la capacidad de producción de la planta difiere de la de la mina, cualquier déficit de producción será abordado a través de la minería artesanal a pequeña escala. </a:t>
            </a:r>
          </a:p>
          <a:p>
            <a:pPr marL="285750" indent="-285750">
              <a:buFont typeface="Wingdings" panose="05000000000000000000" pitchFamily="2" charset="2"/>
              <a:buChar char="§"/>
            </a:pPr>
            <a:r>
              <a:rPr lang="es-ES" sz="800" dirty="0">
                <a:solidFill>
                  <a:schemeClr val="tx1"/>
                </a:solidFill>
              </a:rPr>
              <a:t>La producción considera una tasa de disponibilidad mecánica del 95%.</a:t>
            </a:r>
            <a:endParaRPr lang="en-US" sz="800" dirty="0">
              <a:solidFill>
                <a:schemeClr val="tx1"/>
              </a:solidFill>
            </a:endParaRPr>
          </a:p>
        </p:txBody>
      </p:sp>
      <p:sp>
        <p:nvSpPr>
          <p:cNvPr id="24" name="Rectángulo: esquinas redondeadas 23">
            <a:extLst>
              <a:ext uri="{FF2B5EF4-FFF2-40B4-BE49-F238E27FC236}">
                <a16:creationId xmlns:a16="http://schemas.microsoft.com/office/drawing/2014/main" id="{71FAE50B-DD3A-458D-9018-1B84B63A7C19}"/>
              </a:ext>
            </a:extLst>
          </p:cNvPr>
          <p:cNvSpPr/>
          <p:nvPr/>
        </p:nvSpPr>
        <p:spPr>
          <a:xfrm>
            <a:off x="9539654" y="4334501"/>
            <a:ext cx="2280872" cy="1781580"/>
          </a:xfrm>
          <a:prstGeom prst="roundRect">
            <a:avLst/>
          </a:prstGeom>
          <a:solidFill>
            <a:schemeClr val="accent5">
              <a:lumMod val="20000"/>
              <a:lumOff val="80000"/>
            </a:schemeClr>
          </a:solidFill>
          <a:ln>
            <a:solidFill>
              <a:schemeClr val="accent4">
                <a:lumMod val="20000"/>
                <a:lumOff val="8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285750" indent="-285750">
              <a:buFont typeface="Wingdings" panose="05000000000000000000" pitchFamily="2" charset="2"/>
              <a:buChar char="§"/>
            </a:pPr>
            <a:r>
              <a:rPr lang="es-ES" sz="800" dirty="0">
                <a:solidFill>
                  <a:schemeClr val="tx1"/>
                </a:solidFill>
              </a:rPr>
              <a:t>La cantidad de onzas producidas incorpora una tasa de recuperación del 90% y un nivel de pureza del 90%.</a:t>
            </a:r>
            <a:endParaRPr lang="en-US" sz="800" dirty="0">
              <a:solidFill>
                <a:schemeClr val="tx1"/>
              </a:solidFill>
            </a:endParaRPr>
          </a:p>
        </p:txBody>
      </p:sp>
      <p:graphicFrame>
        <p:nvGraphicFramePr>
          <p:cNvPr id="14" name="Gráfico 13">
            <a:extLst>
              <a:ext uri="{FF2B5EF4-FFF2-40B4-BE49-F238E27FC236}">
                <a16:creationId xmlns:a16="http://schemas.microsoft.com/office/drawing/2014/main" id="{8097617D-3D0D-45C5-98B9-7A5D89B6866C}"/>
              </a:ext>
            </a:extLst>
          </p:cNvPr>
          <p:cNvGraphicFramePr>
            <a:graphicFrameLocks/>
          </p:cNvGraphicFramePr>
          <p:nvPr/>
        </p:nvGraphicFramePr>
        <p:xfrm>
          <a:off x="371475" y="1463175"/>
          <a:ext cx="9053879" cy="2160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5" name="Gráfico 14">
            <a:extLst>
              <a:ext uri="{FF2B5EF4-FFF2-40B4-BE49-F238E27FC236}">
                <a16:creationId xmlns:a16="http://schemas.microsoft.com/office/drawing/2014/main" id="{3635B0AA-84B2-4AB4-A607-223E9EA35841}"/>
              </a:ext>
            </a:extLst>
          </p:cNvPr>
          <p:cNvGraphicFramePr>
            <a:graphicFrameLocks/>
          </p:cNvGraphicFramePr>
          <p:nvPr/>
        </p:nvGraphicFramePr>
        <p:xfrm>
          <a:off x="371475" y="4154647"/>
          <a:ext cx="9054000" cy="21600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78552813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a:extLst>
              <a:ext uri="{FF2B5EF4-FFF2-40B4-BE49-F238E27FC236}">
                <a16:creationId xmlns:a16="http://schemas.microsoft.com/office/drawing/2014/main" id="{C0F214C4-6237-4D5A-815D-01A38F171FE9}"/>
              </a:ext>
            </a:extLst>
          </p:cNvPr>
          <p:cNvSpPr/>
          <p:nvPr/>
        </p:nvSpPr>
        <p:spPr>
          <a:xfrm>
            <a:off x="374978" y="284770"/>
            <a:ext cx="10496938" cy="7744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300"/>
              </a:spcAft>
            </a:pPr>
            <a:r>
              <a:rPr lang="en-US" sz="2000" b="1" dirty="0" err="1">
                <a:solidFill>
                  <a:schemeClr val="tx1">
                    <a:lumMod val="75000"/>
                    <a:lumOff val="25000"/>
                  </a:schemeClr>
                </a:solidFill>
                <a:latin typeface="Century Gothic" panose="020B0502020202020204" pitchFamily="34" charset="0"/>
                <a:cs typeface="Arial" panose="020B0604020202020204" pitchFamily="34" charset="0"/>
              </a:rPr>
              <a:t>Precios</a:t>
            </a:r>
            <a:r>
              <a:rPr lang="en-US" sz="2000" b="1" dirty="0">
                <a:solidFill>
                  <a:schemeClr val="tx1">
                    <a:lumMod val="75000"/>
                    <a:lumOff val="25000"/>
                  </a:schemeClr>
                </a:solidFill>
                <a:latin typeface="Century Gothic" panose="020B0502020202020204" pitchFamily="34" charset="0"/>
                <a:cs typeface="Arial" panose="020B0604020202020204" pitchFamily="34" charset="0"/>
              </a:rPr>
              <a:t> del </a:t>
            </a:r>
            <a:r>
              <a:rPr lang="en-US" sz="2000" b="1" dirty="0" err="1">
                <a:solidFill>
                  <a:schemeClr val="tx1">
                    <a:lumMod val="75000"/>
                    <a:lumOff val="25000"/>
                  </a:schemeClr>
                </a:solidFill>
                <a:latin typeface="Century Gothic" panose="020B0502020202020204" pitchFamily="34" charset="0"/>
                <a:cs typeface="Arial" panose="020B0604020202020204" pitchFamily="34" charset="0"/>
              </a:rPr>
              <a:t>oro</a:t>
            </a:r>
            <a:r>
              <a:rPr lang="en-US" sz="2000" b="1" dirty="0">
                <a:solidFill>
                  <a:schemeClr val="tx1">
                    <a:lumMod val="75000"/>
                    <a:lumOff val="25000"/>
                  </a:schemeClr>
                </a:solidFill>
                <a:latin typeface="Century Gothic" panose="020B0502020202020204" pitchFamily="34" charset="0"/>
                <a:cs typeface="Arial" panose="020B0604020202020204" pitchFamily="34" charset="0"/>
              </a:rPr>
              <a:t> e </a:t>
            </a:r>
            <a:r>
              <a:rPr lang="en-US" sz="2000" b="1" dirty="0" err="1">
                <a:solidFill>
                  <a:schemeClr val="tx1">
                    <a:lumMod val="75000"/>
                    <a:lumOff val="25000"/>
                  </a:schemeClr>
                </a:solidFill>
                <a:latin typeface="Century Gothic" panose="020B0502020202020204" pitchFamily="34" charset="0"/>
                <a:cs typeface="Arial" panose="020B0604020202020204" pitchFamily="34" charset="0"/>
              </a:rPr>
              <a:t>ingresos</a:t>
            </a:r>
            <a:r>
              <a:rPr lang="en-US" sz="2000" b="1" dirty="0">
                <a:solidFill>
                  <a:schemeClr val="tx1">
                    <a:lumMod val="75000"/>
                    <a:lumOff val="25000"/>
                  </a:schemeClr>
                </a:solidFill>
                <a:latin typeface="Century Gothic" panose="020B0502020202020204" pitchFamily="34" charset="0"/>
                <a:cs typeface="Arial" panose="020B0604020202020204" pitchFamily="34" charset="0"/>
              </a:rPr>
              <a:t> </a:t>
            </a:r>
            <a:r>
              <a:rPr lang="en-US" sz="2000" b="1" dirty="0" err="1">
                <a:solidFill>
                  <a:schemeClr val="tx1">
                    <a:lumMod val="75000"/>
                    <a:lumOff val="25000"/>
                  </a:schemeClr>
                </a:solidFill>
                <a:latin typeface="Century Gothic" panose="020B0502020202020204" pitchFamily="34" charset="0"/>
                <a:cs typeface="Arial" panose="020B0604020202020204" pitchFamily="34" charset="0"/>
              </a:rPr>
              <a:t>totales</a:t>
            </a:r>
            <a:endParaRPr lang="en-US" sz="2000" b="1" dirty="0">
              <a:solidFill>
                <a:schemeClr val="tx1">
                  <a:lumMod val="75000"/>
                  <a:lumOff val="25000"/>
                </a:schemeClr>
              </a:solidFill>
              <a:latin typeface="Century Gothic" panose="020B0502020202020204" pitchFamily="34" charset="0"/>
              <a:cs typeface="Arial" panose="020B0604020202020204" pitchFamily="34" charset="0"/>
            </a:endParaRPr>
          </a:p>
        </p:txBody>
      </p:sp>
      <p:cxnSp>
        <p:nvCxnSpPr>
          <p:cNvPr id="11" name="Straight Connector 117">
            <a:extLst>
              <a:ext uri="{FF2B5EF4-FFF2-40B4-BE49-F238E27FC236}">
                <a16:creationId xmlns:a16="http://schemas.microsoft.com/office/drawing/2014/main" id="{344B47DB-F074-42F7-9285-128ACC11EDB9}"/>
              </a:ext>
            </a:extLst>
          </p:cNvPr>
          <p:cNvCxnSpPr>
            <a:cxnSpLocks/>
          </p:cNvCxnSpPr>
          <p:nvPr/>
        </p:nvCxnSpPr>
        <p:spPr>
          <a:xfrm>
            <a:off x="374978" y="1259114"/>
            <a:ext cx="11430000" cy="0"/>
          </a:xfrm>
          <a:prstGeom prst="line">
            <a:avLst/>
          </a:prstGeom>
          <a:ln w="19050">
            <a:solidFill>
              <a:schemeClr val="tx1">
                <a:lumMod val="50000"/>
                <a:lumOff val="50000"/>
              </a:schemeClr>
            </a:solidFill>
          </a:ln>
        </p:spPr>
        <p:style>
          <a:lnRef idx="1">
            <a:schemeClr val="accent3"/>
          </a:lnRef>
          <a:fillRef idx="0">
            <a:schemeClr val="accent3"/>
          </a:fillRef>
          <a:effectRef idx="0">
            <a:schemeClr val="accent3"/>
          </a:effectRef>
          <a:fontRef idx="minor">
            <a:schemeClr val="tx1"/>
          </a:fontRef>
        </p:style>
      </p:cxnSp>
      <p:sp>
        <p:nvSpPr>
          <p:cNvPr id="13" name="TextBox 118">
            <a:extLst>
              <a:ext uri="{FF2B5EF4-FFF2-40B4-BE49-F238E27FC236}">
                <a16:creationId xmlns:a16="http://schemas.microsoft.com/office/drawing/2014/main" id="{F6B648E8-FE58-42E8-9A75-4C0CA5EFD877}"/>
              </a:ext>
            </a:extLst>
          </p:cNvPr>
          <p:cNvSpPr txBox="1"/>
          <p:nvPr/>
        </p:nvSpPr>
        <p:spPr>
          <a:xfrm>
            <a:off x="374978" y="894476"/>
            <a:ext cx="5400000" cy="376642"/>
          </a:xfrm>
          <a:prstGeom prst="rect">
            <a:avLst/>
          </a:prstGeom>
          <a:noFill/>
        </p:spPr>
        <p:txBody>
          <a:bodyPr wrap="square" rtlCol="0">
            <a:spAutoFit/>
          </a:bodyPr>
          <a:lstStyle>
            <a:defPPr>
              <a:defRPr lang="en-US"/>
            </a:defPPr>
            <a:lvl1pPr algn="just">
              <a:lnSpc>
                <a:spcPct val="125000"/>
              </a:lnSpc>
              <a:defRPr sz="1600">
                <a:solidFill>
                  <a:schemeClr val="accent1">
                    <a:lumMod val="60000"/>
                    <a:lumOff val="40000"/>
                  </a:schemeClr>
                </a:solidFill>
                <a:latin typeface="Source Sans Pro SemiBold" panose="020B0603030403020204" pitchFamily="34" charset="0"/>
                <a:ea typeface="Source Sans Pro SemiBold" panose="020B0603030403020204" pitchFamily="34" charset="0"/>
              </a:defRPr>
            </a:lvl1pPr>
          </a:lstStyle>
          <a:p>
            <a:r>
              <a:rPr lang="en-US" dirty="0" err="1">
                <a:solidFill>
                  <a:schemeClr val="tx1">
                    <a:lumMod val="50000"/>
                    <a:lumOff val="50000"/>
                  </a:schemeClr>
                </a:solidFill>
                <a:latin typeface="Century Gothic" panose="020B0502020202020204" pitchFamily="34" charset="0"/>
                <a:cs typeface="Arial" panose="020B0604020202020204" pitchFamily="34" charset="0"/>
              </a:rPr>
              <a:t>Pronóstico</a:t>
            </a:r>
            <a:r>
              <a:rPr lang="en-US" dirty="0">
                <a:solidFill>
                  <a:schemeClr val="tx1">
                    <a:lumMod val="50000"/>
                    <a:lumOff val="50000"/>
                  </a:schemeClr>
                </a:solidFill>
                <a:latin typeface="Century Gothic" panose="020B0502020202020204" pitchFamily="34" charset="0"/>
                <a:cs typeface="Arial" panose="020B0604020202020204" pitchFamily="34" charset="0"/>
              </a:rPr>
              <a:t> del </a:t>
            </a:r>
            <a:r>
              <a:rPr lang="en-US" dirty="0" err="1">
                <a:solidFill>
                  <a:schemeClr val="tx1">
                    <a:lumMod val="50000"/>
                    <a:lumOff val="50000"/>
                  </a:schemeClr>
                </a:solidFill>
                <a:latin typeface="Century Gothic" panose="020B0502020202020204" pitchFamily="34" charset="0"/>
                <a:cs typeface="Arial" panose="020B0604020202020204" pitchFamily="34" charset="0"/>
              </a:rPr>
              <a:t>precio</a:t>
            </a:r>
            <a:r>
              <a:rPr lang="en-US" dirty="0">
                <a:solidFill>
                  <a:schemeClr val="tx1">
                    <a:lumMod val="50000"/>
                    <a:lumOff val="50000"/>
                  </a:schemeClr>
                </a:solidFill>
                <a:latin typeface="Century Gothic" panose="020B0502020202020204" pitchFamily="34" charset="0"/>
                <a:cs typeface="Arial" panose="020B0604020202020204" pitchFamily="34" charset="0"/>
              </a:rPr>
              <a:t> del </a:t>
            </a:r>
            <a:r>
              <a:rPr lang="en-US" dirty="0" err="1">
                <a:solidFill>
                  <a:schemeClr val="tx1">
                    <a:lumMod val="50000"/>
                    <a:lumOff val="50000"/>
                  </a:schemeClr>
                </a:solidFill>
                <a:latin typeface="Century Gothic" panose="020B0502020202020204" pitchFamily="34" charset="0"/>
                <a:cs typeface="Arial" panose="020B0604020202020204" pitchFamily="34" charset="0"/>
              </a:rPr>
              <a:t>oro</a:t>
            </a:r>
            <a:endParaRPr lang="en-US" dirty="0">
              <a:solidFill>
                <a:schemeClr val="tx1">
                  <a:lumMod val="50000"/>
                  <a:lumOff val="50000"/>
                </a:schemeClr>
              </a:solidFill>
              <a:latin typeface="Century Gothic" panose="020B0502020202020204" pitchFamily="34" charset="0"/>
              <a:cs typeface="Arial" panose="020B0604020202020204" pitchFamily="34" charset="0"/>
            </a:endParaRPr>
          </a:p>
        </p:txBody>
      </p:sp>
      <p:cxnSp>
        <p:nvCxnSpPr>
          <p:cNvPr id="28" name="Straight Connector 117">
            <a:extLst>
              <a:ext uri="{FF2B5EF4-FFF2-40B4-BE49-F238E27FC236}">
                <a16:creationId xmlns:a16="http://schemas.microsoft.com/office/drawing/2014/main" id="{E98273AB-4E1E-4F17-86D4-F96594A1B4D5}"/>
              </a:ext>
            </a:extLst>
          </p:cNvPr>
          <p:cNvCxnSpPr>
            <a:cxnSpLocks/>
          </p:cNvCxnSpPr>
          <p:nvPr/>
        </p:nvCxnSpPr>
        <p:spPr>
          <a:xfrm>
            <a:off x="374978" y="3927013"/>
            <a:ext cx="11430000" cy="0"/>
          </a:xfrm>
          <a:prstGeom prst="line">
            <a:avLst/>
          </a:prstGeom>
          <a:ln w="19050">
            <a:solidFill>
              <a:schemeClr val="tx1">
                <a:lumMod val="50000"/>
                <a:lumOff val="50000"/>
              </a:schemeClr>
            </a:solidFill>
          </a:ln>
        </p:spPr>
        <p:style>
          <a:lnRef idx="1">
            <a:schemeClr val="accent3"/>
          </a:lnRef>
          <a:fillRef idx="0">
            <a:schemeClr val="accent3"/>
          </a:fillRef>
          <a:effectRef idx="0">
            <a:schemeClr val="accent3"/>
          </a:effectRef>
          <a:fontRef idx="minor">
            <a:schemeClr val="tx1"/>
          </a:fontRef>
        </p:style>
      </p:cxnSp>
      <p:sp>
        <p:nvSpPr>
          <p:cNvPr id="30" name="TextBox 118">
            <a:extLst>
              <a:ext uri="{FF2B5EF4-FFF2-40B4-BE49-F238E27FC236}">
                <a16:creationId xmlns:a16="http://schemas.microsoft.com/office/drawing/2014/main" id="{F056F5D5-B07C-4859-8B5F-64D0CB07E962}"/>
              </a:ext>
            </a:extLst>
          </p:cNvPr>
          <p:cNvSpPr txBox="1"/>
          <p:nvPr/>
        </p:nvSpPr>
        <p:spPr>
          <a:xfrm>
            <a:off x="374978" y="3562375"/>
            <a:ext cx="5400000" cy="2215350"/>
          </a:xfrm>
          <a:prstGeom prst="rect">
            <a:avLst/>
          </a:prstGeom>
          <a:noFill/>
        </p:spPr>
        <p:txBody>
          <a:bodyPr wrap="square" rtlCol="0">
            <a:spAutoFit/>
          </a:bodyPr>
          <a:lstStyle>
            <a:defPPr>
              <a:defRPr lang="en-US"/>
            </a:defPPr>
            <a:lvl1pPr algn="just">
              <a:lnSpc>
                <a:spcPct val="125000"/>
              </a:lnSpc>
              <a:defRPr sz="1600">
                <a:solidFill>
                  <a:schemeClr val="accent1">
                    <a:lumMod val="60000"/>
                    <a:lumOff val="40000"/>
                  </a:schemeClr>
                </a:solidFill>
                <a:latin typeface="Source Sans Pro SemiBold" panose="020B0603030403020204" pitchFamily="34" charset="0"/>
                <a:ea typeface="Source Sans Pro SemiBold" panose="020B0603030403020204" pitchFamily="34" charset="0"/>
              </a:defRPr>
            </a:lvl1pPr>
          </a:lstStyle>
          <a:p>
            <a:r>
              <a:rPr lang="es-ES" dirty="0">
                <a:solidFill>
                  <a:schemeClr val="tx1">
                    <a:lumMod val="50000"/>
                    <a:lumOff val="50000"/>
                  </a:schemeClr>
                </a:solidFill>
                <a:latin typeface="Century Gothic" panose="020B0502020202020204" pitchFamily="34" charset="0"/>
                <a:cs typeface="Arial" panose="020B0604020202020204" pitchFamily="34" charset="0"/>
              </a:rPr>
              <a:t>Ingresos totales vs. Total de onzas producidas</a:t>
            </a:r>
          </a:p>
          <a:p>
            <a:endParaRPr lang="es-ES" dirty="0">
              <a:solidFill>
                <a:schemeClr val="tx1">
                  <a:lumMod val="50000"/>
                  <a:lumOff val="50000"/>
                </a:schemeClr>
              </a:solidFill>
              <a:latin typeface="Century Gothic" panose="020B0502020202020204" pitchFamily="34" charset="0"/>
              <a:cs typeface="Arial" panose="020B0604020202020204" pitchFamily="34" charset="0"/>
            </a:endParaRPr>
          </a:p>
          <a:p>
            <a:endParaRPr lang="es-ES" dirty="0">
              <a:solidFill>
                <a:schemeClr val="tx1">
                  <a:lumMod val="50000"/>
                  <a:lumOff val="50000"/>
                </a:schemeClr>
              </a:solidFill>
              <a:latin typeface="Century Gothic" panose="020B0502020202020204" pitchFamily="34" charset="0"/>
              <a:cs typeface="Arial" panose="020B0604020202020204" pitchFamily="34" charset="0"/>
            </a:endParaRPr>
          </a:p>
          <a:p>
            <a:endParaRPr lang="es-ES" dirty="0">
              <a:solidFill>
                <a:schemeClr val="tx1">
                  <a:lumMod val="50000"/>
                  <a:lumOff val="50000"/>
                </a:schemeClr>
              </a:solidFill>
              <a:latin typeface="Century Gothic" panose="020B0502020202020204" pitchFamily="34" charset="0"/>
              <a:cs typeface="Arial" panose="020B0604020202020204" pitchFamily="34" charset="0"/>
            </a:endParaRPr>
          </a:p>
          <a:p>
            <a:endParaRPr lang="es-ES" dirty="0">
              <a:solidFill>
                <a:schemeClr val="tx1">
                  <a:lumMod val="50000"/>
                  <a:lumOff val="50000"/>
                </a:schemeClr>
              </a:solidFill>
              <a:latin typeface="Century Gothic" panose="020B0502020202020204" pitchFamily="34" charset="0"/>
              <a:cs typeface="Arial" panose="020B0604020202020204" pitchFamily="34" charset="0"/>
            </a:endParaRPr>
          </a:p>
          <a:p>
            <a:endParaRPr lang="es-ES" dirty="0">
              <a:solidFill>
                <a:schemeClr val="tx1">
                  <a:lumMod val="50000"/>
                  <a:lumOff val="50000"/>
                </a:schemeClr>
              </a:solidFill>
              <a:latin typeface="Century Gothic" panose="020B0502020202020204" pitchFamily="34" charset="0"/>
              <a:cs typeface="Arial" panose="020B0604020202020204" pitchFamily="34" charset="0"/>
            </a:endParaRPr>
          </a:p>
          <a:p>
            <a:endParaRPr lang="es-ES" dirty="0">
              <a:solidFill>
                <a:schemeClr val="tx1">
                  <a:lumMod val="50000"/>
                  <a:lumOff val="50000"/>
                </a:schemeClr>
              </a:solidFill>
              <a:latin typeface="Century Gothic" panose="020B0502020202020204" pitchFamily="34" charset="0"/>
              <a:cs typeface="Arial" panose="020B0604020202020204" pitchFamily="34" charset="0"/>
            </a:endParaRPr>
          </a:p>
        </p:txBody>
      </p:sp>
      <p:sp>
        <p:nvSpPr>
          <p:cNvPr id="32" name="CuadroTexto 31">
            <a:extLst>
              <a:ext uri="{FF2B5EF4-FFF2-40B4-BE49-F238E27FC236}">
                <a16:creationId xmlns:a16="http://schemas.microsoft.com/office/drawing/2014/main" id="{06A733B9-F800-4F70-A844-2933F7DBC9D3}"/>
              </a:ext>
            </a:extLst>
          </p:cNvPr>
          <p:cNvSpPr txBox="1"/>
          <p:nvPr/>
        </p:nvSpPr>
        <p:spPr>
          <a:xfrm>
            <a:off x="377586" y="3935709"/>
            <a:ext cx="5400000" cy="200055"/>
          </a:xfrm>
          <a:prstGeom prst="rect">
            <a:avLst/>
          </a:prstGeom>
          <a:noFill/>
        </p:spPr>
        <p:txBody>
          <a:bodyPr wrap="square" rtlCol="0">
            <a:spAutoFit/>
          </a:bodyPr>
          <a:lstStyle/>
          <a:p>
            <a:r>
              <a:rPr lang="en-US" sz="700" dirty="0">
                <a:latin typeface="Century Gothic" panose="020B0502020202020204" pitchFamily="34" charset="0"/>
                <a:cs typeface="Arial" panose="020B0604020202020204" pitchFamily="34" charset="0"/>
              </a:rPr>
              <a:t>USD Mn &amp; Oz</a:t>
            </a:r>
          </a:p>
        </p:txBody>
      </p:sp>
      <p:sp>
        <p:nvSpPr>
          <p:cNvPr id="48" name="CuadroTexto 47">
            <a:extLst>
              <a:ext uri="{FF2B5EF4-FFF2-40B4-BE49-F238E27FC236}">
                <a16:creationId xmlns:a16="http://schemas.microsoft.com/office/drawing/2014/main" id="{3AB0E10A-187F-437B-9EF5-CA113271A6CE}"/>
              </a:ext>
            </a:extLst>
          </p:cNvPr>
          <p:cNvSpPr txBox="1"/>
          <p:nvPr/>
        </p:nvSpPr>
        <p:spPr>
          <a:xfrm>
            <a:off x="377586" y="1269176"/>
            <a:ext cx="5400000" cy="200055"/>
          </a:xfrm>
          <a:prstGeom prst="rect">
            <a:avLst/>
          </a:prstGeom>
          <a:noFill/>
        </p:spPr>
        <p:txBody>
          <a:bodyPr wrap="square" rtlCol="0">
            <a:spAutoFit/>
          </a:bodyPr>
          <a:lstStyle/>
          <a:p>
            <a:r>
              <a:rPr lang="en-US" sz="700" dirty="0">
                <a:latin typeface="Century Gothic" panose="020B0502020202020204" pitchFamily="34" charset="0"/>
                <a:cs typeface="Arial" panose="020B0604020202020204" pitchFamily="34" charset="0"/>
              </a:rPr>
              <a:t>USD</a:t>
            </a:r>
          </a:p>
        </p:txBody>
      </p:sp>
      <p:pic>
        <p:nvPicPr>
          <p:cNvPr id="51" name="Imagen 50">
            <a:extLst>
              <a:ext uri="{FF2B5EF4-FFF2-40B4-BE49-F238E27FC236}">
                <a16:creationId xmlns:a16="http://schemas.microsoft.com/office/drawing/2014/main" id="{F176F454-8AE6-481C-9064-5585DC0DD197}"/>
              </a:ext>
            </a:extLst>
          </p:cNvPr>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t="18812" b="24432"/>
          <a:stretch/>
        </p:blipFill>
        <p:spPr>
          <a:xfrm>
            <a:off x="10090567" y="6286501"/>
            <a:ext cx="1626487" cy="403961"/>
          </a:xfrm>
          <a:prstGeom prst="rect">
            <a:avLst/>
          </a:prstGeom>
        </p:spPr>
      </p:pic>
      <p:graphicFrame>
        <p:nvGraphicFramePr>
          <p:cNvPr id="12" name="Gráfico 11">
            <a:extLst>
              <a:ext uri="{FF2B5EF4-FFF2-40B4-BE49-F238E27FC236}">
                <a16:creationId xmlns:a16="http://schemas.microsoft.com/office/drawing/2014/main" id="{F13870A7-F64F-4F41-93C8-14C7AD9F3CAE}"/>
              </a:ext>
            </a:extLst>
          </p:cNvPr>
          <p:cNvGraphicFramePr>
            <a:graphicFrameLocks/>
          </p:cNvGraphicFramePr>
          <p:nvPr/>
        </p:nvGraphicFramePr>
        <p:xfrm>
          <a:off x="374706" y="1410193"/>
          <a:ext cx="9054000" cy="2160000"/>
        </p:xfrm>
        <a:graphic>
          <a:graphicData uri="http://schemas.openxmlformats.org/drawingml/2006/chart">
            <c:chart xmlns:c="http://schemas.openxmlformats.org/drawingml/2006/chart" xmlns:r="http://schemas.openxmlformats.org/officeDocument/2006/relationships" r:id="rId3"/>
          </a:graphicData>
        </a:graphic>
      </p:graphicFrame>
      <p:sp>
        <p:nvSpPr>
          <p:cNvPr id="14" name="Rectángulo: esquinas redondeadas 13">
            <a:extLst>
              <a:ext uri="{FF2B5EF4-FFF2-40B4-BE49-F238E27FC236}">
                <a16:creationId xmlns:a16="http://schemas.microsoft.com/office/drawing/2014/main" id="{499C11E2-9682-40EF-B4DE-B0EAE484F157}"/>
              </a:ext>
            </a:extLst>
          </p:cNvPr>
          <p:cNvSpPr/>
          <p:nvPr/>
        </p:nvSpPr>
        <p:spPr>
          <a:xfrm>
            <a:off x="9539654" y="1610906"/>
            <a:ext cx="2280872" cy="1781580"/>
          </a:xfrm>
          <a:prstGeom prst="roundRect">
            <a:avLst/>
          </a:prstGeom>
          <a:solidFill>
            <a:schemeClr val="accent5">
              <a:lumMod val="20000"/>
              <a:lumOff val="80000"/>
            </a:schemeClr>
          </a:solidFill>
          <a:ln>
            <a:solidFill>
              <a:schemeClr val="accent4">
                <a:lumMod val="20000"/>
                <a:lumOff val="8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285750" indent="-285750">
              <a:buFont typeface="Wingdings" panose="05000000000000000000" pitchFamily="2" charset="2"/>
              <a:buChar char="§"/>
            </a:pPr>
            <a:r>
              <a:rPr lang="es-ES" sz="800" dirty="0">
                <a:solidFill>
                  <a:schemeClr val="tx1"/>
                </a:solidFill>
              </a:rPr>
              <a:t>Los precios proyectados del oro se obtuvieron de Bloomberg, considerando un consenso de precios de varias instituciones de investigación.</a:t>
            </a:r>
            <a:endParaRPr lang="en-US" sz="800" dirty="0">
              <a:solidFill>
                <a:schemeClr val="tx1"/>
              </a:solidFill>
            </a:endParaRPr>
          </a:p>
        </p:txBody>
      </p:sp>
      <p:graphicFrame>
        <p:nvGraphicFramePr>
          <p:cNvPr id="16" name="Gráfico 15">
            <a:extLst>
              <a:ext uri="{FF2B5EF4-FFF2-40B4-BE49-F238E27FC236}">
                <a16:creationId xmlns:a16="http://schemas.microsoft.com/office/drawing/2014/main" id="{AF469503-6956-45FD-B493-3B2D61FEE1ED}"/>
              </a:ext>
            </a:extLst>
          </p:cNvPr>
          <p:cNvGraphicFramePr>
            <a:graphicFrameLocks/>
          </p:cNvGraphicFramePr>
          <p:nvPr/>
        </p:nvGraphicFramePr>
        <p:xfrm>
          <a:off x="378338" y="4144460"/>
          <a:ext cx="11442188" cy="215404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7390143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a:extLst>
              <a:ext uri="{FF2B5EF4-FFF2-40B4-BE49-F238E27FC236}">
                <a16:creationId xmlns:a16="http://schemas.microsoft.com/office/drawing/2014/main" id="{C0F214C4-6237-4D5A-815D-01A38F171FE9}"/>
              </a:ext>
            </a:extLst>
          </p:cNvPr>
          <p:cNvSpPr/>
          <p:nvPr/>
        </p:nvSpPr>
        <p:spPr>
          <a:xfrm>
            <a:off x="374978" y="284770"/>
            <a:ext cx="10496938" cy="7744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300"/>
              </a:spcAft>
            </a:pPr>
            <a:r>
              <a:rPr lang="en-US" sz="2000" b="1" dirty="0">
                <a:solidFill>
                  <a:schemeClr val="tx1">
                    <a:lumMod val="75000"/>
                    <a:lumOff val="25000"/>
                  </a:schemeClr>
                </a:solidFill>
                <a:latin typeface="Century Gothic" panose="020B0502020202020204" pitchFamily="34" charset="0"/>
                <a:cs typeface="Arial" panose="020B0604020202020204" pitchFamily="34" charset="0"/>
              </a:rPr>
              <a:t>Cash Cost</a:t>
            </a:r>
          </a:p>
        </p:txBody>
      </p:sp>
      <p:cxnSp>
        <p:nvCxnSpPr>
          <p:cNvPr id="11" name="Straight Connector 117">
            <a:extLst>
              <a:ext uri="{FF2B5EF4-FFF2-40B4-BE49-F238E27FC236}">
                <a16:creationId xmlns:a16="http://schemas.microsoft.com/office/drawing/2014/main" id="{344B47DB-F074-42F7-9285-128ACC11EDB9}"/>
              </a:ext>
            </a:extLst>
          </p:cNvPr>
          <p:cNvCxnSpPr>
            <a:cxnSpLocks/>
          </p:cNvCxnSpPr>
          <p:nvPr/>
        </p:nvCxnSpPr>
        <p:spPr>
          <a:xfrm>
            <a:off x="374978" y="1259114"/>
            <a:ext cx="11430000" cy="0"/>
          </a:xfrm>
          <a:prstGeom prst="line">
            <a:avLst/>
          </a:prstGeom>
          <a:ln w="19050">
            <a:solidFill>
              <a:schemeClr val="tx1">
                <a:lumMod val="50000"/>
                <a:lumOff val="50000"/>
              </a:schemeClr>
            </a:solidFill>
          </a:ln>
        </p:spPr>
        <p:style>
          <a:lnRef idx="1">
            <a:schemeClr val="accent3"/>
          </a:lnRef>
          <a:fillRef idx="0">
            <a:schemeClr val="accent3"/>
          </a:fillRef>
          <a:effectRef idx="0">
            <a:schemeClr val="accent3"/>
          </a:effectRef>
          <a:fontRef idx="minor">
            <a:schemeClr val="tx1"/>
          </a:fontRef>
        </p:style>
      </p:cxnSp>
      <p:sp>
        <p:nvSpPr>
          <p:cNvPr id="13" name="TextBox 118">
            <a:extLst>
              <a:ext uri="{FF2B5EF4-FFF2-40B4-BE49-F238E27FC236}">
                <a16:creationId xmlns:a16="http://schemas.microsoft.com/office/drawing/2014/main" id="{F6B648E8-FE58-42E8-9A75-4C0CA5EFD877}"/>
              </a:ext>
            </a:extLst>
          </p:cNvPr>
          <p:cNvSpPr txBox="1"/>
          <p:nvPr/>
        </p:nvSpPr>
        <p:spPr>
          <a:xfrm>
            <a:off x="374978" y="894476"/>
            <a:ext cx="5400000" cy="376642"/>
          </a:xfrm>
          <a:prstGeom prst="rect">
            <a:avLst/>
          </a:prstGeom>
          <a:noFill/>
        </p:spPr>
        <p:txBody>
          <a:bodyPr wrap="square" rtlCol="0">
            <a:spAutoFit/>
          </a:bodyPr>
          <a:lstStyle>
            <a:defPPr>
              <a:defRPr lang="en-US"/>
            </a:defPPr>
            <a:lvl1pPr algn="just">
              <a:lnSpc>
                <a:spcPct val="125000"/>
              </a:lnSpc>
              <a:defRPr sz="1600">
                <a:solidFill>
                  <a:schemeClr val="accent1">
                    <a:lumMod val="60000"/>
                    <a:lumOff val="40000"/>
                  </a:schemeClr>
                </a:solidFill>
                <a:latin typeface="Source Sans Pro SemiBold" panose="020B0603030403020204" pitchFamily="34" charset="0"/>
                <a:ea typeface="Source Sans Pro SemiBold" panose="020B0603030403020204" pitchFamily="34" charset="0"/>
              </a:defRPr>
            </a:lvl1pPr>
          </a:lstStyle>
          <a:p>
            <a:r>
              <a:rPr lang="en-US" dirty="0">
                <a:solidFill>
                  <a:schemeClr val="tx1">
                    <a:lumMod val="50000"/>
                    <a:lumOff val="50000"/>
                  </a:schemeClr>
                </a:solidFill>
                <a:latin typeface="Century Gothic" panose="020B0502020202020204" pitchFamily="34" charset="0"/>
                <a:cs typeface="Arial" panose="020B0604020202020204" pitchFamily="34" charset="0"/>
              </a:rPr>
              <a:t>Cash Cost vs </a:t>
            </a:r>
            <a:r>
              <a:rPr lang="en-US" dirty="0" err="1">
                <a:solidFill>
                  <a:schemeClr val="tx1">
                    <a:lumMod val="50000"/>
                    <a:lumOff val="50000"/>
                  </a:schemeClr>
                </a:solidFill>
                <a:latin typeface="Century Gothic" panose="020B0502020202020204" pitchFamily="34" charset="0"/>
                <a:cs typeface="Arial" panose="020B0604020202020204" pitchFamily="34" charset="0"/>
              </a:rPr>
              <a:t>Precios</a:t>
            </a:r>
            <a:r>
              <a:rPr lang="en-US" dirty="0">
                <a:solidFill>
                  <a:schemeClr val="tx1">
                    <a:lumMod val="50000"/>
                    <a:lumOff val="50000"/>
                  </a:schemeClr>
                </a:solidFill>
                <a:latin typeface="Century Gothic" panose="020B0502020202020204" pitchFamily="34" charset="0"/>
                <a:cs typeface="Arial" panose="020B0604020202020204" pitchFamily="34" charset="0"/>
              </a:rPr>
              <a:t> del </a:t>
            </a:r>
            <a:r>
              <a:rPr lang="en-US" dirty="0" err="1">
                <a:solidFill>
                  <a:schemeClr val="tx1">
                    <a:lumMod val="50000"/>
                    <a:lumOff val="50000"/>
                  </a:schemeClr>
                </a:solidFill>
                <a:latin typeface="Century Gothic" panose="020B0502020202020204" pitchFamily="34" charset="0"/>
                <a:cs typeface="Arial" panose="020B0604020202020204" pitchFamily="34" charset="0"/>
              </a:rPr>
              <a:t>oro</a:t>
            </a:r>
            <a:endParaRPr lang="en-US" dirty="0">
              <a:solidFill>
                <a:schemeClr val="tx1">
                  <a:lumMod val="50000"/>
                  <a:lumOff val="50000"/>
                </a:schemeClr>
              </a:solidFill>
              <a:latin typeface="Century Gothic" panose="020B0502020202020204" pitchFamily="34" charset="0"/>
              <a:cs typeface="Arial" panose="020B0604020202020204" pitchFamily="34" charset="0"/>
            </a:endParaRPr>
          </a:p>
        </p:txBody>
      </p:sp>
      <p:sp>
        <p:nvSpPr>
          <p:cNvPr id="48" name="CuadroTexto 47">
            <a:extLst>
              <a:ext uri="{FF2B5EF4-FFF2-40B4-BE49-F238E27FC236}">
                <a16:creationId xmlns:a16="http://schemas.microsoft.com/office/drawing/2014/main" id="{3AB0E10A-187F-437B-9EF5-CA113271A6CE}"/>
              </a:ext>
            </a:extLst>
          </p:cNvPr>
          <p:cNvSpPr txBox="1"/>
          <p:nvPr/>
        </p:nvSpPr>
        <p:spPr>
          <a:xfrm>
            <a:off x="377586" y="1269176"/>
            <a:ext cx="5400000" cy="200055"/>
          </a:xfrm>
          <a:prstGeom prst="rect">
            <a:avLst/>
          </a:prstGeom>
          <a:noFill/>
        </p:spPr>
        <p:txBody>
          <a:bodyPr wrap="square" rtlCol="0">
            <a:spAutoFit/>
          </a:bodyPr>
          <a:lstStyle/>
          <a:p>
            <a:r>
              <a:rPr lang="en-US" sz="700" dirty="0">
                <a:latin typeface="Century Gothic" panose="020B0502020202020204" pitchFamily="34" charset="0"/>
                <a:cs typeface="Arial" panose="020B0604020202020204" pitchFamily="34" charset="0"/>
              </a:rPr>
              <a:t>USD/Oz</a:t>
            </a:r>
          </a:p>
        </p:txBody>
      </p:sp>
      <p:pic>
        <p:nvPicPr>
          <p:cNvPr id="51" name="Imagen 50">
            <a:extLst>
              <a:ext uri="{FF2B5EF4-FFF2-40B4-BE49-F238E27FC236}">
                <a16:creationId xmlns:a16="http://schemas.microsoft.com/office/drawing/2014/main" id="{F176F454-8AE6-481C-9064-5585DC0DD197}"/>
              </a:ext>
            </a:extLst>
          </p:cNvPr>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t="18812" b="24432"/>
          <a:stretch/>
        </p:blipFill>
        <p:spPr>
          <a:xfrm>
            <a:off x="10090567" y="6286501"/>
            <a:ext cx="1626487" cy="403961"/>
          </a:xfrm>
          <a:prstGeom prst="rect">
            <a:avLst/>
          </a:prstGeom>
        </p:spPr>
      </p:pic>
      <p:sp>
        <p:nvSpPr>
          <p:cNvPr id="12" name="Rectángulo: esquinas redondeadas 11">
            <a:extLst>
              <a:ext uri="{FF2B5EF4-FFF2-40B4-BE49-F238E27FC236}">
                <a16:creationId xmlns:a16="http://schemas.microsoft.com/office/drawing/2014/main" id="{45B7BE28-7316-4410-9207-1E932AD8733C}"/>
              </a:ext>
            </a:extLst>
          </p:cNvPr>
          <p:cNvSpPr/>
          <p:nvPr/>
        </p:nvSpPr>
        <p:spPr>
          <a:xfrm>
            <a:off x="10379414" y="2336940"/>
            <a:ext cx="1470296" cy="2996226"/>
          </a:xfrm>
          <a:prstGeom prst="roundRect">
            <a:avLst/>
          </a:prstGeom>
          <a:solidFill>
            <a:schemeClr val="accent5">
              <a:lumMod val="20000"/>
              <a:lumOff val="80000"/>
            </a:schemeClr>
          </a:solidFill>
          <a:ln>
            <a:solidFill>
              <a:schemeClr val="accent4">
                <a:lumMod val="20000"/>
                <a:lumOff val="80000"/>
              </a:schemeClr>
            </a:solidFill>
          </a:ln>
        </p:spPr>
        <p:style>
          <a:lnRef idx="2">
            <a:schemeClr val="accent3">
              <a:shade val="50000"/>
            </a:schemeClr>
          </a:lnRef>
          <a:fillRef idx="1">
            <a:schemeClr val="accent3"/>
          </a:fillRef>
          <a:effectRef idx="0">
            <a:schemeClr val="accent3"/>
          </a:effectRef>
          <a:fontRef idx="minor">
            <a:schemeClr val="lt1"/>
          </a:fontRef>
        </p:style>
        <p:txBody>
          <a:bodyPr lIns="0" rIns="0" rtlCol="0" anchor="ctr"/>
          <a:lstStyle/>
          <a:p>
            <a:pPr marL="285750" indent="-285750">
              <a:buFont typeface="Wingdings" panose="05000000000000000000" pitchFamily="2" charset="2"/>
              <a:buChar char="§"/>
            </a:pPr>
            <a:r>
              <a:rPr lang="es-ES" sz="800" dirty="0">
                <a:solidFill>
                  <a:schemeClr val="tx1"/>
                </a:solidFill>
              </a:rPr>
              <a:t>Durante los primeros tres años, el costo en efectivo total incorporará los gastos de comercialización de minerales, ya que se espera que la mina alcance una capacidad de 300 toneladas por día durante el segundo año. Vale la pena señalar que el costo del mineral de los mineros artesanales a pequeña escala es significativamente más alto que el de nuestra propia producción.</a:t>
            </a:r>
            <a:endParaRPr lang="en-US" sz="800" dirty="0">
              <a:solidFill>
                <a:schemeClr val="tx1"/>
              </a:solidFill>
            </a:endParaRPr>
          </a:p>
        </p:txBody>
      </p:sp>
      <p:graphicFrame>
        <p:nvGraphicFramePr>
          <p:cNvPr id="10" name="Gráfico 9">
            <a:extLst>
              <a:ext uri="{FF2B5EF4-FFF2-40B4-BE49-F238E27FC236}">
                <a16:creationId xmlns:a16="http://schemas.microsoft.com/office/drawing/2014/main" id="{AB2ECC94-8F10-4AF7-8873-2E0D65FA236C}"/>
              </a:ext>
            </a:extLst>
          </p:cNvPr>
          <p:cNvGraphicFramePr>
            <a:graphicFrameLocks/>
          </p:cNvGraphicFramePr>
          <p:nvPr/>
        </p:nvGraphicFramePr>
        <p:xfrm>
          <a:off x="374524" y="1409868"/>
          <a:ext cx="9810000" cy="4824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7996692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a:extLst>
              <a:ext uri="{FF2B5EF4-FFF2-40B4-BE49-F238E27FC236}">
                <a16:creationId xmlns:a16="http://schemas.microsoft.com/office/drawing/2014/main" id="{C0F214C4-6237-4D5A-815D-01A38F171FE9}"/>
              </a:ext>
            </a:extLst>
          </p:cNvPr>
          <p:cNvSpPr/>
          <p:nvPr/>
        </p:nvSpPr>
        <p:spPr>
          <a:xfrm>
            <a:off x="374978" y="284770"/>
            <a:ext cx="10496938" cy="7744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300"/>
              </a:spcAft>
            </a:pPr>
            <a:r>
              <a:rPr lang="en-US" sz="2000" b="1" dirty="0">
                <a:solidFill>
                  <a:schemeClr val="tx1">
                    <a:lumMod val="75000"/>
                    <a:lumOff val="25000"/>
                  </a:schemeClr>
                </a:solidFill>
                <a:latin typeface="Century Gothic" panose="020B0502020202020204" pitchFamily="34" charset="0"/>
                <a:cs typeface="Arial" panose="020B0604020202020204" pitchFamily="34" charset="0"/>
              </a:rPr>
              <a:t>Cash Cost</a:t>
            </a:r>
          </a:p>
        </p:txBody>
      </p:sp>
      <p:cxnSp>
        <p:nvCxnSpPr>
          <p:cNvPr id="11" name="Straight Connector 117">
            <a:extLst>
              <a:ext uri="{FF2B5EF4-FFF2-40B4-BE49-F238E27FC236}">
                <a16:creationId xmlns:a16="http://schemas.microsoft.com/office/drawing/2014/main" id="{344B47DB-F074-42F7-9285-128ACC11EDB9}"/>
              </a:ext>
            </a:extLst>
          </p:cNvPr>
          <p:cNvCxnSpPr>
            <a:cxnSpLocks/>
          </p:cNvCxnSpPr>
          <p:nvPr/>
        </p:nvCxnSpPr>
        <p:spPr>
          <a:xfrm>
            <a:off x="374978" y="1259114"/>
            <a:ext cx="11430000" cy="0"/>
          </a:xfrm>
          <a:prstGeom prst="line">
            <a:avLst/>
          </a:prstGeom>
          <a:ln w="19050">
            <a:solidFill>
              <a:schemeClr val="tx1">
                <a:lumMod val="50000"/>
                <a:lumOff val="50000"/>
              </a:schemeClr>
            </a:solidFill>
          </a:ln>
        </p:spPr>
        <p:style>
          <a:lnRef idx="1">
            <a:schemeClr val="accent3"/>
          </a:lnRef>
          <a:fillRef idx="0">
            <a:schemeClr val="accent3"/>
          </a:fillRef>
          <a:effectRef idx="0">
            <a:schemeClr val="accent3"/>
          </a:effectRef>
          <a:fontRef idx="minor">
            <a:schemeClr val="tx1"/>
          </a:fontRef>
        </p:style>
      </p:cxnSp>
      <p:sp>
        <p:nvSpPr>
          <p:cNvPr id="13" name="TextBox 118">
            <a:extLst>
              <a:ext uri="{FF2B5EF4-FFF2-40B4-BE49-F238E27FC236}">
                <a16:creationId xmlns:a16="http://schemas.microsoft.com/office/drawing/2014/main" id="{F6B648E8-FE58-42E8-9A75-4C0CA5EFD877}"/>
              </a:ext>
            </a:extLst>
          </p:cNvPr>
          <p:cNvSpPr txBox="1"/>
          <p:nvPr/>
        </p:nvSpPr>
        <p:spPr>
          <a:xfrm>
            <a:off x="374978" y="894476"/>
            <a:ext cx="5400000" cy="376642"/>
          </a:xfrm>
          <a:prstGeom prst="rect">
            <a:avLst/>
          </a:prstGeom>
          <a:noFill/>
        </p:spPr>
        <p:txBody>
          <a:bodyPr wrap="square" rtlCol="0">
            <a:spAutoFit/>
          </a:bodyPr>
          <a:lstStyle>
            <a:defPPr>
              <a:defRPr lang="en-US"/>
            </a:defPPr>
            <a:lvl1pPr algn="just">
              <a:lnSpc>
                <a:spcPct val="125000"/>
              </a:lnSpc>
              <a:defRPr sz="1600">
                <a:solidFill>
                  <a:schemeClr val="accent1">
                    <a:lumMod val="60000"/>
                    <a:lumOff val="40000"/>
                  </a:schemeClr>
                </a:solidFill>
                <a:latin typeface="Source Sans Pro SemiBold" panose="020B0603030403020204" pitchFamily="34" charset="0"/>
                <a:ea typeface="Source Sans Pro SemiBold" panose="020B0603030403020204" pitchFamily="34" charset="0"/>
              </a:defRPr>
            </a:lvl1pPr>
          </a:lstStyle>
          <a:p>
            <a:r>
              <a:rPr lang="en-US" dirty="0">
                <a:solidFill>
                  <a:schemeClr val="tx1">
                    <a:lumMod val="50000"/>
                    <a:lumOff val="50000"/>
                  </a:schemeClr>
                </a:solidFill>
                <a:latin typeface="Century Gothic" panose="020B0502020202020204" pitchFamily="34" charset="0"/>
                <a:cs typeface="Arial" panose="020B0604020202020204" pitchFamily="34" charset="0"/>
              </a:rPr>
              <a:t>Cash Cost</a:t>
            </a:r>
          </a:p>
        </p:txBody>
      </p:sp>
      <p:sp>
        <p:nvSpPr>
          <p:cNvPr id="48" name="CuadroTexto 47">
            <a:extLst>
              <a:ext uri="{FF2B5EF4-FFF2-40B4-BE49-F238E27FC236}">
                <a16:creationId xmlns:a16="http://schemas.microsoft.com/office/drawing/2014/main" id="{3AB0E10A-187F-437B-9EF5-CA113271A6CE}"/>
              </a:ext>
            </a:extLst>
          </p:cNvPr>
          <p:cNvSpPr txBox="1"/>
          <p:nvPr/>
        </p:nvSpPr>
        <p:spPr>
          <a:xfrm>
            <a:off x="377586" y="1269176"/>
            <a:ext cx="5400000" cy="200055"/>
          </a:xfrm>
          <a:prstGeom prst="rect">
            <a:avLst/>
          </a:prstGeom>
          <a:noFill/>
        </p:spPr>
        <p:txBody>
          <a:bodyPr wrap="square" rtlCol="0">
            <a:spAutoFit/>
          </a:bodyPr>
          <a:lstStyle/>
          <a:p>
            <a:r>
              <a:rPr lang="en-US" sz="700" dirty="0">
                <a:latin typeface="Century Gothic" panose="020B0502020202020204" pitchFamily="34" charset="0"/>
                <a:cs typeface="Arial" panose="020B0604020202020204" pitchFamily="34" charset="0"/>
              </a:rPr>
              <a:t>USD/Oz</a:t>
            </a:r>
          </a:p>
        </p:txBody>
      </p:sp>
      <p:pic>
        <p:nvPicPr>
          <p:cNvPr id="51" name="Imagen 50">
            <a:extLst>
              <a:ext uri="{FF2B5EF4-FFF2-40B4-BE49-F238E27FC236}">
                <a16:creationId xmlns:a16="http://schemas.microsoft.com/office/drawing/2014/main" id="{F176F454-8AE6-481C-9064-5585DC0DD197}"/>
              </a:ext>
            </a:extLst>
          </p:cNvPr>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t="18812" b="24432"/>
          <a:stretch/>
        </p:blipFill>
        <p:spPr>
          <a:xfrm>
            <a:off x="10090567" y="6286501"/>
            <a:ext cx="1626487" cy="403961"/>
          </a:xfrm>
          <a:prstGeom prst="rect">
            <a:avLst/>
          </a:prstGeom>
        </p:spPr>
      </p:pic>
      <p:graphicFrame>
        <p:nvGraphicFramePr>
          <p:cNvPr id="2" name="Tabla 1">
            <a:extLst>
              <a:ext uri="{FF2B5EF4-FFF2-40B4-BE49-F238E27FC236}">
                <a16:creationId xmlns:a16="http://schemas.microsoft.com/office/drawing/2014/main" id="{6768E2AA-0AAA-4BE4-A2D7-4B1D151F7D79}"/>
              </a:ext>
            </a:extLst>
          </p:cNvPr>
          <p:cNvGraphicFramePr>
            <a:graphicFrameLocks noGrp="1"/>
          </p:cNvGraphicFramePr>
          <p:nvPr>
            <p:extLst>
              <p:ext uri="{D42A27DB-BD31-4B8C-83A1-F6EECF244321}">
                <p14:modId xmlns:p14="http://schemas.microsoft.com/office/powerpoint/2010/main" val="2984162927"/>
              </p:ext>
            </p:extLst>
          </p:nvPr>
        </p:nvGraphicFramePr>
        <p:xfrm>
          <a:off x="451337" y="1582615"/>
          <a:ext cx="11353642" cy="4715890"/>
        </p:xfrm>
        <a:graphic>
          <a:graphicData uri="http://schemas.openxmlformats.org/drawingml/2006/table">
            <a:tbl>
              <a:tblPr/>
              <a:tblGrid>
                <a:gridCol w="2965412">
                  <a:extLst>
                    <a:ext uri="{9D8B030D-6E8A-4147-A177-3AD203B41FA5}">
                      <a16:colId xmlns:a16="http://schemas.microsoft.com/office/drawing/2014/main" val="1160052289"/>
                    </a:ext>
                  </a:extLst>
                </a:gridCol>
                <a:gridCol w="838823">
                  <a:extLst>
                    <a:ext uri="{9D8B030D-6E8A-4147-A177-3AD203B41FA5}">
                      <a16:colId xmlns:a16="http://schemas.microsoft.com/office/drawing/2014/main" val="4215450433"/>
                    </a:ext>
                  </a:extLst>
                </a:gridCol>
                <a:gridCol w="838823">
                  <a:extLst>
                    <a:ext uri="{9D8B030D-6E8A-4147-A177-3AD203B41FA5}">
                      <a16:colId xmlns:a16="http://schemas.microsoft.com/office/drawing/2014/main" val="4053642039"/>
                    </a:ext>
                  </a:extLst>
                </a:gridCol>
                <a:gridCol w="838823">
                  <a:extLst>
                    <a:ext uri="{9D8B030D-6E8A-4147-A177-3AD203B41FA5}">
                      <a16:colId xmlns:a16="http://schemas.microsoft.com/office/drawing/2014/main" val="667244651"/>
                    </a:ext>
                  </a:extLst>
                </a:gridCol>
                <a:gridCol w="838823">
                  <a:extLst>
                    <a:ext uri="{9D8B030D-6E8A-4147-A177-3AD203B41FA5}">
                      <a16:colId xmlns:a16="http://schemas.microsoft.com/office/drawing/2014/main" val="1692662042"/>
                    </a:ext>
                  </a:extLst>
                </a:gridCol>
                <a:gridCol w="838823">
                  <a:extLst>
                    <a:ext uri="{9D8B030D-6E8A-4147-A177-3AD203B41FA5}">
                      <a16:colId xmlns:a16="http://schemas.microsoft.com/office/drawing/2014/main" val="928151673"/>
                    </a:ext>
                  </a:extLst>
                </a:gridCol>
                <a:gridCol w="838823">
                  <a:extLst>
                    <a:ext uri="{9D8B030D-6E8A-4147-A177-3AD203B41FA5}">
                      <a16:colId xmlns:a16="http://schemas.microsoft.com/office/drawing/2014/main" val="1174713223"/>
                    </a:ext>
                  </a:extLst>
                </a:gridCol>
                <a:gridCol w="838823">
                  <a:extLst>
                    <a:ext uri="{9D8B030D-6E8A-4147-A177-3AD203B41FA5}">
                      <a16:colId xmlns:a16="http://schemas.microsoft.com/office/drawing/2014/main" val="1937717427"/>
                    </a:ext>
                  </a:extLst>
                </a:gridCol>
                <a:gridCol w="838823">
                  <a:extLst>
                    <a:ext uri="{9D8B030D-6E8A-4147-A177-3AD203B41FA5}">
                      <a16:colId xmlns:a16="http://schemas.microsoft.com/office/drawing/2014/main" val="3247335847"/>
                    </a:ext>
                  </a:extLst>
                </a:gridCol>
                <a:gridCol w="838823">
                  <a:extLst>
                    <a:ext uri="{9D8B030D-6E8A-4147-A177-3AD203B41FA5}">
                      <a16:colId xmlns:a16="http://schemas.microsoft.com/office/drawing/2014/main" val="3564347230"/>
                    </a:ext>
                  </a:extLst>
                </a:gridCol>
                <a:gridCol w="838823">
                  <a:extLst>
                    <a:ext uri="{9D8B030D-6E8A-4147-A177-3AD203B41FA5}">
                      <a16:colId xmlns:a16="http://schemas.microsoft.com/office/drawing/2014/main" val="1491981016"/>
                    </a:ext>
                  </a:extLst>
                </a:gridCol>
              </a:tblGrid>
              <a:tr h="471589">
                <a:tc>
                  <a:txBody>
                    <a:bodyPr/>
                    <a:lstStyle/>
                    <a:p>
                      <a:pPr algn="l" fontAlgn="b"/>
                      <a:r>
                        <a:rPr lang="en-US" sz="1400" b="1" i="0" u="none" strike="noStrike" noProof="0">
                          <a:solidFill>
                            <a:srgbClr val="FFFFFF"/>
                          </a:solidFill>
                          <a:effectLst/>
                          <a:latin typeface="Arial" panose="020B0604020202020204" pitchFamily="34" charset="0"/>
                        </a:rPr>
                        <a:t>Cash Cost</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accent2"/>
                    </a:solidFill>
                  </a:tcPr>
                </a:tc>
                <a:tc>
                  <a:txBody>
                    <a:bodyPr/>
                    <a:lstStyle/>
                    <a:p>
                      <a:pPr algn="ctr" fontAlgn="b"/>
                      <a:r>
                        <a:rPr lang="es-CO" sz="1400" b="0" i="0" u="none" strike="noStrike" dirty="0">
                          <a:solidFill>
                            <a:srgbClr val="FFFFFF"/>
                          </a:solidFill>
                          <a:effectLst/>
                          <a:latin typeface="Arial" panose="020B0604020202020204" pitchFamily="34" charset="0"/>
                        </a:rPr>
                        <a:t>2024</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accent2"/>
                    </a:solidFill>
                  </a:tcPr>
                </a:tc>
                <a:tc>
                  <a:txBody>
                    <a:bodyPr/>
                    <a:lstStyle/>
                    <a:p>
                      <a:pPr algn="ctr" fontAlgn="b"/>
                      <a:r>
                        <a:rPr lang="es-CO" sz="1400" b="0" i="0" u="none" strike="noStrike" dirty="0">
                          <a:solidFill>
                            <a:srgbClr val="FFFFFF"/>
                          </a:solidFill>
                          <a:effectLst/>
                          <a:latin typeface="Arial" panose="020B0604020202020204" pitchFamily="34" charset="0"/>
                        </a:rPr>
                        <a:t>2025</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accent2"/>
                    </a:solidFill>
                  </a:tcPr>
                </a:tc>
                <a:tc>
                  <a:txBody>
                    <a:bodyPr/>
                    <a:lstStyle/>
                    <a:p>
                      <a:pPr algn="ctr" fontAlgn="b"/>
                      <a:r>
                        <a:rPr lang="es-CO" sz="1400" b="0" i="0" u="none" strike="noStrike" dirty="0">
                          <a:solidFill>
                            <a:srgbClr val="FFFFFF"/>
                          </a:solidFill>
                          <a:effectLst/>
                          <a:latin typeface="Arial" panose="020B0604020202020204" pitchFamily="34" charset="0"/>
                        </a:rPr>
                        <a:t>2026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accent2"/>
                    </a:solidFill>
                  </a:tcPr>
                </a:tc>
                <a:tc>
                  <a:txBody>
                    <a:bodyPr/>
                    <a:lstStyle/>
                    <a:p>
                      <a:pPr algn="ctr" fontAlgn="b"/>
                      <a:r>
                        <a:rPr lang="es-CO" sz="1400" b="0" i="0" u="none" strike="noStrike">
                          <a:solidFill>
                            <a:srgbClr val="FFFFFF"/>
                          </a:solidFill>
                          <a:effectLst/>
                          <a:latin typeface="Arial" panose="020B0604020202020204" pitchFamily="34" charset="0"/>
                        </a:rPr>
                        <a:t>2027</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accent2"/>
                    </a:solidFill>
                  </a:tcPr>
                </a:tc>
                <a:tc>
                  <a:txBody>
                    <a:bodyPr/>
                    <a:lstStyle/>
                    <a:p>
                      <a:pPr algn="ctr" fontAlgn="b"/>
                      <a:r>
                        <a:rPr lang="es-CO" sz="1400" b="0" i="0" u="none" strike="noStrike" dirty="0">
                          <a:solidFill>
                            <a:srgbClr val="FFFFFF"/>
                          </a:solidFill>
                          <a:effectLst/>
                          <a:latin typeface="Arial" panose="020B0604020202020204" pitchFamily="34" charset="0"/>
                        </a:rPr>
                        <a:t>2028</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accent2"/>
                    </a:solidFill>
                  </a:tcPr>
                </a:tc>
                <a:tc>
                  <a:txBody>
                    <a:bodyPr/>
                    <a:lstStyle/>
                    <a:p>
                      <a:pPr algn="ctr" fontAlgn="b"/>
                      <a:r>
                        <a:rPr lang="es-CO" sz="1400" b="0" i="0" u="none" strike="noStrike" dirty="0">
                          <a:solidFill>
                            <a:srgbClr val="FFFFFF"/>
                          </a:solidFill>
                          <a:effectLst/>
                          <a:latin typeface="Arial" panose="020B0604020202020204" pitchFamily="34" charset="0"/>
                        </a:rPr>
                        <a:t>2029</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accent2"/>
                    </a:solidFill>
                  </a:tcPr>
                </a:tc>
                <a:tc>
                  <a:txBody>
                    <a:bodyPr/>
                    <a:lstStyle/>
                    <a:p>
                      <a:pPr algn="ctr" fontAlgn="b"/>
                      <a:r>
                        <a:rPr lang="es-CO" sz="1400" b="0" i="0" u="none" strike="noStrike" dirty="0">
                          <a:solidFill>
                            <a:srgbClr val="FFFFFF"/>
                          </a:solidFill>
                          <a:effectLst/>
                          <a:latin typeface="Arial" panose="020B0604020202020204" pitchFamily="34" charset="0"/>
                        </a:rPr>
                        <a:t>2030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accent2"/>
                    </a:solidFill>
                  </a:tcPr>
                </a:tc>
                <a:tc>
                  <a:txBody>
                    <a:bodyPr/>
                    <a:lstStyle/>
                    <a:p>
                      <a:pPr algn="ctr" fontAlgn="b"/>
                      <a:r>
                        <a:rPr lang="es-CO" sz="1400" b="0" i="0" u="none" strike="noStrike" dirty="0">
                          <a:solidFill>
                            <a:srgbClr val="FFFFFF"/>
                          </a:solidFill>
                          <a:effectLst/>
                          <a:latin typeface="Arial" panose="020B0604020202020204" pitchFamily="34" charset="0"/>
                        </a:rPr>
                        <a:t>2031</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accent2"/>
                    </a:solidFill>
                  </a:tcPr>
                </a:tc>
                <a:tc>
                  <a:txBody>
                    <a:bodyPr/>
                    <a:lstStyle/>
                    <a:p>
                      <a:pPr algn="ctr" fontAlgn="b"/>
                      <a:r>
                        <a:rPr lang="es-CO" sz="1400" b="0" i="0" u="none" strike="noStrike" dirty="0">
                          <a:solidFill>
                            <a:srgbClr val="FFFFFF"/>
                          </a:solidFill>
                          <a:effectLst/>
                          <a:latin typeface="Arial" panose="020B0604020202020204" pitchFamily="34" charset="0"/>
                        </a:rPr>
                        <a:t>2032</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accent2"/>
                    </a:solidFill>
                  </a:tcPr>
                </a:tc>
                <a:tc>
                  <a:txBody>
                    <a:bodyPr/>
                    <a:lstStyle/>
                    <a:p>
                      <a:pPr algn="ctr" fontAlgn="b"/>
                      <a:r>
                        <a:rPr lang="es-CO" sz="1400" b="0" i="0" u="none" strike="noStrike" dirty="0">
                          <a:solidFill>
                            <a:srgbClr val="FFFFFF"/>
                          </a:solidFill>
                          <a:effectLst/>
                          <a:latin typeface="Arial" panose="020B0604020202020204" pitchFamily="34" charset="0"/>
                        </a:rPr>
                        <a:t>2033</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accent2"/>
                    </a:solidFill>
                  </a:tcPr>
                </a:tc>
                <a:extLst>
                  <a:ext uri="{0D108BD9-81ED-4DB2-BD59-A6C34878D82A}">
                    <a16:rowId xmlns:a16="http://schemas.microsoft.com/office/drawing/2014/main" val="619763941"/>
                  </a:ext>
                </a:extLst>
              </a:tr>
              <a:tr h="471589">
                <a:tc>
                  <a:txBody>
                    <a:bodyPr/>
                    <a:lstStyle/>
                    <a:p>
                      <a:pPr algn="l" fontAlgn="b"/>
                      <a:r>
                        <a:rPr lang="en-US" sz="1400" b="0" i="0" u="none" strike="noStrike" noProof="0" dirty="0">
                          <a:solidFill>
                            <a:srgbClr val="000000"/>
                          </a:solidFill>
                          <a:effectLst/>
                          <a:latin typeface="Arial" panose="020B0604020202020204" pitchFamily="34" charset="0"/>
                        </a:rPr>
                        <a:t>Costos de </a:t>
                      </a:r>
                      <a:r>
                        <a:rPr lang="en-US" sz="1400" b="0" i="0" u="none" strike="noStrike" noProof="0" dirty="0" err="1">
                          <a:solidFill>
                            <a:srgbClr val="000000"/>
                          </a:solidFill>
                          <a:effectLst/>
                          <a:latin typeface="Arial" panose="020B0604020202020204" pitchFamily="34" charset="0"/>
                        </a:rPr>
                        <a:t>mineria</a:t>
                      </a:r>
                      <a:endParaRPr lang="en-US" sz="1400" b="0" i="0" u="none" strike="noStrike" noProof="0" dirty="0">
                        <a:solidFill>
                          <a:srgbClr val="000000"/>
                        </a:solidFill>
                        <a:effectLst/>
                        <a:latin typeface="Arial" panose="020B0604020202020204" pitchFamily="34" charset="0"/>
                      </a:endParaRPr>
                    </a:p>
                  </a:txBody>
                  <a:tcPr marL="0" marR="0" marT="0" marB="0" anchor="ctr">
                    <a:lnL>
                      <a:noFill/>
                    </a:lnL>
                    <a:lnR>
                      <a:noFill/>
                    </a:lnR>
                    <a:lnT w="6350" cap="flat" cmpd="sng" algn="ctr">
                      <a:solidFill>
                        <a:srgbClr val="FFFFFF"/>
                      </a:solidFill>
                      <a:prstDash val="solid"/>
                      <a:round/>
                      <a:headEnd type="none" w="med" len="med"/>
                      <a:tailEnd type="none" w="med" len="med"/>
                    </a:lnT>
                    <a:lnB>
                      <a:noFill/>
                    </a:lnB>
                  </a:tcPr>
                </a:tc>
                <a:tc>
                  <a:txBody>
                    <a:bodyPr/>
                    <a:lstStyle/>
                    <a:p>
                      <a:pPr algn="ctr" fontAlgn="ctr"/>
                      <a:r>
                        <a:rPr lang="es-CO" sz="1400" b="1" i="0" u="none" strike="noStrike">
                          <a:solidFill>
                            <a:srgbClr val="000000"/>
                          </a:solidFill>
                          <a:effectLst/>
                          <a:latin typeface="Arial" panose="020B0604020202020204" pitchFamily="34" charset="0"/>
                        </a:rPr>
                        <a:t>922 </a:t>
                      </a:r>
                    </a:p>
                  </a:txBody>
                  <a:tcPr marL="0" marR="0" marT="0" marB="0" anchor="ctr">
                    <a:lnL>
                      <a:noFill/>
                    </a:lnL>
                    <a:lnR>
                      <a:noFill/>
                    </a:lnR>
                    <a:lnT w="6350" cap="flat" cmpd="sng" algn="ctr">
                      <a:solidFill>
                        <a:srgbClr val="FFFFFF"/>
                      </a:solidFill>
                      <a:prstDash val="solid"/>
                      <a:round/>
                      <a:headEnd type="none" w="med" len="med"/>
                      <a:tailEnd type="none" w="med" len="med"/>
                    </a:lnT>
                    <a:lnB>
                      <a:noFill/>
                    </a:lnB>
                  </a:tcPr>
                </a:tc>
                <a:tc>
                  <a:txBody>
                    <a:bodyPr/>
                    <a:lstStyle/>
                    <a:p>
                      <a:pPr algn="ctr" fontAlgn="ctr"/>
                      <a:r>
                        <a:rPr lang="es-CO" sz="1400" b="1" i="0" u="none" strike="noStrike">
                          <a:solidFill>
                            <a:srgbClr val="000000"/>
                          </a:solidFill>
                          <a:effectLst/>
                          <a:latin typeface="Arial" panose="020B0604020202020204" pitchFamily="34" charset="0"/>
                        </a:rPr>
                        <a:t>879 </a:t>
                      </a:r>
                    </a:p>
                  </a:txBody>
                  <a:tcPr marL="0" marR="0" marT="0" marB="0" anchor="ctr">
                    <a:lnL>
                      <a:noFill/>
                    </a:lnL>
                    <a:lnR>
                      <a:noFill/>
                    </a:lnR>
                    <a:lnT w="6350" cap="flat" cmpd="sng" algn="ctr">
                      <a:solidFill>
                        <a:srgbClr val="FFFFFF"/>
                      </a:solidFill>
                      <a:prstDash val="solid"/>
                      <a:round/>
                      <a:headEnd type="none" w="med" len="med"/>
                      <a:tailEnd type="none" w="med" len="med"/>
                    </a:lnT>
                    <a:lnB>
                      <a:noFill/>
                    </a:lnB>
                  </a:tcPr>
                </a:tc>
                <a:tc>
                  <a:txBody>
                    <a:bodyPr/>
                    <a:lstStyle/>
                    <a:p>
                      <a:pPr algn="ctr" fontAlgn="ctr"/>
                      <a:r>
                        <a:rPr lang="es-CO" sz="1400" b="1" i="0" u="none" strike="noStrike">
                          <a:solidFill>
                            <a:srgbClr val="000000"/>
                          </a:solidFill>
                          <a:effectLst/>
                          <a:latin typeface="Arial" panose="020B0604020202020204" pitchFamily="34" charset="0"/>
                        </a:rPr>
                        <a:t>825 </a:t>
                      </a:r>
                    </a:p>
                  </a:txBody>
                  <a:tcPr marL="0" marR="0" marT="0" marB="0" anchor="ctr">
                    <a:lnL>
                      <a:noFill/>
                    </a:lnL>
                    <a:lnR>
                      <a:noFill/>
                    </a:lnR>
                    <a:lnT w="6350" cap="flat" cmpd="sng" algn="ctr">
                      <a:solidFill>
                        <a:srgbClr val="FFFFFF"/>
                      </a:solidFill>
                      <a:prstDash val="solid"/>
                      <a:round/>
                      <a:headEnd type="none" w="med" len="med"/>
                      <a:tailEnd type="none" w="med" len="med"/>
                    </a:lnT>
                    <a:lnB>
                      <a:noFill/>
                    </a:lnB>
                  </a:tcPr>
                </a:tc>
                <a:tc>
                  <a:txBody>
                    <a:bodyPr/>
                    <a:lstStyle/>
                    <a:p>
                      <a:pPr algn="ctr" fontAlgn="ctr"/>
                      <a:r>
                        <a:rPr lang="es-CO" sz="1400" b="1" i="0" u="none" strike="noStrike">
                          <a:solidFill>
                            <a:srgbClr val="000000"/>
                          </a:solidFill>
                          <a:effectLst/>
                          <a:latin typeface="Arial" panose="020B0604020202020204" pitchFamily="34" charset="0"/>
                        </a:rPr>
                        <a:t>800 </a:t>
                      </a:r>
                    </a:p>
                  </a:txBody>
                  <a:tcPr marL="0" marR="0" marT="0" marB="0" anchor="ctr">
                    <a:lnL>
                      <a:noFill/>
                    </a:lnL>
                    <a:lnR>
                      <a:noFill/>
                    </a:lnR>
                    <a:lnT w="6350" cap="flat" cmpd="sng" algn="ctr">
                      <a:solidFill>
                        <a:srgbClr val="FFFFFF"/>
                      </a:solidFill>
                      <a:prstDash val="solid"/>
                      <a:round/>
                      <a:headEnd type="none" w="med" len="med"/>
                      <a:tailEnd type="none" w="med" len="med"/>
                    </a:lnT>
                    <a:lnB>
                      <a:noFill/>
                    </a:lnB>
                  </a:tcPr>
                </a:tc>
                <a:tc>
                  <a:txBody>
                    <a:bodyPr/>
                    <a:lstStyle/>
                    <a:p>
                      <a:pPr algn="ctr" fontAlgn="ctr"/>
                      <a:r>
                        <a:rPr lang="es-CO" sz="1400" b="1" i="0" u="none" strike="noStrike">
                          <a:solidFill>
                            <a:srgbClr val="000000"/>
                          </a:solidFill>
                          <a:effectLst/>
                          <a:latin typeface="Arial" panose="020B0604020202020204" pitchFamily="34" charset="0"/>
                        </a:rPr>
                        <a:t>800 </a:t>
                      </a:r>
                    </a:p>
                  </a:txBody>
                  <a:tcPr marL="0" marR="0" marT="0" marB="0" anchor="ctr">
                    <a:lnL>
                      <a:noFill/>
                    </a:lnL>
                    <a:lnR>
                      <a:noFill/>
                    </a:lnR>
                    <a:lnT w="6350" cap="flat" cmpd="sng" algn="ctr">
                      <a:solidFill>
                        <a:srgbClr val="FFFFFF"/>
                      </a:solidFill>
                      <a:prstDash val="solid"/>
                      <a:round/>
                      <a:headEnd type="none" w="med" len="med"/>
                      <a:tailEnd type="none" w="med" len="med"/>
                    </a:lnT>
                    <a:lnB>
                      <a:noFill/>
                    </a:lnB>
                  </a:tcPr>
                </a:tc>
                <a:tc>
                  <a:txBody>
                    <a:bodyPr/>
                    <a:lstStyle/>
                    <a:p>
                      <a:pPr algn="ctr" fontAlgn="ctr"/>
                      <a:r>
                        <a:rPr lang="es-CO" sz="1400" b="1" i="0" u="none" strike="noStrike">
                          <a:solidFill>
                            <a:srgbClr val="000000"/>
                          </a:solidFill>
                          <a:effectLst/>
                          <a:latin typeface="Arial" panose="020B0604020202020204" pitchFamily="34" charset="0"/>
                        </a:rPr>
                        <a:t>800 </a:t>
                      </a:r>
                    </a:p>
                  </a:txBody>
                  <a:tcPr marL="0" marR="0" marT="0" marB="0" anchor="ctr">
                    <a:lnL>
                      <a:noFill/>
                    </a:lnL>
                    <a:lnR>
                      <a:noFill/>
                    </a:lnR>
                    <a:lnT w="6350" cap="flat" cmpd="sng" algn="ctr">
                      <a:solidFill>
                        <a:srgbClr val="FFFFFF"/>
                      </a:solidFill>
                      <a:prstDash val="solid"/>
                      <a:round/>
                      <a:headEnd type="none" w="med" len="med"/>
                      <a:tailEnd type="none" w="med" len="med"/>
                    </a:lnT>
                    <a:lnB>
                      <a:noFill/>
                    </a:lnB>
                  </a:tcPr>
                </a:tc>
                <a:tc>
                  <a:txBody>
                    <a:bodyPr/>
                    <a:lstStyle/>
                    <a:p>
                      <a:pPr algn="ctr" fontAlgn="ctr"/>
                      <a:r>
                        <a:rPr lang="es-CO" sz="1400" b="1" i="0" u="none" strike="noStrike">
                          <a:solidFill>
                            <a:srgbClr val="000000"/>
                          </a:solidFill>
                          <a:effectLst/>
                          <a:latin typeface="Arial" panose="020B0604020202020204" pitchFamily="34" charset="0"/>
                        </a:rPr>
                        <a:t>800 </a:t>
                      </a:r>
                    </a:p>
                  </a:txBody>
                  <a:tcPr marL="0" marR="0" marT="0" marB="0" anchor="ctr">
                    <a:lnL>
                      <a:noFill/>
                    </a:lnL>
                    <a:lnR>
                      <a:noFill/>
                    </a:lnR>
                    <a:lnT w="6350" cap="flat" cmpd="sng" algn="ctr">
                      <a:solidFill>
                        <a:srgbClr val="FFFFFF"/>
                      </a:solidFill>
                      <a:prstDash val="solid"/>
                      <a:round/>
                      <a:headEnd type="none" w="med" len="med"/>
                      <a:tailEnd type="none" w="med" len="med"/>
                    </a:lnT>
                    <a:lnB>
                      <a:noFill/>
                    </a:lnB>
                  </a:tcPr>
                </a:tc>
                <a:tc>
                  <a:txBody>
                    <a:bodyPr/>
                    <a:lstStyle/>
                    <a:p>
                      <a:pPr algn="ctr" fontAlgn="ctr"/>
                      <a:r>
                        <a:rPr lang="es-CO" sz="1400" b="1" i="0" u="none" strike="noStrike">
                          <a:solidFill>
                            <a:srgbClr val="000000"/>
                          </a:solidFill>
                          <a:effectLst/>
                          <a:latin typeface="Arial" panose="020B0604020202020204" pitchFamily="34" charset="0"/>
                        </a:rPr>
                        <a:t>800 </a:t>
                      </a:r>
                    </a:p>
                  </a:txBody>
                  <a:tcPr marL="0" marR="0" marT="0" marB="0" anchor="ctr">
                    <a:lnL>
                      <a:noFill/>
                    </a:lnL>
                    <a:lnR>
                      <a:noFill/>
                    </a:lnR>
                    <a:lnT w="6350" cap="flat" cmpd="sng" algn="ctr">
                      <a:solidFill>
                        <a:srgbClr val="FFFFFF"/>
                      </a:solidFill>
                      <a:prstDash val="solid"/>
                      <a:round/>
                      <a:headEnd type="none" w="med" len="med"/>
                      <a:tailEnd type="none" w="med" len="med"/>
                    </a:lnT>
                    <a:lnB>
                      <a:noFill/>
                    </a:lnB>
                  </a:tcPr>
                </a:tc>
                <a:tc>
                  <a:txBody>
                    <a:bodyPr/>
                    <a:lstStyle/>
                    <a:p>
                      <a:pPr algn="ctr" fontAlgn="ctr"/>
                      <a:r>
                        <a:rPr lang="es-CO" sz="1400" b="1" i="0" u="none" strike="noStrike">
                          <a:solidFill>
                            <a:srgbClr val="000000"/>
                          </a:solidFill>
                          <a:effectLst/>
                          <a:latin typeface="Arial" panose="020B0604020202020204" pitchFamily="34" charset="0"/>
                        </a:rPr>
                        <a:t>800 </a:t>
                      </a:r>
                    </a:p>
                  </a:txBody>
                  <a:tcPr marL="0" marR="0" marT="0" marB="0" anchor="ctr">
                    <a:lnL>
                      <a:noFill/>
                    </a:lnL>
                    <a:lnR>
                      <a:noFill/>
                    </a:lnR>
                    <a:lnT w="6350" cap="flat" cmpd="sng" algn="ctr">
                      <a:solidFill>
                        <a:srgbClr val="FFFFFF"/>
                      </a:solidFill>
                      <a:prstDash val="solid"/>
                      <a:round/>
                      <a:headEnd type="none" w="med" len="med"/>
                      <a:tailEnd type="none" w="med" len="med"/>
                    </a:lnT>
                    <a:lnB>
                      <a:noFill/>
                    </a:lnB>
                  </a:tcPr>
                </a:tc>
                <a:tc>
                  <a:txBody>
                    <a:bodyPr/>
                    <a:lstStyle/>
                    <a:p>
                      <a:pPr algn="ctr" fontAlgn="ctr"/>
                      <a:r>
                        <a:rPr lang="es-CO" sz="1400" b="1" i="0" u="none" strike="noStrike">
                          <a:solidFill>
                            <a:srgbClr val="000000"/>
                          </a:solidFill>
                          <a:effectLst/>
                          <a:latin typeface="Arial" panose="020B0604020202020204" pitchFamily="34" charset="0"/>
                        </a:rPr>
                        <a:t>800 </a:t>
                      </a:r>
                    </a:p>
                  </a:txBody>
                  <a:tcPr marL="0" marR="0" marT="0" marB="0" anchor="ctr">
                    <a:lnL>
                      <a:noFill/>
                    </a:lnL>
                    <a:lnR>
                      <a:noFill/>
                    </a:lnR>
                    <a:lnT w="6350" cap="flat" cmpd="sng" algn="ctr">
                      <a:solidFill>
                        <a:srgbClr val="FFFFFF"/>
                      </a:solidFill>
                      <a:prstDash val="solid"/>
                      <a:round/>
                      <a:headEnd type="none" w="med" len="med"/>
                      <a:tailEnd type="none" w="med" len="med"/>
                    </a:lnT>
                    <a:lnB>
                      <a:noFill/>
                    </a:lnB>
                  </a:tcPr>
                </a:tc>
                <a:extLst>
                  <a:ext uri="{0D108BD9-81ED-4DB2-BD59-A6C34878D82A}">
                    <a16:rowId xmlns:a16="http://schemas.microsoft.com/office/drawing/2014/main" val="1374397372"/>
                  </a:ext>
                </a:extLst>
              </a:tr>
              <a:tr h="471589">
                <a:tc>
                  <a:txBody>
                    <a:bodyPr/>
                    <a:lstStyle/>
                    <a:p>
                      <a:pPr algn="l" fontAlgn="b"/>
                      <a:r>
                        <a:rPr lang="en-US" sz="1400" b="0" i="0" u="none" strike="noStrike" noProof="0" dirty="0">
                          <a:solidFill>
                            <a:srgbClr val="000000"/>
                          </a:solidFill>
                          <a:effectLst/>
                          <a:latin typeface="Arial" panose="020B0604020202020204" pitchFamily="34" charset="0"/>
                        </a:rPr>
                        <a:t>Costos de planta</a:t>
                      </a:r>
                    </a:p>
                  </a:txBody>
                  <a:tcPr marL="0" marR="0" marT="0" marB="0" anchor="ctr">
                    <a:lnL>
                      <a:noFill/>
                    </a:lnL>
                    <a:lnR>
                      <a:noFill/>
                    </a:lnR>
                    <a:lnT>
                      <a:noFill/>
                    </a:lnT>
                    <a:lnB>
                      <a:noFill/>
                    </a:lnB>
                  </a:tcPr>
                </a:tc>
                <a:tc>
                  <a:txBody>
                    <a:bodyPr/>
                    <a:lstStyle/>
                    <a:p>
                      <a:pPr algn="ctr" fontAlgn="ctr"/>
                      <a:r>
                        <a:rPr lang="es-CO" sz="1400" b="1" i="0" u="none" strike="noStrike">
                          <a:solidFill>
                            <a:srgbClr val="000000"/>
                          </a:solidFill>
                          <a:effectLst/>
                          <a:latin typeface="Arial" panose="020B0604020202020204" pitchFamily="34" charset="0"/>
                        </a:rPr>
                        <a:t>86 </a:t>
                      </a:r>
                    </a:p>
                  </a:txBody>
                  <a:tcPr marL="0" marR="0" marT="0" marB="0" anchor="ctr">
                    <a:lnL>
                      <a:noFill/>
                    </a:lnL>
                    <a:lnR>
                      <a:noFill/>
                    </a:lnR>
                    <a:lnT>
                      <a:noFill/>
                    </a:lnT>
                    <a:lnB>
                      <a:noFill/>
                    </a:lnB>
                  </a:tcPr>
                </a:tc>
                <a:tc>
                  <a:txBody>
                    <a:bodyPr/>
                    <a:lstStyle/>
                    <a:p>
                      <a:pPr algn="ctr" fontAlgn="ctr"/>
                      <a:r>
                        <a:rPr lang="es-CO" sz="1400" b="1" i="0" u="none" strike="noStrike">
                          <a:solidFill>
                            <a:srgbClr val="000000"/>
                          </a:solidFill>
                          <a:effectLst/>
                          <a:latin typeface="Arial" panose="020B0604020202020204" pitchFamily="34" charset="0"/>
                        </a:rPr>
                        <a:t>86 </a:t>
                      </a:r>
                    </a:p>
                  </a:txBody>
                  <a:tcPr marL="0" marR="0" marT="0" marB="0" anchor="ctr">
                    <a:lnL>
                      <a:noFill/>
                    </a:lnL>
                    <a:lnR>
                      <a:noFill/>
                    </a:lnR>
                    <a:lnT>
                      <a:noFill/>
                    </a:lnT>
                    <a:lnB>
                      <a:noFill/>
                    </a:lnB>
                  </a:tcPr>
                </a:tc>
                <a:tc>
                  <a:txBody>
                    <a:bodyPr/>
                    <a:lstStyle/>
                    <a:p>
                      <a:pPr algn="ctr" fontAlgn="ctr"/>
                      <a:r>
                        <a:rPr lang="es-CO" sz="1400" b="1" i="0" u="none" strike="noStrike">
                          <a:solidFill>
                            <a:srgbClr val="000000"/>
                          </a:solidFill>
                          <a:effectLst/>
                          <a:latin typeface="Arial" panose="020B0604020202020204" pitchFamily="34" charset="0"/>
                        </a:rPr>
                        <a:t>86 </a:t>
                      </a:r>
                    </a:p>
                  </a:txBody>
                  <a:tcPr marL="0" marR="0" marT="0" marB="0" anchor="ctr">
                    <a:lnL>
                      <a:noFill/>
                    </a:lnL>
                    <a:lnR>
                      <a:noFill/>
                    </a:lnR>
                    <a:lnT>
                      <a:noFill/>
                    </a:lnT>
                    <a:lnB>
                      <a:noFill/>
                    </a:lnB>
                  </a:tcPr>
                </a:tc>
                <a:tc>
                  <a:txBody>
                    <a:bodyPr/>
                    <a:lstStyle/>
                    <a:p>
                      <a:pPr algn="ctr" fontAlgn="ctr"/>
                      <a:r>
                        <a:rPr lang="es-CO" sz="1400" b="1" i="0" u="none" strike="noStrike">
                          <a:solidFill>
                            <a:srgbClr val="000000"/>
                          </a:solidFill>
                          <a:effectLst/>
                          <a:latin typeface="Arial" panose="020B0604020202020204" pitchFamily="34" charset="0"/>
                        </a:rPr>
                        <a:t>86 </a:t>
                      </a:r>
                    </a:p>
                  </a:txBody>
                  <a:tcPr marL="0" marR="0" marT="0" marB="0" anchor="ctr">
                    <a:lnL>
                      <a:noFill/>
                    </a:lnL>
                    <a:lnR>
                      <a:noFill/>
                    </a:lnR>
                    <a:lnT>
                      <a:noFill/>
                    </a:lnT>
                    <a:lnB>
                      <a:noFill/>
                    </a:lnB>
                  </a:tcPr>
                </a:tc>
                <a:tc>
                  <a:txBody>
                    <a:bodyPr/>
                    <a:lstStyle/>
                    <a:p>
                      <a:pPr algn="ctr" fontAlgn="ctr"/>
                      <a:r>
                        <a:rPr lang="es-CO" sz="1400" b="1" i="0" u="none" strike="noStrike">
                          <a:solidFill>
                            <a:srgbClr val="000000"/>
                          </a:solidFill>
                          <a:effectLst/>
                          <a:latin typeface="Arial" panose="020B0604020202020204" pitchFamily="34" charset="0"/>
                        </a:rPr>
                        <a:t>86 </a:t>
                      </a:r>
                    </a:p>
                  </a:txBody>
                  <a:tcPr marL="0" marR="0" marT="0" marB="0" anchor="ctr">
                    <a:lnL>
                      <a:noFill/>
                    </a:lnL>
                    <a:lnR>
                      <a:noFill/>
                    </a:lnR>
                    <a:lnT>
                      <a:noFill/>
                    </a:lnT>
                    <a:lnB>
                      <a:noFill/>
                    </a:lnB>
                  </a:tcPr>
                </a:tc>
                <a:tc>
                  <a:txBody>
                    <a:bodyPr/>
                    <a:lstStyle/>
                    <a:p>
                      <a:pPr algn="ctr" fontAlgn="ctr"/>
                      <a:r>
                        <a:rPr lang="es-CO" sz="1400" b="1" i="0" u="none" strike="noStrike">
                          <a:solidFill>
                            <a:srgbClr val="000000"/>
                          </a:solidFill>
                          <a:effectLst/>
                          <a:latin typeface="Arial" panose="020B0604020202020204" pitchFamily="34" charset="0"/>
                        </a:rPr>
                        <a:t>86 </a:t>
                      </a:r>
                    </a:p>
                  </a:txBody>
                  <a:tcPr marL="0" marR="0" marT="0" marB="0" anchor="ctr">
                    <a:lnL>
                      <a:noFill/>
                    </a:lnL>
                    <a:lnR>
                      <a:noFill/>
                    </a:lnR>
                    <a:lnT>
                      <a:noFill/>
                    </a:lnT>
                    <a:lnB>
                      <a:noFill/>
                    </a:lnB>
                  </a:tcPr>
                </a:tc>
                <a:tc>
                  <a:txBody>
                    <a:bodyPr/>
                    <a:lstStyle/>
                    <a:p>
                      <a:pPr algn="ctr" fontAlgn="ctr"/>
                      <a:r>
                        <a:rPr lang="es-CO" sz="1400" b="1" i="0" u="none" strike="noStrike">
                          <a:solidFill>
                            <a:srgbClr val="000000"/>
                          </a:solidFill>
                          <a:effectLst/>
                          <a:latin typeface="Arial" panose="020B0604020202020204" pitchFamily="34" charset="0"/>
                        </a:rPr>
                        <a:t>86 </a:t>
                      </a:r>
                    </a:p>
                  </a:txBody>
                  <a:tcPr marL="0" marR="0" marT="0" marB="0" anchor="ctr">
                    <a:lnL>
                      <a:noFill/>
                    </a:lnL>
                    <a:lnR>
                      <a:noFill/>
                    </a:lnR>
                    <a:lnT>
                      <a:noFill/>
                    </a:lnT>
                    <a:lnB>
                      <a:noFill/>
                    </a:lnB>
                  </a:tcPr>
                </a:tc>
                <a:tc>
                  <a:txBody>
                    <a:bodyPr/>
                    <a:lstStyle/>
                    <a:p>
                      <a:pPr algn="ctr" fontAlgn="ctr"/>
                      <a:r>
                        <a:rPr lang="es-CO" sz="1400" b="1" i="0" u="none" strike="noStrike">
                          <a:solidFill>
                            <a:srgbClr val="000000"/>
                          </a:solidFill>
                          <a:effectLst/>
                          <a:latin typeface="Arial" panose="020B0604020202020204" pitchFamily="34" charset="0"/>
                        </a:rPr>
                        <a:t>86 </a:t>
                      </a:r>
                    </a:p>
                  </a:txBody>
                  <a:tcPr marL="0" marR="0" marT="0" marB="0" anchor="ctr">
                    <a:lnL>
                      <a:noFill/>
                    </a:lnL>
                    <a:lnR>
                      <a:noFill/>
                    </a:lnR>
                    <a:lnT>
                      <a:noFill/>
                    </a:lnT>
                    <a:lnB>
                      <a:noFill/>
                    </a:lnB>
                  </a:tcPr>
                </a:tc>
                <a:tc>
                  <a:txBody>
                    <a:bodyPr/>
                    <a:lstStyle/>
                    <a:p>
                      <a:pPr algn="ctr" fontAlgn="ctr"/>
                      <a:r>
                        <a:rPr lang="es-CO" sz="1400" b="1" i="0" u="none" strike="noStrike">
                          <a:solidFill>
                            <a:srgbClr val="000000"/>
                          </a:solidFill>
                          <a:effectLst/>
                          <a:latin typeface="Arial" panose="020B0604020202020204" pitchFamily="34" charset="0"/>
                        </a:rPr>
                        <a:t>86 </a:t>
                      </a:r>
                    </a:p>
                  </a:txBody>
                  <a:tcPr marL="0" marR="0" marT="0" marB="0" anchor="ctr">
                    <a:lnL>
                      <a:noFill/>
                    </a:lnL>
                    <a:lnR>
                      <a:noFill/>
                    </a:lnR>
                    <a:lnT>
                      <a:noFill/>
                    </a:lnT>
                    <a:lnB>
                      <a:noFill/>
                    </a:lnB>
                  </a:tcPr>
                </a:tc>
                <a:tc>
                  <a:txBody>
                    <a:bodyPr/>
                    <a:lstStyle/>
                    <a:p>
                      <a:pPr algn="ctr" fontAlgn="ctr"/>
                      <a:r>
                        <a:rPr lang="es-CO" sz="1400" b="1" i="0" u="none" strike="noStrike">
                          <a:solidFill>
                            <a:srgbClr val="000000"/>
                          </a:solidFill>
                          <a:effectLst/>
                          <a:latin typeface="Arial" panose="020B0604020202020204" pitchFamily="34" charset="0"/>
                        </a:rPr>
                        <a:t>86 </a:t>
                      </a:r>
                    </a:p>
                  </a:txBody>
                  <a:tcPr marL="0" marR="0" marT="0" marB="0" anchor="ctr">
                    <a:lnL>
                      <a:noFill/>
                    </a:lnL>
                    <a:lnR>
                      <a:noFill/>
                    </a:lnR>
                    <a:lnT>
                      <a:noFill/>
                    </a:lnT>
                    <a:lnB>
                      <a:noFill/>
                    </a:lnB>
                  </a:tcPr>
                </a:tc>
                <a:extLst>
                  <a:ext uri="{0D108BD9-81ED-4DB2-BD59-A6C34878D82A}">
                    <a16:rowId xmlns:a16="http://schemas.microsoft.com/office/drawing/2014/main" val="3244814107"/>
                  </a:ext>
                </a:extLst>
              </a:tr>
              <a:tr h="471589">
                <a:tc>
                  <a:txBody>
                    <a:bodyPr/>
                    <a:lstStyle/>
                    <a:p>
                      <a:pPr algn="l" fontAlgn="b"/>
                      <a:r>
                        <a:rPr lang="en-US" sz="1400" b="0" i="0" u="none" strike="noStrike" noProof="0" dirty="0" err="1">
                          <a:solidFill>
                            <a:srgbClr val="000000"/>
                          </a:solidFill>
                          <a:effectLst/>
                          <a:latin typeface="Arial" panose="020B0604020202020204" pitchFamily="34" charset="0"/>
                        </a:rPr>
                        <a:t>Administración</a:t>
                      </a:r>
                      <a:endParaRPr lang="en-US" sz="1400" b="0" i="0" u="none" strike="noStrike" noProof="0" dirty="0">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r>
                        <a:rPr lang="es-CO" sz="1400" b="1" i="0" u="none" strike="noStrike">
                          <a:solidFill>
                            <a:srgbClr val="000000"/>
                          </a:solidFill>
                          <a:effectLst/>
                          <a:latin typeface="Arial" panose="020B0604020202020204" pitchFamily="34" charset="0"/>
                        </a:rPr>
                        <a:t>22 </a:t>
                      </a:r>
                    </a:p>
                  </a:txBody>
                  <a:tcPr marL="0" marR="0" marT="0" marB="0" anchor="ctr">
                    <a:lnL>
                      <a:noFill/>
                    </a:lnL>
                    <a:lnR>
                      <a:noFill/>
                    </a:lnR>
                    <a:lnT>
                      <a:noFill/>
                    </a:lnT>
                    <a:lnB>
                      <a:noFill/>
                    </a:lnB>
                  </a:tcPr>
                </a:tc>
                <a:tc>
                  <a:txBody>
                    <a:bodyPr/>
                    <a:lstStyle/>
                    <a:p>
                      <a:pPr algn="ctr" fontAlgn="ctr"/>
                      <a:r>
                        <a:rPr lang="es-CO" sz="1400" b="1" i="0" u="none" strike="noStrike">
                          <a:solidFill>
                            <a:srgbClr val="000000"/>
                          </a:solidFill>
                          <a:effectLst/>
                          <a:latin typeface="Arial" panose="020B0604020202020204" pitchFamily="34" charset="0"/>
                        </a:rPr>
                        <a:t>22 </a:t>
                      </a:r>
                    </a:p>
                  </a:txBody>
                  <a:tcPr marL="0" marR="0" marT="0" marB="0" anchor="ctr">
                    <a:lnL>
                      <a:noFill/>
                    </a:lnL>
                    <a:lnR>
                      <a:noFill/>
                    </a:lnR>
                    <a:lnT>
                      <a:noFill/>
                    </a:lnT>
                    <a:lnB>
                      <a:noFill/>
                    </a:lnB>
                  </a:tcPr>
                </a:tc>
                <a:tc>
                  <a:txBody>
                    <a:bodyPr/>
                    <a:lstStyle/>
                    <a:p>
                      <a:pPr algn="ctr" fontAlgn="ctr"/>
                      <a:r>
                        <a:rPr lang="es-CO" sz="1400" b="1" i="0" u="none" strike="noStrike">
                          <a:solidFill>
                            <a:srgbClr val="000000"/>
                          </a:solidFill>
                          <a:effectLst/>
                          <a:latin typeface="Arial" panose="020B0604020202020204" pitchFamily="34" charset="0"/>
                        </a:rPr>
                        <a:t>22 </a:t>
                      </a:r>
                    </a:p>
                  </a:txBody>
                  <a:tcPr marL="0" marR="0" marT="0" marB="0" anchor="ctr">
                    <a:lnL>
                      <a:noFill/>
                    </a:lnL>
                    <a:lnR>
                      <a:noFill/>
                    </a:lnR>
                    <a:lnT>
                      <a:noFill/>
                    </a:lnT>
                    <a:lnB>
                      <a:noFill/>
                    </a:lnB>
                  </a:tcPr>
                </a:tc>
                <a:tc>
                  <a:txBody>
                    <a:bodyPr/>
                    <a:lstStyle/>
                    <a:p>
                      <a:pPr algn="ctr" fontAlgn="ctr"/>
                      <a:r>
                        <a:rPr lang="es-CO" sz="1400" b="1" i="0" u="none" strike="noStrike">
                          <a:solidFill>
                            <a:srgbClr val="000000"/>
                          </a:solidFill>
                          <a:effectLst/>
                          <a:latin typeface="Arial" panose="020B0604020202020204" pitchFamily="34" charset="0"/>
                        </a:rPr>
                        <a:t>22 </a:t>
                      </a:r>
                    </a:p>
                  </a:txBody>
                  <a:tcPr marL="0" marR="0" marT="0" marB="0" anchor="ctr">
                    <a:lnL>
                      <a:noFill/>
                    </a:lnL>
                    <a:lnR>
                      <a:noFill/>
                    </a:lnR>
                    <a:lnT>
                      <a:noFill/>
                    </a:lnT>
                    <a:lnB>
                      <a:noFill/>
                    </a:lnB>
                  </a:tcPr>
                </a:tc>
                <a:tc>
                  <a:txBody>
                    <a:bodyPr/>
                    <a:lstStyle/>
                    <a:p>
                      <a:pPr algn="ctr" fontAlgn="ctr"/>
                      <a:r>
                        <a:rPr lang="es-CO" sz="1400" b="1" i="0" u="none" strike="noStrike">
                          <a:solidFill>
                            <a:srgbClr val="000000"/>
                          </a:solidFill>
                          <a:effectLst/>
                          <a:latin typeface="Arial" panose="020B0604020202020204" pitchFamily="34" charset="0"/>
                        </a:rPr>
                        <a:t>22 </a:t>
                      </a:r>
                    </a:p>
                  </a:txBody>
                  <a:tcPr marL="0" marR="0" marT="0" marB="0" anchor="ctr">
                    <a:lnL>
                      <a:noFill/>
                    </a:lnL>
                    <a:lnR>
                      <a:noFill/>
                    </a:lnR>
                    <a:lnT>
                      <a:noFill/>
                    </a:lnT>
                    <a:lnB>
                      <a:noFill/>
                    </a:lnB>
                  </a:tcPr>
                </a:tc>
                <a:tc>
                  <a:txBody>
                    <a:bodyPr/>
                    <a:lstStyle/>
                    <a:p>
                      <a:pPr algn="ctr" fontAlgn="ctr"/>
                      <a:r>
                        <a:rPr lang="es-CO" sz="1400" b="1" i="0" u="none" strike="noStrike">
                          <a:solidFill>
                            <a:srgbClr val="000000"/>
                          </a:solidFill>
                          <a:effectLst/>
                          <a:latin typeface="Arial" panose="020B0604020202020204" pitchFamily="34" charset="0"/>
                        </a:rPr>
                        <a:t>22 </a:t>
                      </a:r>
                    </a:p>
                  </a:txBody>
                  <a:tcPr marL="0" marR="0" marT="0" marB="0" anchor="ctr">
                    <a:lnL>
                      <a:noFill/>
                    </a:lnL>
                    <a:lnR>
                      <a:noFill/>
                    </a:lnR>
                    <a:lnT>
                      <a:noFill/>
                    </a:lnT>
                    <a:lnB>
                      <a:noFill/>
                    </a:lnB>
                  </a:tcPr>
                </a:tc>
                <a:tc>
                  <a:txBody>
                    <a:bodyPr/>
                    <a:lstStyle/>
                    <a:p>
                      <a:pPr algn="ctr" fontAlgn="ctr"/>
                      <a:r>
                        <a:rPr lang="es-CO" sz="1400" b="1" i="0" u="none" strike="noStrike">
                          <a:solidFill>
                            <a:srgbClr val="000000"/>
                          </a:solidFill>
                          <a:effectLst/>
                          <a:latin typeface="Arial" panose="020B0604020202020204" pitchFamily="34" charset="0"/>
                        </a:rPr>
                        <a:t>22 </a:t>
                      </a:r>
                    </a:p>
                  </a:txBody>
                  <a:tcPr marL="0" marR="0" marT="0" marB="0" anchor="ctr">
                    <a:lnL>
                      <a:noFill/>
                    </a:lnL>
                    <a:lnR>
                      <a:noFill/>
                    </a:lnR>
                    <a:lnT>
                      <a:noFill/>
                    </a:lnT>
                    <a:lnB>
                      <a:noFill/>
                    </a:lnB>
                  </a:tcPr>
                </a:tc>
                <a:tc>
                  <a:txBody>
                    <a:bodyPr/>
                    <a:lstStyle/>
                    <a:p>
                      <a:pPr algn="ctr" fontAlgn="ctr"/>
                      <a:r>
                        <a:rPr lang="es-CO" sz="1400" b="1" i="0" u="none" strike="noStrike">
                          <a:solidFill>
                            <a:srgbClr val="000000"/>
                          </a:solidFill>
                          <a:effectLst/>
                          <a:latin typeface="Arial" panose="020B0604020202020204" pitchFamily="34" charset="0"/>
                        </a:rPr>
                        <a:t>22 </a:t>
                      </a:r>
                    </a:p>
                  </a:txBody>
                  <a:tcPr marL="0" marR="0" marT="0" marB="0" anchor="ctr">
                    <a:lnL>
                      <a:noFill/>
                    </a:lnL>
                    <a:lnR>
                      <a:noFill/>
                    </a:lnR>
                    <a:lnT>
                      <a:noFill/>
                    </a:lnT>
                    <a:lnB>
                      <a:noFill/>
                    </a:lnB>
                  </a:tcPr>
                </a:tc>
                <a:tc>
                  <a:txBody>
                    <a:bodyPr/>
                    <a:lstStyle/>
                    <a:p>
                      <a:pPr algn="ctr" fontAlgn="ctr"/>
                      <a:r>
                        <a:rPr lang="es-CO" sz="1400" b="1" i="0" u="none" strike="noStrike">
                          <a:solidFill>
                            <a:srgbClr val="000000"/>
                          </a:solidFill>
                          <a:effectLst/>
                          <a:latin typeface="Arial" panose="020B0604020202020204" pitchFamily="34" charset="0"/>
                        </a:rPr>
                        <a:t>22 </a:t>
                      </a:r>
                    </a:p>
                  </a:txBody>
                  <a:tcPr marL="0" marR="0" marT="0" marB="0" anchor="ctr">
                    <a:lnL>
                      <a:noFill/>
                    </a:lnL>
                    <a:lnR>
                      <a:noFill/>
                    </a:lnR>
                    <a:lnT>
                      <a:noFill/>
                    </a:lnT>
                    <a:lnB>
                      <a:noFill/>
                    </a:lnB>
                  </a:tcPr>
                </a:tc>
                <a:tc>
                  <a:txBody>
                    <a:bodyPr/>
                    <a:lstStyle/>
                    <a:p>
                      <a:pPr algn="ctr" fontAlgn="ctr"/>
                      <a:r>
                        <a:rPr lang="es-CO" sz="1400" b="1" i="0" u="none" strike="noStrike">
                          <a:solidFill>
                            <a:srgbClr val="000000"/>
                          </a:solidFill>
                          <a:effectLst/>
                          <a:latin typeface="Arial" panose="020B0604020202020204" pitchFamily="34" charset="0"/>
                        </a:rPr>
                        <a:t>22 </a:t>
                      </a:r>
                    </a:p>
                  </a:txBody>
                  <a:tcPr marL="0" marR="0" marT="0" marB="0" anchor="ctr">
                    <a:lnL>
                      <a:noFill/>
                    </a:lnL>
                    <a:lnR>
                      <a:noFill/>
                    </a:lnR>
                    <a:lnT>
                      <a:noFill/>
                    </a:lnT>
                    <a:lnB>
                      <a:noFill/>
                    </a:lnB>
                  </a:tcPr>
                </a:tc>
                <a:extLst>
                  <a:ext uri="{0D108BD9-81ED-4DB2-BD59-A6C34878D82A}">
                    <a16:rowId xmlns:a16="http://schemas.microsoft.com/office/drawing/2014/main" val="2315306153"/>
                  </a:ext>
                </a:extLst>
              </a:tr>
              <a:tr h="471589">
                <a:tc>
                  <a:txBody>
                    <a:bodyPr/>
                    <a:lstStyle/>
                    <a:p>
                      <a:pPr algn="l" fontAlgn="b"/>
                      <a:r>
                        <a:rPr lang="en-US" sz="1400" b="0" i="0" u="none" strike="noStrike" noProof="0" dirty="0" err="1">
                          <a:solidFill>
                            <a:srgbClr val="000000"/>
                          </a:solidFill>
                          <a:effectLst/>
                          <a:latin typeface="Arial" panose="020B0604020202020204" pitchFamily="34" charset="0"/>
                        </a:rPr>
                        <a:t>Seguridad</a:t>
                      </a:r>
                      <a:endParaRPr lang="en-US" sz="1400" b="0" i="0" u="none" strike="noStrike" noProof="0" dirty="0">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r>
                        <a:rPr lang="es-CO" sz="1400" b="1" i="0" u="none" strike="noStrike">
                          <a:solidFill>
                            <a:srgbClr val="000000"/>
                          </a:solidFill>
                          <a:effectLst/>
                          <a:latin typeface="Arial" panose="020B0604020202020204" pitchFamily="34" charset="0"/>
                        </a:rPr>
                        <a:t>19 </a:t>
                      </a:r>
                    </a:p>
                  </a:txBody>
                  <a:tcPr marL="0" marR="0" marT="0" marB="0" anchor="ctr">
                    <a:lnL>
                      <a:noFill/>
                    </a:lnL>
                    <a:lnR>
                      <a:noFill/>
                    </a:lnR>
                    <a:lnT>
                      <a:noFill/>
                    </a:lnT>
                    <a:lnB>
                      <a:noFill/>
                    </a:lnB>
                  </a:tcPr>
                </a:tc>
                <a:tc>
                  <a:txBody>
                    <a:bodyPr/>
                    <a:lstStyle/>
                    <a:p>
                      <a:pPr algn="ctr" fontAlgn="ctr"/>
                      <a:r>
                        <a:rPr lang="es-CO" sz="1400" b="1" i="0" u="none" strike="noStrike">
                          <a:solidFill>
                            <a:srgbClr val="000000"/>
                          </a:solidFill>
                          <a:effectLst/>
                          <a:latin typeface="Arial" panose="020B0604020202020204" pitchFamily="34" charset="0"/>
                        </a:rPr>
                        <a:t>19 </a:t>
                      </a:r>
                    </a:p>
                  </a:txBody>
                  <a:tcPr marL="0" marR="0" marT="0" marB="0" anchor="ctr">
                    <a:lnL>
                      <a:noFill/>
                    </a:lnL>
                    <a:lnR>
                      <a:noFill/>
                    </a:lnR>
                    <a:lnT>
                      <a:noFill/>
                    </a:lnT>
                    <a:lnB>
                      <a:noFill/>
                    </a:lnB>
                  </a:tcPr>
                </a:tc>
                <a:tc>
                  <a:txBody>
                    <a:bodyPr/>
                    <a:lstStyle/>
                    <a:p>
                      <a:pPr algn="ctr" fontAlgn="ctr"/>
                      <a:r>
                        <a:rPr lang="es-CO" sz="1400" b="1" i="0" u="none" strike="noStrike">
                          <a:solidFill>
                            <a:srgbClr val="000000"/>
                          </a:solidFill>
                          <a:effectLst/>
                          <a:latin typeface="Arial" panose="020B0604020202020204" pitchFamily="34" charset="0"/>
                        </a:rPr>
                        <a:t>19 </a:t>
                      </a:r>
                    </a:p>
                  </a:txBody>
                  <a:tcPr marL="0" marR="0" marT="0" marB="0" anchor="ctr">
                    <a:lnL>
                      <a:noFill/>
                    </a:lnL>
                    <a:lnR>
                      <a:noFill/>
                    </a:lnR>
                    <a:lnT>
                      <a:noFill/>
                    </a:lnT>
                    <a:lnB>
                      <a:noFill/>
                    </a:lnB>
                  </a:tcPr>
                </a:tc>
                <a:tc>
                  <a:txBody>
                    <a:bodyPr/>
                    <a:lstStyle/>
                    <a:p>
                      <a:pPr algn="ctr" fontAlgn="ctr"/>
                      <a:r>
                        <a:rPr lang="es-CO" sz="1400" b="1" i="0" u="none" strike="noStrike">
                          <a:solidFill>
                            <a:srgbClr val="000000"/>
                          </a:solidFill>
                          <a:effectLst/>
                          <a:latin typeface="Arial" panose="020B0604020202020204" pitchFamily="34" charset="0"/>
                        </a:rPr>
                        <a:t>19 </a:t>
                      </a:r>
                    </a:p>
                  </a:txBody>
                  <a:tcPr marL="0" marR="0" marT="0" marB="0" anchor="ctr">
                    <a:lnL>
                      <a:noFill/>
                    </a:lnL>
                    <a:lnR>
                      <a:noFill/>
                    </a:lnR>
                    <a:lnT>
                      <a:noFill/>
                    </a:lnT>
                    <a:lnB>
                      <a:noFill/>
                    </a:lnB>
                  </a:tcPr>
                </a:tc>
                <a:tc>
                  <a:txBody>
                    <a:bodyPr/>
                    <a:lstStyle/>
                    <a:p>
                      <a:pPr algn="ctr" fontAlgn="ctr"/>
                      <a:r>
                        <a:rPr lang="es-CO" sz="1400" b="1" i="0" u="none" strike="noStrike">
                          <a:solidFill>
                            <a:srgbClr val="000000"/>
                          </a:solidFill>
                          <a:effectLst/>
                          <a:latin typeface="Arial" panose="020B0604020202020204" pitchFamily="34" charset="0"/>
                        </a:rPr>
                        <a:t>19 </a:t>
                      </a:r>
                    </a:p>
                  </a:txBody>
                  <a:tcPr marL="0" marR="0" marT="0" marB="0" anchor="ctr">
                    <a:lnL>
                      <a:noFill/>
                    </a:lnL>
                    <a:lnR>
                      <a:noFill/>
                    </a:lnR>
                    <a:lnT>
                      <a:noFill/>
                    </a:lnT>
                    <a:lnB>
                      <a:noFill/>
                    </a:lnB>
                  </a:tcPr>
                </a:tc>
                <a:tc>
                  <a:txBody>
                    <a:bodyPr/>
                    <a:lstStyle/>
                    <a:p>
                      <a:pPr algn="ctr" fontAlgn="ctr"/>
                      <a:r>
                        <a:rPr lang="es-CO" sz="1400" b="1" i="0" u="none" strike="noStrike">
                          <a:solidFill>
                            <a:srgbClr val="000000"/>
                          </a:solidFill>
                          <a:effectLst/>
                          <a:latin typeface="Arial" panose="020B0604020202020204" pitchFamily="34" charset="0"/>
                        </a:rPr>
                        <a:t>19 </a:t>
                      </a:r>
                    </a:p>
                  </a:txBody>
                  <a:tcPr marL="0" marR="0" marT="0" marB="0" anchor="ctr">
                    <a:lnL>
                      <a:noFill/>
                    </a:lnL>
                    <a:lnR>
                      <a:noFill/>
                    </a:lnR>
                    <a:lnT>
                      <a:noFill/>
                    </a:lnT>
                    <a:lnB>
                      <a:noFill/>
                    </a:lnB>
                  </a:tcPr>
                </a:tc>
                <a:tc>
                  <a:txBody>
                    <a:bodyPr/>
                    <a:lstStyle/>
                    <a:p>
                      <a:pPr algn="ctr" fontAlgn="ctr"/>
                      <a:r>
                        <a:rPr lang="es-CO" sz="1400" b="1" i="0" u="none" strike="noStrike">
                          <a:solidFill>
                            <a:srgbClr val="000000"/>
                          </a:solidFill>
                          <a:effectLst/>
                          <a:latin typeface="Arial" panose="020B0604020202020204" pitchFamily="34" charset="0"/>
                        </a:rPr>
                        <a:t>19 </a:t>
                      </a:r>
                    </a:p>
                  </a:txBody>
                  <a:tcPr marL="0" marR="0" marT="0" marB="0" anchor="ctr">
                    <a:lnL>
                      <a:noFill/>
                    </a:lnL>
                    <a:lnR>
                      <a:noFill/>
                    </a:lnR>
                    <a:lnT>
                      <a:noFill/>
                    </a:lnT>
                    <a:lnB>
                      <a:noFill/>
                    </a:lnB>
                  </a:tcPr>
                </a:tc>
                <a:tc>
                  <a:txBody>
                    <a:bodyPr/>
                    <a:lstStyle/>
                    <a:p>
                      <a:pPr algn="ctr" fontAlgn="ctr"/>
                      <a:r>
                        <a:rPr lang="es-CO" sz="1400" b="1" i="0" u="none" strike="noStrike">
                          <a:solidFill>
                            <a:srgbClr val="000000"/>
                          </a:solidFill>
                          <a:effectLst/>
                          <a:latin typeface="Arial" panose="020B0604020202020204" pitchFamily="34" charset="0"/>
                        </a:rPr>
                        <a:t>19 </a:t>
                      </a:r>
                    </a:p>
                  </a:txBody>
                  <a:tcPr marL="0" marR="0" marT="0" marB="0" anchor="ctr">
                    <a:lnL>
                      <a:noFill/>
                    </a:lnL>
                    <a:lnR>
                      <a:noFill/>
                    </a:lnR>
                    <a:lnT>
                      <a:noFill/>
                    </a:lnT>
                    <a:lnB>
                      <a:noFill/>
                    </a:lnB>
                  </a:tcPr>
                </a:tc>
                <a:tc>
                  <a:txBody>
                    <a:bodyPr/>
                    <a:lstStyle/>
                    <a:p>
                      <a:pPr algn="ctr" fontAlgn="ctr"/>
                      <a:r>
                        <a:rPr lang="es-CO" sz="1400" b="1" i="0" u="none" strike="noStrike">
                          <a:solidFill>
                            <a:srgbClr val="000000"/>
                          </a:solidFill>
                          <a:effectLst/>
                          <a:latin typeface="Arial" panose="020B0604020202020204" pitchFamily="34" charset="0"/>
                        </a:rPr>
                        <a:t>19 </a:t>
                      </a:r>
                    </a:p>
                  </a:txBody>
                  <a:tcPr marL="0" marR="0" marT="0" marB="0" anchor="ctr">
                    <a:lnL>
                      <a:noFill/>
                    </a:lnL>
                    <a:lnR>
                      <a:noFill/>
                    </a:lnR>
                    <a:lnT>
                      <a:noFill/>
                    </a:lnT>
                    <a:lnB>
                      <a:noFill/>
                    </a:lnB>
                  </a:tcPr>
                </a:tc>
                <a:tc>
                  <a:txBody>
                    <a:bodyPr/>
                    <a:lstStyle/>
                    <a:p>
                      <a:pPr algn="ctr" fontAlgn="ctr"/>
                      <a:r>
                        <a:rPr lang="es-CO" sz="1400" b="1" i="0" u="none" strike="noStrike">
                          <a:solidFill>
                            <a:srgbClr val="000000"/>
                          </a:solidFill>
                          <a:effectLst/>
                          <a:latin typeface="Arial" panose="020B0604020202020204" pitchFamily="34" charset="0"/>
                        </a:rPr>
                        <a:t>19 </a:t>
                      </a:r>
                    </a:p>
                  </a:txBody>
                  <a:tcPr marL="0" marR="0" marT="0" marB="0" anchor="ctr">
                    <a:lnL>
                      <a:noFill/>
                    </a:lnL>
                    <a:lnR>
                      <a:noFill/>
                    </a:lnR>
                    <a:lnT>
                      <a:noFill/>
                    </a:lnT>
                    <a:lnB>
                      <a:noFill/>
                    </a:lnB>
                  </a:tcPr>
                </a:tc>
                <a:extLst>
                  <a:ext uri="{0D108BD9-81ED-4DB2-BD59-A6C34878D82A}">
                    <a16:rowId xmlns:a16="http://schemas.microsoft.com/office/drawing/2014/main" val="558675270"/>
                  </a:ext>
                </a:extLst>
              </a:tr>
              <a:tr h="471589">
                <a:tc>
                  <a:txBody>
                    <a:bodyPr/>
                    <a:lstStyle/>
                    <a:p>
                      <a:pPr algn="l" fontAlgn="b"/>
                      <a:r>
                        <a:rPr lang="en-US" sz="1400" b="0" i="0" u="none" strike="noStrike" noProof="0" dirty="0" err="1">
                          <a:solidFill>
                            <a:srgbClr val="000000"/>
                          </a:solidFill>
                          <a:effectLst/>
                          <a:latin typeface="Arial" panose="020B0604020202020204" pitchFamily="34" charset="0"/>
                        </a:rPr>
                        <a:t>Impuestos</a:t>
                      </a:r>
                      <a:r>
                        <a:rPr lang="en-US" sz="1400" b="0" i="0" u="none" strike="noStrike" noProof="0" dirty="0">
                          <a:solidFill>
                            <a:srgbClr val="000000"/>
                          </a:solidFill>
                          <a:effectLst/>
                          <a:latin typeface="Arial" panose="020B0604020202020204" pitchFamily="34" charset="0"/>
                        </a:rPr>
                        <a:t> de </a:t>
                      </a:r>
                      <a:r>
                        <a:rPr lang="en-US" sz="1400" b="0" i="0" u="none" strike="noStrike" noProof="0" dirty="0" err="1">
                          <a:solidFill>
                            <a:srgbClr val="000000"/>
                          </a:solidFill>
                          <a:effectLst/>
                          <a:latin typeface="Arial" panose="020B0604020202020204" pitchFamily="34" charset="0"/>
                        </a:rPr>
                        <a:t>producción</a:t>
                      </a:r>
                      <a:endParaRPr lang="en-US" sz="1400" b="0" i="0" u="none" strike="noStrike" noProof="0" dirty="0">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r>
                        <a:rPr lang="es-CO" sz="1400" b="1" i="0" u="none" strike="noStrike">
                          <a:solidFill>
                            <a:srgbClr val="000000"/>
                          </a:solidFill>
                          <a:effectLst/>
                          <a:latin typeface="Arial" panose="020B0604020202020204" pitchFamily="34" charset="0"/>
                        </a:rPr>
                        <a:t>82 </a:t>
                      </a:r>
                    </a:p>
                  </a:txBody>
                  <a:tcPr marL="0" marR="0" marT="0" marB="0" anchor="ctr">
                    <a:lnL>
                      <a:noFill/>
                    </a:lnL>
                    <a:lnR>
                      <a:noFill/>
                    </a:lnR>
                    <a:lnT>
                      <a:noFill/>
                    </a:lnT>
                    <a:lnB>
                      <a:noFill/>
                    </a:lnB>
                  </a:tcPr>
                </a:tc>
                <a:tc>
                  <a:txBody>
                    <a:bodyPr/>
                    <a:lstStyle/>
                    <a:p>
                      <a:pPr algn="ctr" fontAlgn="ctr"/>
                      <a:r>
                        <a:rPr lang="es-CO" sz="1400" b="1" i="0" u="none" strike="noStrike">
                          <a:solidFill>
                            <a:srgbClr val="000000"/>
                          </a:solidFill>
                          <a:effectLst/>
                          <a:latin typeface="Arial" panose="020B0604020202020204" pitchFamily="34" charset="0"/>
                        </a:rPr>
                        <a:t>85 </a:t>
                      </a:r>
                    </a:p>
                  </a:txBody>
                  <a:tcPr marL="0" marR="0" marT="0" marB="0" anchor="ctr">
                    <a:lnL>
                      <a:noFill/>
                    </a:lnL>
                    <a:lnR>
                      <a:noFill/>
                    </a:lnR>
                    <a:lnT>
                      <a:noFill/>
                    </a:lnT>
                    <a:lnB>
                      <a:noFill/>
                    </a:lnB>
                  </a:tcPr>
                </a:tc>
                <a:tc>
                  <a:txBody>
                    <a:bodyPr/>
                    <a:lstStyle/>
                    <a:p>
                      <a:pPr algn="ctr" fontAlgn="ctr"/>
                      <a:r>
                        <a:rPr lang="es-CO" sz="1400" b="1" i="0" u="none" strike="noStrike">
                          <a:solidFill>
                            <a:srgbClr val="000000"/>
                          </a:solidFill>
                          <a:effectLst/>
                          <a:latin typeface="Arial" panose="020B0604020202020204" pitchFamily="34" charset="0"/>
                        </a:rPr>
                        <a:t>89 </a:t>
                      </a:r>
                    </a:p>
                  </a:txBody>
                  <a:tcPr marL="0" marR="0" marT="0" marB="0" anchor="ctr">
                    <a:lnL>
                      <a:noFill/>
                    </a:lnL>
                    <a:lnR>
                      <a:noFill/>
                    </a:lnR>
                    <a:lnT>
                      <a:noFill/>
                    </a:lnT>
                    <a:lnB>
                      <a:noFill/>
                    </a:lnB>
                  </a:tcPr>
                </a:tc>
                <a:tc>
                  <a:txBody>
                    <a:bodyPr/>
                    <a:lstStyle/>
                    <a:p>
                      <a:pPr algn="ctr" fontAlgn="ctr"/>
                      <a:r>
                        <a:rPr lang="es-CO" sz="1400" b="1" i="0" u="none" strike="noStrike">
                          <a:solidFill>
                            <a:srgbClr val="000000"/>
                          </a:solidFill>
                          <a:effectLst/>
                          <a:latin typeface="Arial" panose="020B0604020202020204" pitchFamily="34" charset="0"/>
                        </a:rPr>
                        <a:t>91 </a:t>
                      </a:r>
                    </a:p>
                  </a:txBody>
                  <a:tcPr marL="0" marR="0" marT="0" marB="0" anchor="ctr">
                    <a:lnL>
                      <a:noFill/>
                    </a:lnL>
                    <a:lnR>
                      <a:noFill/>
                    </a:lnR>
                    <a:lnT>
                      <a:noFill/>
                    </a:lnT>
                    <a:lnB>
                      <a:noFill/>
                    </a:lnB>
                  </a:tcPr>
                </a:tc>
                <a:tc>
                  <a:txBody>
                    <a:bodyPr/>
                    <a:lstStyle/>
                    <a:p>
                      <a:pPr algn="ctr" fontAlgn="ctr"/>
                      <a:r>
                        <a:rPr lang="es-CO" sz="1400" b="1" i="0" u="none" strike="noStrike">
                          <a:solidFill>
                            <a:srgbClr val="000000"/>
                          </a:solidFill>
                          <a:effectLst/>
                          <a:latin typeface="Arial" panose="020B0604020202020204" pitchFamily="34" charset="0"/>
                        </a:rPr>
                        <a:t>91 </a:t>
                      </a:r>
                    </a:p>
                  </a:txBody>
                  <a:tcPr marL="0" marR="0" marT="0" marB="0" anchor="ctr">
                    <a:lnL>
                      <a:noFill/>
                    </a:lnL>
                    <a:lnR>
                      <a:noFill/>
                    </a:lnR>
                    <a:lnT>
                      <a:noFill/>
                    </a:lnT>
                    <a:lnB>
                      <a:noFill/>
                    </a:lnB>
                  </a:tcPr>
                </a:tc>
                <a:tc>
                  <a:txBody>
                    <a:bodyPr/>
                    <a:lstStyle/>
                    <a:p>
                      <a:pPr algn="ctr" fontAlgn="ctr"/>
                      <a:r>
                        <a:rPr lang="es-CO" sz="1400" b="1" i="0" u="none" strike="noStrike">
                          <a:solidFill>
                            <a:srgbClr val="000000"/>
                          </a:solidFill>
                          <a:effectLst/>
                          <a:latin typeface="Arial" panose="020B0604020202020204" pitchFamily="34" charset="0"/>
                        </a:rPr>
                        <a:t>91 </a:t>
                      </a:r>
                    </a:p>
                  </a:txBody>
                  <a:tcPr marL="0" marR="0" marT="0" marB="0" anchor="ctr">
                    <a:lnL>
                      <a:noFill/>
                    </a:lnL>
                    <a:lnR>
                      <a:noFill/>
                    </a:lnR>
                    <a:lnT>
                      <a:noFill/>
                    </a:lnT>
                    <a:lnB>
                      <a:noFill/>
                    </a:lnB>
                  </a:tcPr>
                </a:tc>
                <a:tc>
                  <a:txBody>
                    <a:bodyPr/>
                    <a:lstStyle/>
                    <a:p>
                      <a:pPr algn="ctr" fontAlgn="ctr"/>
                      <a:r>
                        <a:rPr lang="es-CO" sz="1400" b="1" i="0" u="none" strike="noStrike">
                          <a:solidFill>
                            <a:srgbClr val="000000"/>
                          </a:solidFill>
                          <a:effectLst/>
                          <a:latin typeface="Arial" panose="020B0604020202020204" pitchFamily="34" charset="0"/>
                        </a:rPr>
                        <a:t>91 </a:t>
                      </a:r>
                    </a:p>
                  </a:txBody>
                  <a:tcPr marL="0" marR="0" marT="0" marB="0" anchor="ctr">
                    <a:lnL>
                      <a:noFill/>
                    </a:lnL>
                    <a:lnR>
                      <a:noFill/>
                    </a:lnR>
                    <a:lnT>
                      <a:noFill/>
                    </a:lnT>
                    <a:lnB>
                      <a:noFill/>
                    </a:lnB>
                  </a:tcPr>
                </a:tc>
                <a:tc>
                  <a:txBody>
                    <a:bodyPr/>
                    <a:lstStyle/>
                    <a:p>
                      <a:pPr algn="ctr" fontAlgn="ctr"/>
                      <a:r>
                        <a:rPr lang="es-CO" sz="1400" b="1" i="0" u="none" strike="noStrike">
                          <a:solidFill>
                            <a:srgbClr val="000000"/>
                          </a:solidFill>
                          <a:effectLst/>
                          <a:latin typeface="Arial" panose="020B0604020202020204" pitchFamily="34" charset="0"/>
                        </a:rPr>
                        <a:t>91 </a:t>
                      </a:r>
                    </a:p>
                  </a:txBody>
                  <a:tcPr marL="0" marR="0" marT="0" marB="0" anchor="ctr">
                    <a:lnL>
                      <a:noFill/>
                    </a:lnL>
                    <a:lnR>
                      <a:noFill/>
                    </a:lnR>
                    <a:lnT>
                      <a:noFill/>
                    </a:lnT>
                    <a:lnB>
                      <a:noFill/>
                    </a:lnB>
                  </a:tcPr>
                </a:tc>
                <a:tc>
                  <a:txBody>
                    <a:bodyPr/>
                    <a:lstStyle/>
                    <a:p>
                      <a:pPr algn="ctr" fontAlgn="ctr"/>
                      <a:r>
                        <a:rPr lang="es-CO" sz="1400" b="1" i="0" u="none" strike="noStrike">
                          <a:solidFill>
                            <a:srgbClr val="000000"/>
                          </a:solidFill>
                          <a:effectLst/>
                          <a:latin typeface="Arial" panose="020B0604020202020204" pitchFamily="34" charset="0"/>
                        </a:rPr>
                        <a:t>91 </a:t>
                      </a:r>
                    </a:p>
                  </a:txBody>
                  <a:tcPr marL="0" marR="0" marT="0" marB="0" anchor="ctr">
                    <a:lnL>
                      <a:noFill/>
                    </a:lnL>
                    <a:lnR>
                      <a:noFill/>
                    </a:lnR>
                    <a:lnT>
                      <a:noFill/>
                    </a:lnT>
                    <a:lnB>
                      <a:noFill/>
                    </a:lnB>
                  </a:tcPr>
                </a:tc>
                <a:tc>
                  <a:txBody>
                    <a:bodyPr/>
                    <a:lstStyle/>
                    <a:p>
                      <a:pPr algn="ctr" fontAlgn="ctr"/>
                      <a:r>
                        <a:rPr lang="es-CO" sz="1400" b="1" i="0" u="none" strike="noStrike">
                          <a:solidFill>
                            <a:srgbClr val="000000"/>
                          </a:solidFill>
                          <a:effectLst/>
                          <a:latin typeface="Arial" panose="020B0604020202020204" pitchFamily="34" charset="0"/>
                        </a:rPr>
                        <a:t>91 </a:t>
                      </a:r>
                    </a:p>
                  </a:txBody>
                  <a:tcPr marL="0" marR="0" marT="0" marB="0" anchor="ctr">
                    <a:lnL>
                      <a:noFill/>
                    </a:lnL>
                    <a:lnR>
                      <a:noFill/>
                    </a:lnR>
                    <a:lnT>
                      <a:noFill/>
                    </a:lnT>
                    <a:lnB>
                      <a:noFill/>
                    </a:lnB>
                  </a:tcPr>
                </a:tc>
                <a:extLst>
                  <a:ext uri="{0D108BD9-81ED-4DB2-BD59-A6C34878D82A}">
                    <a16:rowId xmlns:a16="http://schemas.microsoft.com/office/drawing/2014/main" val="3893960915"/>
                  </a:ext>
                </a:extLst>
              </a:tr>
              <a:tr h="471589">
                <a:tc>
                  <a:txBody>
                    <a:bodyPr/>
                    <a:lstStyle/>
                    <a:p>
                      <a:pPr algn="l" fontAlgn="b"/>
                      <a:r>
                        <a:rPr lang="en-US" sz="1400" b="0" i="0" u="none" strike="noStrike" noProof="0" dirty="0" err="1">
                          <a:solidFill>
                            <a:srgbClr val="000000"/>
                          </a:solidFill>
                          <a:effectLst/>
                          <a:latin typeface="Arial" panose="020B0604020202020204" pitchFamily="34" charset="0"/>
                        </a:rPr>
                        <a:t>Fuerza</a:t>
                      </a:r>
                      <a:r>
                        <a:rPr lang="en-US" sz="1400" b="0" i="0" u="none" strike="noStrike" noProof="0" dirty="0">
                          <a:solidFill>
                            <a:srgbClr val="000000"/>
                          </a:solidFill>
                          <a:effectLst/>
                          <a:latin typeface="Arial" panose="020B0604020202020204" pitchFamily="34" charset="0"/>
                        </a:rPr>
                        <a:t> </a:t>
                      </a:r>
                      <a:r>
                        <a:rPr lang="en-US" sz="1400" b="0" i="0" u="none" strike="noStrike" noProof="0" dirty="0" err="1">
                          <a:solidFill>
                            <a:srgbClr val="000000"/>
                          </a:solidFill>
                          <a:effectLst/>
                          <a:latin typeface="Arial" panose="020B0604020202020204" pitchFamily="34" charset="0"/>
                        </a:rPr>
                        <a:t>laboral</a:t>
                      </a:r>
                      <a:endParaRPr lang="en-US" sz="1400" b="0" i="0" u="none" strike="noStrike" noProof="0" dirty="0">
                        <a:solidFill>
                          <a:srgbClr val="000000"/>
                        </a:solidFill>
                        <a:effectLst/>
                        <a:latin typeface="Arial" panose="020B0604020202020204" pitchFamily="34" charset="0"/>
                      </a:endParaRPr>
                    </a:p>
                  </a:txBody>
                  <a:tcPr marL="0" marR="0" marT="0" marB="0" anchor="ctr">
                    <a:lnL>
                      <a:noFill/>
                    </a:lnL>
                    <a:lnR>
                      <a:noFill/>
                    </a:lnR>
                    <a:lnT>
                      <a:noFill/>
                    </a:lnT>
                    <a:lnB>
                      <a:noFill/>
                    </a:lnB>
                  </a:tcPr>
                </a:tc>
                <a:tc>
                  <a:txBody>
                    <a:bodyPr/>
                    <a:lstStyle/>
                    <a:p>
                      <a:pPr algn="ctr" fontAlgn="ctr"/>
                      <a:r>
                        <a:rPr lang="es-CO" sz="1400" b="1" i="0" u="none" strike="noStrike">
                          <a:solidFill>
                            <a:srgbClr val="000000"/>
                          </a:solidFill>
                          <a:effectLst/>
                          <a:latin typeface="Arial" panose="020B0604020202020204" pitchFamily="34" charset="0"/>
                        </a:rPr>
                        <a:t>100 </a:t>
                      </a:r>
                    </a:p>
                  </a:txBody>
                  <a:tcPr marL="0" marR="0" marT="0" marB="0" anchor="ctr">
                    <a:lnL>
                      <a:noFill/>
                    </a:lnL>
                    <a:lnR>
                      <a:noFill/>
                    </a:lnR>
                    <a:lnT>
                      <a:noFill/>
                    </a:lnT>
                    <a:lnB>
                      <a:noFill/>
                    </a:lnB>
                  </a:tcPr>
                </a:tc>
                <a:tc>
                  <a:txBody>
                    <a:bodyPr/>
                    <a:lstStyle/>
                    <a:p>
                      <a:pPr algn="ctr" fontAlgn="ctr"/>
                      <a:r>
                        <a:rPr lang="es-CO" sz="1400" b="1" i="0" u="none" strike="noStrike">
                          <a:solidFill>
                            <a:srgbClr val="000000"/>
                          </a:solidFill>
                          <a:effectLst/>
                          <a:latin typeface="Arial" panose="020B0604020202020204" pitchFamily="34" charset="0"/>
                        </a:rPr>
                        <a:t>100 </a:t>
                      </a:r>
                    </a:p>
                  </a:txBody>
                  <a:tcPr marL="0" marR="0" marT="0" marB="0" anchor="ctr">
                    <a:lnL>
                      <a:noFill/>
                    </a:lnL>
                    <a:lnR>
                      <a:noFill/>
                    </a:lnR>
                    <a:lnT>
                      <a:noFill/>
                    </a:lnT>
                    <a:lnB>
                      <a:noFill/>
                    </a:lnB>
                  </a:tcPr>
                </a:tc>
                <a:tc>
                  <a:txBody>
                    <a:bodyPr/>
                    <a:lstStyle/>
                    <a:p>
                      <a:pPr algn="ctr" fontAlgn="ctr"/>
                      <a:r>
                        <a:rPr lang="es-CO" sz="1400" b="1" i="0" u="none" strike="noStrike">
                          <a:solidFill>
                            <a:srgbClr val="000000"/>
                          </a:solidFill>
                          <a:effectLst/>
                          <a:latin typeface="Arial" panose="020B0604020202020204" pitchFamily="34" charset="0"/>
                        </a:rPr>
                        <a:t>100 </a:t>
                      </a:r>
                    </a:p>
                  </a:txBody>
                  <a:tcPr marL="0" marR="0" marT="0" marB="0" anchor="ctr">
                    <a:lnL>
                      <a:noFill/>
                    </a:lnL>
                    <a:lnR>
                      <a:noFill/>
                    </a:lnR>
                    <a:lnT>
                      <a:noFill/>
                    </a:lnT>
                    <a:lnB>
                      <a:noFill/>
                    </a:lnB>
                  </a:tcPr>
                </a:tc>
                <a:tc>
                  <a:txBody>
                    <a:bodyPr/>
                    <a:lstStyle/>
                    <a:p>
                      <a:pPr algn="ctr" fontAlgn="ctr"/>
                      <a:r>
                        <a:rPr lang="es-CO" sz="1400" b="1" i="0" u="none" strike="noStrike">
                          <a:solidFill>
                            <a:srgbClr val="000000"/>
                          </a:solidFill>
                          <a:effectLst/>
                          <a:latin typeface="Arial" panose="020B0604020202020204" pitchFamily="34" charset="0"/>
                        </a:rPr>
                        <a:t>100 </a:t>
                      </a:r>
                    </a:p>
                  </a:txBody>
                  <a:tcPr marL="0" marR="0" marT="0" marB="0" anchor="ctr">
                    <a:lnL>
                      <a:noFill/>
                    </a:lnL>
                    <a:lnR>
                      <a:noFill/>
                    </a:lnR>
                    <a:lnT>
                      <a:noFill/>
                    </a:lnT>
                    <a:lnB>
                      <a:noFill/>
                    </a:lnB>
                  </a:tcPr>
                </a:tc>
                <a:tc>
                  <a:txBody>
                    <a:bodyPr/>
                    <a:lstStyle/>
                    <a:p>
                      <a:pPr algn="ctr" fontAlgn="ctr"/>
                      <a:r>
                        <a:rPr lang="es-CO" sz="1400" b="1" i="0" u="none" strike="noStrike">
                          <a:solidFill>
                            <a:srgbClr val="000000"/>
                          </a:solidFill>
                          <a:effectLst/>
                          <a:latin typeface="Arial" panose="020B0604020202020204" pitchFamily="34" charset="0"/>
                        </a:rPr>
                        <a:t>100 </a:t>
                      </a:r>
                    </a:p>
                  </a:txBody>
                  <a:tcPr marL="0" marR="0" marT="0" marB="0" anchor="ctr">
                    <a:lnL>
                      <a:noFill/>
                    </a:lnL>
                    <a:lnR>
                      <a:noFill/>
                    </a:lnR>
                    <a:lnT>
                      <a:noFill/>
                    </a:lnT>
                    <a:lnB>
                      <a:noFill/>
                    </a:lnB>
                  </a:tcPr>
                </a:tc>
                <a:tc>
                  <a:txBody>
                    <a:bodyPr/>
                    <a:lstStyle/>
                    <a:p>
                      <a:pPr algn="ctr" fontAlgn="ctr"/>
                      <a:r>
                        <a:rPr lang="es-CO" sz="1400" b="1" i="0" u="none" strike="noStrike">
                          <a:solidFill>
                            <a:srgbClr val="000000"/>
                          </a:solidFill>
                          <a:effectLst/>
                          <a:latin typeface="Arial" panose="020B0604020202020204" pitchFamily="34" charset="0"/>
                        </a:rPr>
                        <a:t>100 </a:t>
                      </a:r>
                    </a:p>
                  </a:txBody>
                  <a:tcPr marL="0" marR="0" marT="0" marB="0" anchor="ctr">
                    <a:lnL>
                      <a:noFill/>
                    </a:lnL>
                    <a:lnR>
                      <a:noFill/>
                    </a:lnR>
                    <a:lnT>
                      <a:noFill/>
                    </a:lnT>
                    <a:lnB>
                      <a:noFill/>
                    </a:lnB>
                  </a:tcPr>
                </a:tc>
                <a:tc>
                  <a:txBody>
                    <a:bodyPr/>
                    <a:lstStyle/>
                    <a:p>
                      <a:pPr algn="ctr" fontAlgn="ctr"/>
                      <a:r>
                        <a:rPr lang="es-CO" sz="1400" b="1" i="0" u="none" strike="noStrike">
                          <a:solidFill>
                            <a:srgbClr val="000000"/>
                          </a:solidFill>
                          <a:effectLst/>
                          <a:latin typeface="Arial" panose="020B0604020202020204" pitchFamily="34" charset="0"/>
                        </a:rPr>
                        <a:t>100 </a:t>
                      </a:r>
                    </a:p>
                  </a:txBody>
                  <a:tcPr marL="0" marR="0" marT="0" marB="0" anchor="ctr">
                    <a:lnL>
                      <a:noFill/>
                    </a:lnL>
                    <a:lnR>
                      <a:noFill/>
                    </a:lnR>
                    <a:lnT>
                      <a:noFill/>
                    </a:lnT>
                    <a:lnB>
                      <a:noFill/>
                    </a:lnB>
                  </a:tcPr>
                </a:tc>
                <a:tc>
                  <a:txBody>
                    <a:bodyPr/>
                    <a:lstStyle/>
                    <a:p>
                      <a:pPr algn="ctr" fontAlgn="ctr"/>
                      <a:r>
                        <a:rPr lang="es-CO" sz="1400" b="1" i="0" u="none" strike="noStrike">
                          <a:solidFill>
                            <a:srgbClr val="000000"/>
                          </a:solidFill>
                          <a:effectLst/>
                          <a:latin typeface="Arial" panose="020B0604020202020204" pitchFamily="34" charset="0"/>
                        </a:rPr>
                        <a:t>100 </a:t>
                      </a:r>
                    </a:p>
                  </a:txBody>
                  <a:tcPr marL="0" marR="0" marT="0" marB="0" anchor="ctr">
                    <a:lnL>
                      <a:noFill/>
                    </a:lnL>
                    <a:lnR>
                      <a:noFill/>
                    </a:lnR>
                    <a:lnT>
                      <a:noFill/>
                    </a:lnT>
                    <a:lnB>
                      <a:noFill/>
                    </a:lnB>
                  </a:tcPr>
                </a:tc>
                <a:tc>
                  <a:txBody>
                    <a:bodyPr/>
                    <a:lstStyle/>
                    <a:p>
                      <a:pPr algn="ctr" fontAlgn="ctr"/>
                      <a:r>
                        <a:rPr lang="es-CO" sz="1400" b="1" i="0" u="none" strike="noStrike">
                          <a:solidFill>
                            <a:srgbClr val="000000"/>
                          </a:solidFill>
                          <a:effectLst/>
                          <a:latin typeface="Arial" panose="020B0604020202020204" pitchFamily="34" charset="0"/>
                        </a:rPr>
                        <a:t>100 </a:t>
                      </a:r>
                    </a:p>
                  </a:txBody>
                  <a:tcPr marL="0" marR="0" marT="0" marB="0" anchor="ctr">
                    <a:lnL>
                      <a:noFill/>
                    </a:lnL>
                    <a:lnR>
                      <a:noFill/>
                    </a:lnR>
                    <a:lnT>
                      <a:noFill/>
                    </a:lnT>
                    <a:lnB>
                      <a:noFill/>
                    </a:lnB>
                  </a:tcPr>
                </a:tc>
                <a:tc>
                  <a:txBody>
                    <a:bodyPr/>
                    <a:lstStyle/>
                    <a:p>
                      <a:pPr algn="ctr" fontAlgn="ctr"/>
                      <a:r>
                        <a:rPr lang="es-CO" sz="1400" b="1" i="0" u="none" strike="noStrike">
                          <a:solidFill>
                            <a:srgbClr val="000000"/>
                          </a:solidFill>
                          <a:effectLst/>
                          <a:latin typeface="Arial" panose="020B0604020202020204" pitchFamily="34" charset="0"/>
                        </a:rPr>
                        <a:t>100 </a:t>
                      </a:r>
                    </a:p>
                  </a:txBody>
                  <a:tcPr marL="0" marR="0" marT="0" marB="0" anchor="ctr">
                    <a:lnL>
                      <a:noFill/>
                    </a:lnL>
                    <a:lnR>
                      <a:noFill/>
                    </a:lnR>
                    <a:lnT>
                      <a:noFill/>
                    </a:lnT>
                    <a:lnB>
                      <a:noFill/>
                    </a:lnB>
                  </a:tcPr>
                </a:tc>
                <a:extLst>
                  <a:ext uri="{0D108BD9-81ED-4DB2-BD59-A6C34878D82A}">
                    <a16:rowId xmlns:a16="http://schemas.microsoft.com/office/drawing/2014/main" val="3783815052"/>
                  </a:ext>
                </a:extLst>
              </a:tr>
              <a:tr h="471589">
                <a:tc>
                  <a:txBody>
                    <a:bodyPr/>
                    <a:lstStyle/>
                    <a:p>
                      <a:pPr algn="l" fontAlgn="b"/>
                      <a:r>
                        <a:rPr lang="en-US" sz="1400" b="0" i="0" u="none" strike="noStrike" noProof="0" dirty="0" err="1">
                          <a:solidFill>
                            <a:srgbClr val="000000"/>
                          </a:solidFill>
                          <a:effectLst/>
                          <a:latin typeface="Arial" panose="020B0604020202020204" pitchFamily="34" charset="0"/>
                        </a:rPr>
                        <a:t>Exploración</a:t>
                      </a:r>
                      <a:endParaRPr lang="en-US" sz="1400" b="0" i="0" u="none" strike="noStrike" noProof="0" dirty="0">
                        <a:solidFill>
                          <a:srgbClr val="000000"/>
                        </a:solidFill>
                        <a:effectLst/>
                        <a:latin typeface="Arial" panose="020B0604020202020204" pitchFamily="34" charset="0"/>
                      </a:endParaRPr>
                    </a:p>
                  </a:txBody>
                  <a:tcPr marL="0" marR="0" marT="0" marB="0" anchor="ctr">
                    <a:lnL>
                      <a:noFill/>
                    </a:lnL>
                    <a:lnR>
                      <a:noFill/>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s-CO" sz="1400" b="1" i="0" u="none" strike="noStrike">
                          <a:solidFill>
                            <a:srgbClr val="000000"/>
                          </a:solidFill>
                          <a:effectLst/>
                          <a:latin typeface="Arial" panose="020B0604020202020204" pitchFamily="34" charset="0"/>
                        </a:rPr>
                        <a:t>250 </a:t>
                      </a:r>
                    </a:p>
                  </a:txBody>
                  <a:tcPr marL="0" marR="0" marT="0" marB="0" anchor="ctr">
                    <a:lnL>
                      <a:noFill/>
                    </a:lnL>
                    <a:lnR>
                      <a:noFill/>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s-CO" sz="1400" b="1" i="0" u="none" strike="noStrike">
                          <a:solidFill>
                            <a:srgbClr val="000000"/>
                          </a:solidFill>
                          <a:effectLst/>
                          <a:latin typeface="Arial" panose="020B0604020202020204" pitchFamily="34" charset="0"/>
                        </a:rPr>
                        <a:t>250 </a:t>
                      </a:r>
                    </a:p>
                  </a:txBody>
                  <a:tcPr marL="0" marR="0" marT="0" marB="0" anchor="ctr">
                    <a:lnL>
                      <a:noFill/>
                    </a:lnL>
                    <a:lnR>
                      <a:noFill/>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s-CO" sz="1400" b="1" i="0" u="none" strike="noStrike">
                          <a:solidFill>
                            <a:srgbClr val="000000"/>
                          </a:solidFill>
                          <a:effectLst/>
                          <a:latin typeface="Arial" panose="020B0604020202020204" pitchFamily="34" charset="0"/>
                        </a:rPr>
                        <a:t>250 </a:t>
                      </a:r>
                    </a:p>
                  </a:txBody>
                  <a:tcPr marL="0" marR="0" marT="0" marB="0" anchor="ctr">
                    <a:lnL>
                      <a:noFill/>
                    </a:lnL>
                    <a:lnR>
                      <a:noFill/>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s-CO" sz="1400" b="1" i="0" u="none" strike="noStrike">
                          <a:solidFill>
                            <a:srgbClr val="000000"/>
                          </a:solidFill>
                          <a:effectLst/>
                          <a:latin typeface="Arial" panose="020B0604020202020204" pitchFamily="34" charset="0"/>
                        </a:rPr>
                        <a:t>250 </a:t>
                      </a:r>
                    </a:p>
                  </a:txBody>
                  <a:tcPr marL="0" marR="0" marT="0" marB="0" anchor="ctr">
                    <a:lnL>
                      <a:noFill/>
                    </a:lnL>
                    <a:lnR>
                      <a:noFill/>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s-CO" sz="1400" b="1" i="0" u="none" strike="noStrike">
                          <a:solidFill>
                            <a:srgbClr val="000000"/>
                          </a:solidFill>
                          <a:effectLst/>
                          <a:latin typeface="Arial" panose="020B0604020202020204" pitchFamily="34" charset="0"/>
                        </a:rPr>
                        <a:t>250 </a:t>
                      </a:r>
                    </a:p>
                  </a:txBody>
                  <a:tcPr marL="0" marR="0" marT="0" marB="0" anchor="ctr">
                    <a:lnL>
                      <a:noFill/>
                    </a:lnL>
                    <a:lnR>
                      <a:noFill/>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s-CO" sz="1400" b="1" i="0" u="none" strike="noStrike">
                          <a:solidFill>
                            <a:srgbClr val="000000"/>
                          </a:solidFill>
                          <a:effectLst/>
                          <a:latin typeface="Arial" panose="020B0604020202020204" pitchFamily="34" charset="0"/>
                        </a:rPr>
                        <a:t>250 </a:t>
                      </a:r>
                    </a:p>
                  </a:txBody>
                  <a:tcPr marL="0" marR="0" marT="0" marB="0" anchor="ctr">
                    <a:lnL>
                      <a:noFill/>
                    </a:lnL>
                    <a:lnR>
                      <a:noFill/>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s-CO" sz="1400" b="1" i="0" u="none" strike="noStrike">
                          <a:solidFill>
                            <a:srgbClr val="000000"/>
                          </a:solidFill>
                          <a:effectLst/>
                          <a:latin typeface="Arial" panose="020B0604020202020204" pitchFamily="34" charset="0"/>
                        </a:rPr>
                        <a:t>250 </a:t>
                      </a:r>
                    </a:p>
                  </a:txBody>
                  <a:tcPr marL="0" marR="0" marT="0" marB="0" anchor="ctr">
                    <a:lnL>
                      <a:noFill/>
                    </a:lnL>
                    <a:lnR>
                      <a:noFill/>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s-CO" sz="1400" b="1" i="0" u="none" strike="noStrike">
                          <a:solidFill>
                            <a:srgbClr val="000000"/>
                          </a:solidFill>
                          <a:effectLst/>
                          <a:latin typeface="Arial" panose="020B0604020202020204" pitchFamily="34" charset="0"/>
                        </a:rPr>
                        <a:t>250 </a:t>
                      </a:r>
                    </a:p>
                  </a:txBody>
                  <a:tcPr marL="0" marR="0" marT="0" marB="0" anchor="ctr">
                    <a:lnL>
                      <a:noFill/>
                    </a:lnL>
                    <a:lnR>
                      <a:noFill/>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s-CO" sz="1400" b="1" i="0" u="none" strike="noStrike">
                          <a:solidFill>
                            <a:srgbClr val="000000"/>
                          </a:solidFill>
                          <a:effectLst/>
                          <a:latin typeface="Arial" panose="020B0604020202020204" pitchFamily="34" charset="0"/>
                        </a:rPr>
                        <a:t>250 </a:t>
                      </a:r>
                    </a:p>
                  </a:txBody>
                  <a:tcPr marL="0" marR="0" marT="0" marB="0" anchor="ctr">
                    <a:lnL>
                      <a:noFill/>
                    </a:lnL>
                    <a:lnR>
                      <a:noFill/>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s-CO" sz="1400" b="1" i="0" u="none" strike="noStrike" dirty="0">
                          <a:solidFill>
                            <a:srgbClr val="000000"/>
                          </a:solidFill>
                          <a:effectLst/>
                          <a:latin typeface="Arial" panose="020B0604020202020204" pitchFamily="34" charset="0"/>
                        </a:rPr>
                        <a:t>250 </a:t>
                      </a:r>
                    </a:p>
                  </a:txBody>
                  <a:tcPr marL="0" marR="0" marT="0" marB="0" anchor="ctr">
                    <a:lnL>
                      <a:noFill/>
                    </a:lnL>
                    <a:lnR>
                      <a:noFill/>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83023399"/>
                  </a:ext>
                </a:extLst>
              </a:tr>
              <a:tr h="471589">
                <a:tc>
                  <a:txBody>
                    <a:bodyPr/>
                    <a:lstStyle/>
                    <a:p>
                      <a:pPr algn="l" fontAlgn="b"/>
                      <a:r>
                        <a:rPr lang="en-US" sz="1400" b="0" i="0" u="none" strike="noStrike" noProof="0" dirty="0">
                          <a:solidFill>
                            <a:srgbClr val="000000"/>
                          </a:solidFill>
                          <a:effectLst/>
                          <a:latin typeface="Arial" panose="020B0604020202020204" pitchFamily="34" charset="0"/>
                        </a:rPr>
                        <a:t>Ambiental y Social</a:t>
                      </a:r>
                    </a:p>
                  </a:txBody>
                  <a:tcPr marL="0" marR="0" marT="0" marB="0" anchor="ctr">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s-CO" sz="1400" b="1" i="0" u="none" strike="noStrike">
                          <a:solidFill>
                            <a:srgbClr val="000000"/>
                          </a:solidFill>
                          <a:effectLst/>
                          <a:latin typeface="Arial" panose="020B0604020202020204" pitchFamily="34" charset="0"/>
                        </a:rPr>
                        <a:t>15 </a:t>
                      </a:r>
                    </a:p>
                  </a:txBody>
                  <a:tcPr marL="0" marR="0" marT="0" marB="0" anchor="ctr">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s-CO" sz="1400" b="1" i="0" u="none" strike="noStrike">
                          <a:solidFill>
                            <a:srgbClr val="000000"/>
                          </a:solidFill>
                          <a:effectLst/>
                          <a:latin typeface="Arial" panose="020B0604020202020204" pitchFamily="34" charset="0"/>
                        </a:rPr>
                        <a:t>15 </a:t>
                      </a:r>
                    </a:p>
                  </a:txBody>
                  <a:tcPr marL="0" marR="0" marT="0" marB="0" anchor="ctr">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s-CO" sz="1400" b="1" i="0" u="none" strike="noStrike">
                          <a:solidFill>
                            <a:srgbClr val="000000"/>
                          </a:solidFill>
                          <a:effectLst/>
                          <a:latin typeface="Arial" panose="020B0604020202020204" pitchFamily="34" charset="0"/>
                        </a:rPr>
                        <a:t>15 </a:t>
                      </a:r>
                    </a:p>
                  </a:txBody>
                  <a:tcPr marL="0" marR="0" marT="0" marB="0" anchor="ctr">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s-CO" sz="1400" b="1" i="0" u="none" strike="noStrike">
                          <a:solidFill>
                            <a:srgbClr val="000000"/>
                          </a:solidFill>
                          <a:effectLst/>
                          <a:latin typeface="Arial" panose="020B0604020202020204" pitchFamily="34" charset="0"/>
                        </a:rPr>
                        <a:t>15 </a:t>
                      </a:r>
                    </a:p>
                  </a:txBody>
                  <a:tcPr marL="0" marR="0" marT="0" marB="0" anchor="ctr">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s-CO" sz="1400" b="1" i="0" u="none" strike="noStrike">
                          <a:solidFill>
                            <a:srgbClr val="000000"/>
                          </a:solidFill>
                          <a:effectLst/>
                          <a:latin typeface="Arial" panose="020B0604020202020204" pitchFamily="34" charset="0"/>
                        </a:rPr>
                        <a:t>15 </a:t>
                      </a:r>
                    </a:p>
                  </a:txBody>
                  <a:tcPr marL="0" marR="0" marT="0" marB="0" anchor="ctr">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s-CO" sz="1400" b="1" i="0" u="none" strike="noStrike">
                          <a:solidFill>
                            <a:srgbClr val="000000"/>
                          </a:solidFill>
                          <a:effectLst/>
                          <a:latin typeface="Arial" panose="020B0604020202020204" pitchFamily="34" charset="0"/>
                        </a:rPr>
                        <a:t>15 </a:t>
                      </a:r>
                    </a:p>
                  </a:txBody>
                  <a:tcPr marL="0" marR="0" marT="0" marB="0" anchor="ctr">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s-CO" sz="1400" b="1" i="0" u="none" strike="noStrike">
                          <a:solidFill>
                            <a:srgbClr val="000000"/>
                          </a:solidFill>
                          <a:effectLst/>
                          <a:latin typeface="Arial" panose="020B0604020202020204" pitchFamily="34" charset="0"/>
                        </a:rPr>
                        <a:t>15 </a:t>
                      </a:r>
                    </a:p>
                  </a:txBody>
                  <a:tcPr marL="0" marR="0" marT="0" marB="0" anchor="ctr">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s-CO" sz="1400" b="1" i="0" u="none" strike="noStrike">
                          <a:solidFill>
                            <a:srgbClr val="000000"/>
                          </a:solidFill>
                          <a:effectLst/>
                          <a:latin typeface="Arial" panose="020B0604020202020204" pitchFamily="34" charset="0"/>
                        </a:rPr>
                        <a:t>15 </a:t>
                      </a:r>
                    </a:p>
                  </a:txBody>
                  <a:tcPr marL="0" marR="0" marT="0" marB="0" anchor="ctr">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s-CO" sz="1400" b="1" i="0" u="none" strike="noStrike">
                          <a:solidFill>
                            <a:srgbClr val="000000"/>
                          </a:solidFill>
                          <a:effectLst/>
                          <a:latin typeface="Arial" panose="020B0604020202020204" pitchFamily="34" charset="0"/>
                        </a:rPr>
                        <a:t>15 </a:t>
                      </a:r>
                    </a:p>
                  </a:txBody>
                  <a:tcPr marL="0" marR="0" marT="0" marB="0" anchor="ctr">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s-CO" sz="1400" b="1" i="0" u="none" strike="noStrike">
                          <a:solidFill>
                            <a:srgbClr val="000000"/>
                          </a:solidFill>
                          <a:effectLst/>
                          <a:latin typeface="Arial" panose="020B0604020202020204" pitchFamily="34" charset="0"/>
                        </a:rPr>
                        <a:t>15 </a:t>
                      </a:r>
                    </a:p>
                  </a:txBody>
                  <a:tcPr marL="0" marR="0" marT="0" marB="0" anchor="ctr">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38823840"/>
                  </a:ext>
                </a:extLst>
              </a:tr>
              <a:tr h="471589">
                <a:tc>
                  <a:txBody>
                    <a:bodyPr/>
                    <a:lstStyle/>
                    <a:p>
                      <a:pPr algn="l" fontAlgn="b"/>
                      <a:r>
                        <a:rPr lang="en-US" sz="1400" b="1" i="0" u="none" strike="noStrike" noProof="0" dirty="0">
                          <a:solidFill>
                            <a:srgbClr val="000000"/>
                          </a:solidFill>
                          <a:effectLst/>
                          <a:latin typeface="Arial" panose="020B0604020202020204" pitchFamily="34" charset="0"/>
                        </a:rPr>
                        <a:t>Cash Cost</a:t>
                      </a:r>
                    </a:p>
                  </a:txBody>
                  <a:tcPr marL="0" marR="0" marT="0" marB="0" anchor="ctr">
                    <a:lnL>
                      <a:noFill/>
                    </a:lnL>
                    <a:lnR>
                      <a:noFill/>
                    </a:lnR>
                    <a:lnT w="6350" cap="flat" cmpd="sng" algn="ctr">
                      <a:no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DDDDD"/>
                    </a:solidFill>
                  </a:tcPr>
                </a:tc>
                <a:tc>
                  <a:txBody>
                    <a:bodyPr/>
                    <a:lstStyle/>
                    <a:p>
                      <a:pPr algn="ctr" fontAlgn="ctr"/>
                      <a:r>
                        <a:rPr lang="es-CO" sz="1400" b="1" i="0" u="none" strike="noStrike">
                          <a:solidFill>
                            <a:srgbClr val="000000"/>
                          </a:solidFill>
                          <a:effectLst/>
                          <a:latin typeface="Arial" panose="020B0604020202020204" pitchFamily="34" charset="0"/>
                        </a:rPr>
                        <a:t>1,496 </a:t>
                      </a:r>
                    </a:p>
                  </a:txBody>
                  <a:tcPr marL="0" marR="0" marT="0" marB="0" anchor="ctr">
                    <a:lnL>
                      <a:noFill/>
                    </a:lnL>
                    <a:lnR>
                      <a:noFill/>
                    </a:lnR>
                    <a:lnT w="6350" cap="flat" cmpd="sng" algn="ctr">
                      <a:no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DDDDD"/>
                    </a:solidFill>
                  </a:tcPr>
                </a:tc>
                <a:tc>
                  <a:txBody>
                    <a:bodyPr/>
                    <a:lstStyle/>
                    <a:p>
                      <a:pPr algn="ctr" fontAlgn="ctr"/>
                      <a:r>
                        <a:rPr lang="es-CO" sz="1400" b="1" i="0" u="none" strike="noStrike">
                          <a:solidFill>
                            <a:srgbClr val="000000"/>
                          </a:solidFill>
                          <a:effectLst/>
                          <a:latin typeface="Arial" panose="020B0604020202020204" pitchFamily="34" charset="0"/>
                        </a:rPr>
                        <a:t>1,455 </a:t>
                      </a:r>
                    </a:p>
                  </a:txBody>
                  <a:tcPr marL="0" marR="0" marT="0" marB="0" anchor="ctr">
                    <a:lnL>
                      <a:noFill/>
                    </a:lnL>
                    <a:lnR>
                      <a:noFill/>
                    </a:lnR>
                    <a:lnT w="6350" cap="flat" cmpd="sng" algn="ctr">
                      <a:no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DDDDD"/>
                    </a:solidFill>
                  </a:tcPr>
                </a:tc>
                <a:tc>
                  <a:txBody>
                    <a:bodyPr/>
                    <a:lstStyle/>
                    <a:p>
                      <a:pPr algn="ctr" fontAlgn="ctr"/>
                      <a:r>
                        <a:rPr lang="es-CO" sz="1400" b="1" i="0" u="none" strike="noStrike">
                          <a:solidFill>
                            <a:srgbClr val="000000"/>
                          </a:solidFill>
                          <a:effectLst/>
                          <a:latin typeface="Arial" panose="020B0604020202020204" pitchFamily="34" charset="0"/>
                        </a:rPr>
                        <a:t>1,405 </a:t>
                      </a:r>
                    </a:p>
                  </a:txBody>
                  <a:tcPr marL="0" marR="0" marT="0" marB="0" anchor="ctr">
                    <a:lnL>
                      <a:noFill/>
                    </a:lnL>
                    <a:lnR>
                      <a:noFill/>
                    </a:lnR>
                    <a:lnT w="6350" cap="flat" cmpd="sng" algn="ctr">
                      <a:no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DDDDD"/>
                    </a:solidFill>
                  </a:tcPr>
                </a:tc>
                <a:tc>
                  <a:txBody>
                    <a:bodyPr/>
                    <a:lstStyle/>
                    <a:p>
                      <a:pPr algn="ctr" fontAlgn="ctr"/>
                      <a:r>
                        <a:rPr lang="es-CO" sz="1400" b="1" i="0" u="none" strike="noStrike">
                          <a:solidFill>
                            <a:srgbClr val="000000"/>
                          </a:solidFill>
                          <a:effectLst/>
                          <a:latin typeface="Arial" panose="020B0604020202020204" pitchFamily="34" charset="0"/>
                        </a:rPr>
                        <a:t>1,383 </a:t>
                      </a:r>
                    </a:p>
                  </a:txBody>
                  <a:tcPr marL="0" marR="0" marT="0" marB="0" anchor="ctr">
                    <a:lnL>
                      <a:noFill/>
                    </a:lnL>
                    <a:lnR>
                      <a:noFill/>
                    </a:lnR>
                    <a:lnT w="6350" cap="flat" cmpd="sng" algn="ctr">
                      <a:no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DDDDD"/>
                    </a:solidFill>
                  </a:tcPr>
                </a:tc>
                <a:tc>
                  <a:txBody>
                    <a:bodyPr/>
                    <a:lstStyle/>
                    <a:p>
                      <a:pPr algn="ctr" fontAlgn="ctr"/>
                      <a:r>
                        <a:rPr lang="es-CO" sz="1400" b="1" i="0" u="none" strike="noStrike">
                          <a:solidFill>
                            <a:srgbClr val="000000"/>
                          </a:solidFill>
                          <a:effectLst/>
                          <a:latin typeface="Arial" panose="020B0604020202020204" pitchFamily="34" charset="0"/>
                        </a:rPr>
                        <a:t>1,383 </a:t>
                      </a:r>
                    </a:p>
                  </a:txBody>
                  <a:tcPr marL="0" marR="0" marT="0" marB="0" anchor="ctr">
                    <a:lnL>
                      <a:noFill/>
                    </a:lnL>
                    <a:lnR>
                      <a:noFill/>
                    </a:lnR>
                    <a:lnT w="6350" cap="flat" cmpd="sng" algn="ctr">
                      <a:no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DDDDD"/>
                    </a:solidFill>
                  </a:tcPr>
                </a:tc>
                <a:tc>
                  <a:txBody>
                    <a:bodyPr/>
                    <a:lstStyle/>
                    <a:p>
                      <a:pPr algn="ctr" fontAlgn="ctr"/>
                      <a:r>
                        <a:rPr lang="es-CO" sz="1400" b="1" i="0" u="none" strike="noStrike">
                          <a:solidFill>
                            <a:srgbClr val="000000"/>
                          </a:solidFill>
                          <a:effectLst/>
                          <a:latin typeface="Arial" panose="020B0604020202020204" pitchFamily="34" charset="0"/>
                        </a:rPr>
                        <a:t>1,383 </a:t>
                      </a:r>
                    </a:p>
                  </a:txBody>
                  <a:tcPr marL="0" marR="0" marT="0" marB="0" anchor="ctr">
                    <a:lnL>
                      <a:noFill/>
                    </a:lnL>
                    <a:lnR>
                      <a:noFill/>
                    </a:lnR>
                    <a:lnT w="6350" cap="flat" cmpd="sng" algn="ctr">
                      <a:no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DDDDD"/>
                    </a:solidFill>
                  </a:tcPr>
                </a:tc>
                <a:tc>
                  <a:txBody>
                    <a:bodyPr/>
                    <a:lstStyle/>
                    <a:p>
                      <a:pPr algn="ctr" fontAlgn="ctr"/>
                      <a:r>
                        <a:rPr lang="es-CO" sz="1400" b="1" i="0" u="none" strike="noStrike">
                          <a:solidFill>
                            <a:srgbClr val="000000"/>
                          </a:solidFill>
                          <a:effectLst/>
                          <a:latin typeface="Arial" panose="020B0604020202020204" pitchFamily="34" charset="0"/>
                        </a:rPr>
                        <a:t>1,383 </a:t>
                      </a:r>
                    </a:p>
                  </a:txBody>
                  <a:tcPr marL="0" marR="0" marT="0" marB="0" anchor="ctr">
                    <a:lnL>
                      <a:noFill/>
                    </a:lnL>
                    <a:lnR>
                      <a:noFill/>
                    </a:lnR>
                    <a:lnT w="6350" cap="flat" cmpd="sng" algn="ctr">
                      <a:no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DDDDD"/>
                    </a:solidFill>
                  </a:tcPr>
                </a:tc>
                <a:tc>
                  <a:txBody>
                    <a:bodyPr/>
                    <a:lstStyle/>
                    <a:p>
                      <a:pPr algn="ctr" fontAlgn="ctr"/>
                      <a:r>
                        <a:rPr lang="es-CO" sz="1400" b="1" i="0" u="none" strike="noStrike">
                          <a:solidFill>
                            <a:srgbClr val="000000"/>
                          </a:solidFill>
                          <a:effectLst/>
                          <a:latin typeface="Arial" panose="020B0604020202020204" pitchFamily="34" charset="0"/>
                        </a:rPr>
                        <a:t>1,383 </a:t>
                      </a:r>
                    </a:p>
                  </a:txBody>
                  <a:tcPr marL="0" marR="0" marT="0" marB="0" anchor="ctr">
                    <a:lnL>
                      <a:noFill/>
                    </a:lnL>
                    <a:lnR>
                      <a:noFill/>
                    </a:lnR>
                    <a:lnT w="6350" cap="flat" cmpd="sng" algn="ctr">
                      <a:no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DDDDD"/>
                    </a:solidFill>
                  </a:tcPr>
                </a:tc>
                <a:tc>
                  <a:txBody>
                    <a:bodyPr/>
                    <a:lstStyle/>
                    <a:p>
                      <a:pPr algn="ctr" fontAlgn="ctr"/>
                      <a:r>
                        <a:rPr lang="es-CO" sz="1400" b="1" i="0" u="none" strike="noStrike">
                          <a:solidFill>
                            <a:srgbClr val="000000"/>
                          </a:solidFill>
                          <a:effectLst/>
                          <a:latin typeface="Arial" panose="020B0604020202020204" pitchFamily="34" charset="0"/>
                        </a:rPr>
                        <a:t>1,383 </a:t>
                      </a:r>
                    </a:p>
                  </a:txBody>
                  <a:tcPr marL="0" marR="0" marT="0" marB="0" anchor="ctr">
                    <a:lnL>
                      <a:noFill/>
                    </a:lnL>
                    <a:lnR>
                      <a:noFill/>
                    </a:lnR>
                    <a:lnT w="6350" cap="flat" cmpd="sng" algn="ctr">
                      <a:no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DDDDD"/>
                    </a:solidFill>
                  </a:tcPr>
                </a:tc>
                <a:tc>
                  <a:txBody>
                    <a:bodyPr/>
                    <a:lstStyle/>
                    <a:p>
                      <a:pPr algn="ctr" fontAlgn="ctr"/>
                      <a:r>
                        <a:rPr lang="es-CO" sz="1400" b="1" i="0" u="none" strike="noStrike" dirty="0">
                          <a:solidFill>
                            <a:srgbClr val="000000"/>
                          </a:solidFill>
                          <a:effectLst/>
                          <a:latin typeface="Arial" panose="020B0604020202020204" pitchFamily="34" charset="0"/>
                        </a:rPr>
                        <a:t>1,383 </a:t>
                      </a:r>
                    </a:p>
                  </a:txBody>
                  <a:tcPr marL="0" marR="0" marT="0" marB="0" anchor="ctr">
                    <a:lnL>
                      <a:noFill/>
                    </a:lnL>
                    <a:lnR>
                      <a:noFill/>
                    </a:lnR>
                    <a:lnT w="6350" cap="flat" cmpd="sng" algn="ctr">
                      <a:no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DDDDD"/>
                    </a:solidFill>
                  </a:tcPr>
                </a:tc>
                <a:extLst>
                  <a:ext uri="{0D108BD9-81ED-4DB2-BD59-A6C34878D82A}">
                    <a16:rowId xmlns:a16="http://schemas.microsoft.com/office/drawing/2014/main" val="2675420133"/>
                  </a:ext>
                </a:extLst>
              </a:tr>
            </a:tbl>
          </a:graphicData>
        </a:graphic>
      </p:graphicFrame>
    </p:spTree>
    <p:extLst>
      <p:ext uri="{BB962C8B-B14F-4D97-AF65-F5344CB8AC3E}">
        <p14:creationId xmlns:p14="http://schemas.microsoft.com/office/powerpoint/2010/main" val="332733594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a:extLst>
              <a:ext uri="{FF2B5EF4-FFF2-40B4-BE49-F238E27FC236}">
                <a16:creationId xmlns:a16="http://schemas.microsoft.com/office/drawing/2014/main" id="{C0F214C4-6237-4D5A-815D-01A38F171FE9}"/>
              </a:ext>
            </a:extLst>
          </p:cNvPr>
          <p:cNvSpPr/>
          <p:nvPr/>
        </p:nvSpPr>
        <p:spPr>
          <a:xfrm>
            <a:off x="374978" y="284770"/>
            <a:ext cx="10496938" cy="7744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300"/>
              </a:spcAft>
            </a:pPr>
            <a:r>
              <a:rPr lang="en-US" sz="2000" b="1" dirty="0">
                <a:solidFill>
                  <a:schemeClr val="tx1">
                    <a:lumMod val="75000"/>
                    <a:lumOff val="25000"/>
                  </a:schemeClr>
                </a:solidFill>
                <a:latin typeface="Century Gothic" panose="020B0502020202020204" pitchFamily="34" charset="0"/>
                <a:cs typeface="Arial" panose="020B0604020202020204" pitchFamily="34" charset="0"/>
              </a:rPr>
              <a:t>CAPEX y </a:t>
            </a:r>
            <a:r>
              <a:rPr lang="en-US" sz="2000" b="1" dirty="0" err="1">
                <a:solidFill>
                  <a:schemeClr val="tx1">
                    <a:lumMod val="75000"/>
                    <a:lumOff val="25000"/>
                  </a:schemeClr>
                </a:solidFill>
                <a:latin typeface="Century Gothic" panose="020B0502020202020204" pitchFamily="34" charset="0"/>
                <a:cs typeface="Arial" panose="020B0604020202020204" pitchFamily="34" charset="0"/>
              </a:rPr>
              <a:t>Flujo</a:t>
            </a:r>
            <a:r>
              <a:rPr lang="en-US" sz="2000" b="1" dirty="0">
                <a:solidFill>
                  <a:schemeClr val="tx1">
                    <a:lumMod val="75000"/>
                    <a:lumOff val="25000"/>
                  </a:schemeClr>
                </a:solidFill>
                <a:latin typeface="Century Gothic" panose="020B0502020202020204" pitchFamily="34" charset="0"/>
                <a:cs typeface="Arial" panose="020B0604020202020204" pitchFamily="34" charset="0"/>
              </a:rPr>
              <a:t> de </a:t>
            </a:r>
            <a:r>
              <a:rPr lang="en-US" sz="2000" b="1" dirty="0" err="1">
                <a:solidFill>
                  <a:schemeClr val="tx1">
                    <a:lumMod val="75000"/>
                    <a:lumOff val="25000"/>
                  </a:schemeClr>
                </a:solidFill>
                <a:latin typeface="Century Gothic" panose="020B0502020202020204" pitchFamily="34" charset="0"/>
                <a:cs typeface="Arial" panose="020B0604020202020204" pitchFamily="34" charset="0"/>
              </a:rPr>
              <a:t>Efectivo</a:t>
            </a:r>
            <a:r>
              <a:rPr lang="en-US" sz="2000" b="1" dirty="0">
                <a:solidFill>
                  <a:schemeClr val="tx1">
                    <a:lumMod val="75000"/>
                    <a:lumOff val="25000"/>
                  </a:schemeClr>
                </a:solidFill>
                <a:latin typeface="Century Gothic" panose="020B0502020202020204" pitchFamily="34" charset="0"/>
                <a:cs typeface="Arial" panose="020B0604020202020204" pitchFamily="34" charset="0"/>
              </a:rPr>
              <a:t> Libre</a:t>
            </a:r>
          </a:p>
        </p:txBody>
      </p:sp>
      <p:cxnSp>
        <p:nvCxnSpPr>
          <p:cNvPr id="11" name="Straight Connector 117">
            <a:extLst>
              <a:ext uri="{FF2B5EF4-FFF2-40B4-BE49-F238E27FC236}">
                <a16:creationId xmlns:a16="http://schemas.microsoft.com/office/drawing/2014/main" id="{344B47DB-F074-42F7-9285-128ACC11EDB9}"/>
              </a:ext>
            </a:extLst>
          </p:cNvPr>
          <p:cNvCxnSpPr>
            <a:cxnSpLocks/>
          </p:cNvCxnSpPr>
          <p:nvPr/>
        </p:nvCxnSpPr>
        <p:spPr>
          <a:xfrm>
            <a:off x="374978" y="1259114"/>
            <a:ext cx="11430000" cy="0"/>
          </a:xfrm>
          <a:prstGeom prst="line">
            <a:avLst/>
          </a:prstGeom>
          <a:ln w="19050">
            <a:solidFill>
              <a:schemeClr val="tx1">
                <a:lumMod val="50000"/>
                <a:lumOff val="50000"/>
              </a:schemeClr>
            </a:solidFill>
          </a:ln>
        </p:spPr>
        <p:style>
          <a:lnRef idx="1">
            <a:schemeClr val="accent3"/>
          </a:lnRef>
          <a:fillRef idx="0">
            <a:schemeClr val="accent3"/>
          </a:fillRef>
          <a:effectRef idx="0">
            <a:schemeClr val="accent3"/>
          </a:effectRef>
          <a:fontRef idx="minor">
            <a:schemeClr val="tx1"/>
          </a:fontRef>
        </p:style>
      </p:cxnSp>
      <p:sp>
        <p:nvSpPr>
          <p:cNvPr id="13" name="TextBox 118">
            <a:extLst>
              <a:ext uri="{FF2B5EF4-FFF2-40B4-BE49-F238E27FC236}">
                <a16:creationId xmlns:a16="http://schemas.microsoft.com/office/drawing/2014/main" id="{F6B648E8-FE58-42E8-9A75-4C0CA5EFD877}"/>
              </a:ext>
            </a:extLst>
          </p:cNvPr>
          <p:cNvSpPr txBox="1"/>
          <p:nvPr/>
        </p:nvSpPr>
        <p:spPr>
          <a:xfrm>
            <a:off x="374978" y="894476"/>
            <a:ext cx="5400000" cy="376642"/>
          </a:xfrm>
          <a:prstGeom prst="rect">
            <a:avLst/>
          </a:prstGeom>
          <a:noFill/>
        </p:spPr>
        <p:txBody>
          <a:bodyPr wrap="square" rtlCol="0">
            <a:spAutoFit/>
          </a:bodyPr>
          <a:lstStyle>
            <a:defPPr>
              <a:defRPr lang="en-US"/>
            </a:defPPr>
            <a:lvl1pPr algn="just">
              <a:lnSpc>
                <a:spcPct val="125000"/>
              </a:lnSpc>
              <a:defRPr sz="1600">
                <a:solidFill>
                  <a:schemeClr val="accent1">
                    <a:lumMod val="60000"/>
                    <a:lumOff val="40000"/>
                  </a:schemeClr>
                </a:solidFill>
                <a:latin typeface="Source Sans Pro SemiBold" panose="020B0603030403020204" pitchFamily="34" charset="0"/>
                <a:ea typeface="Source Sans Pro SemiBold" panose="020B0603030403020204" pitchFamily="34" charset="0"/>
              </a:defRPr>
            </a:lvl1pPr>
          </a:lstStyle>
          <a:p>
            <a:r>
              <a:rPr lang="en-US" dirty="0">
                <a:solidFill>
                  <a:schemeClr val="tx1">
                    <a:lumMod val="50000"/>
                    <a:lumOff val="50000"/>
                  </a:schemeClr>
                </a:solidFill>
                <a:latin typeface="Century Gothic" panose="020B0502020202020204" pitchFamily="34" charset="0"/>
                <a:cs typeface="Arial" panose="020B0604020202020204" pitchFamily="34" charset="0"/>
              </a:rPr>
              <a:t>CAPEX</a:t>
            </a:r>
          </a:p>
        </p:txBody>
      </p:sp>
      <p:cxnSp>
        <p:nvCxnSpPr>
          <p:cNvPr id="28" name="Straight Connector 117">
            <a:extLst>
              <a:ext uri="{FF2B5EF4-FFF2-40B4-BE49-F238E27FC236}">
                <a16:creationId xmlns:a16="http://schemas.microsoft.com/office/drawing/2014/main" id="{E98273AB-4E1E-4F17-86D4-F96594A1B4D5}"/>
              </a:ext>
            </a:extLst>
          </p:cNvPr>
          <p:cNvCxnSpPr>
            <a:cxnSpLocks/>
          </p:cNvCxnSpPr>
          <p:nvPr/>
        </p:nvCxnSpPr>
        <p:spPr>
          <a:xfrm>
            <a:off x="374978" y="3927013"/>
            <a:ext cx="11430000" cy="0"/>
          </a:xfrm>
          <a:prstGeom prst="line">
            <a:avLst/>
          </a:prstGeom>
          <a:ln w="19050">
            <a:solidFill>
              <a:schemeClr val="tx1">
                <a:lumMod val="50000"/>
                <a:lumOff val="50000"/>
              </a:schemeClr>
            </a:solidFill>
          </a:ln>
        </p:spPr>
        <p:style>
          <a:lnRef idx="1">
            <a:schemeClr val="accent3"/>
          </a:lnRef>
          <a:fillRef idx="0">
            <a:schemeClr val="accent3"/>
          </a:fillRef>
          <a:effectRef idx="0">
            <a:schemeClr val="accent3"/>
          </a:effectRef>
          <a:fontRef idx="minor">
            <a:schemeClr val="tx1"/>
          </a:fontRef>
        </p:style>
      </p:cxnSp>
      <p:sp>
        <p:nvSpPr>
          <p:cNvPr id="30" name="TextBox 118">
            <a:extLst>
              <a:ext uri="{FF2B5EF4-FFF2-40B4-BE49-F238E27FC236}">
                <a16:creationId xmlns:a16="http://schemas.microsoft.com/office/drawing/2014/main" id="{F056F5D5-B07C-4859-8B5F-64D0CB07E962}"/>
              </a:ext>
            </a:extLst>
          </p:cNvPr>
          <p:cNvSpPr txBox="1"/>
          <p:nvPr/>
        </p:nvSpPr>
        <p:spPr>
          <a:xfrm>
            <a:off x="374978" y="3562375"/>
            <a:ext cx="5400000" cy="376642"/>
          </a:xfrm>
          <a:prstGeom prst="rect">
            <a:avLst/>
          </a:prstGeom>
          <a:noFill/>
        </p:spPr>
        <p:txBody>
          <a:bodyPr wrap="square" rtlCol="0">
            <a:spAutoFit/>
          </a:bodyPr>
          <a:lstStyle>
            <a:defPPr>
              <a:defRPr lang="en-US"/>
            </a:defPPr>
            <a:lvl1pPr algn="just">
              <a:lnSpc>
                <a:spcPct val="125000"/>
              </a:lnSpc>
              <a:defRPr sz="1600">
                <a:solidFill>
                  <a:schemeClr val="accent1">
                    <a:lumMod val="60000"/>
                    <a:lumOff val="40000"/>
                  </a:schemeClr>
                </a:solidFill>
                <a:latin typeface="Source Sans Pro SemiBold" panose="020B0603030403020204" pitchFamily="34" charset="0"/>
                <a:ea typeface="Source Sans Pro SemiBold" panose="020B0603030403020204" pitchFamily="34" charset="0"/>
              </a:defRPr>
            </a:lvl1pPr>
          </a:lstStyle>
          <a:p>
            <a:r>
              <a:rPr lang="en-US" dirty="0" err="1">
                <a:solidFill>
                  <a:schemeClr val="tx1">
                    <a:lumMod val="50000"/>
                    <a:lumOff val="50000"/>
                  </a:schemeClr>
                </a:solidFill>
                <a:latin typeface="Century Gothic" panose="020B0502020202020204" pitchFamily="34" charset="0"/>
                <a:cs typeface="Arial" panose="020B0604020202020204" pitchFamily="34" charset="0"/>
              </a:rPr>
              <a:t>Flujo</a:t>
            </a:r>
            <a:r>
              <a:rPr lang="en-US" dirty="0">
                <a:solidFill>
                  <a:schemeClr val="tx1">
                    <a:lumMod val="50000"/>
                    <a:lumOff val="50000"/>
                  </a:schemeClr>
                </a:solidFill>
                <a:latin typeface="Century Gothic" panose="020B0502020202020204" pitchFamily="34" charset="0"/>
                <a:cs typeface="Arial" panose="020B0604020202020204" pitchFamily="34" charset="0"/>
              </a:rPr>
              <a:t> de </a:t>
            </a:r>
            <a:r>
              <a:rPr lang="en-US" dirty="0" err="1">
                <a:solidFill>
                  <a:schemeClr val="tx1">
                    <a:lumMod val="50000"/>
                    <a:lumOff val="50000"/>
                  </a:schemeClr>
                </a:solidFill>
                <a:latin typeface="Century Gothic" panose="020B0502020202020204" pitchFamily="34" charset="0"/>
                <a:cs typeface="Arial" panose="020B0604020202020204" pitchFamily="34" charset="0"/>
              </a:rPr>
              <a:t>efectivo</a:t>
            </a:r>
            <a:r>
              <a:rPr lang="en-US" dirty="0">
                <a:solidFill>
                  <a:schemeClr val="tx1">
                    <a:lumMod val="50000"/>
                    <a:lumOff val="50000"/>
                  </a:schemeClr>
                </a:solidFill>
                <a:latin typeface="Century Gothic" panose="020B0502020202020204" pitchFamily="34" charset="0"/>
                <a:cs typeface="Arial" panose="020B0604020202020204" pitchFamily="34" charset="0"/>
              </a:rPr>
              <a:t> Libre</a:t>
            </a:r>
          </a:p>
        </p:txBody>
      </p:sp>
      <p:sp>
        <p:nvSpPr>
          <p:cNvPr id="32" name="CuadroTexto 31">
            <a:extLst>
              <a:ext uri="{FF2B5EF4-FFF2-40B4-BE49-F238E27FC236}">
                <a16:creationId xmlns:a16="http://schemas.microsoft.com/office/drawing/2014/main" id="{06A733B9-F800-4F70-A844-2933F7DBC9D3}"/>
              </a:ext>
            </a:extLst>
          </p:cNvPr>
          <p:cNvSpPr txBox="1"/>
          <p:nvPr/>
        </p:nvSpPr>
        <p:spPr>
          <a:xfrm>
            <a:off x="377586" y="3935709"/>
            <a:ext cx="5400000" cy="200055"/>
          </a:xfrm>
          <a:prstGeom prst="rect">
            <a:avLst/>
          </a:prstGeom>
          <a:noFill/>
        </p:spPr>
        <p:txBody>
          <a:bodyPr wrap="square" rtlCol="0">
            <a:spAutoFit/>
          </a:bodyPr>
          <a:lstStyle/>
          <a:p>
            <a:r>
              <a:rPr lang="en-US" sz="700" dirty="0">
                <a:latin typeface="Century Gothic" panose="020B0502020202020204" pitchFamily="34" charset="0"/>
                <a:cs typeface="Arial" panose="020B0604020202020204" pitchFamily="34" charset="0"/>
              </a:rPr>
              <a:t>USD Mn</a:t>
            </a:r>
          </a:p>
        </p:txBody>
      </p:sp>
      <p:sp>
        <p:nvSpPr>
          <p:cNvPr id="48" name="CuadroTexto 47">
            <a:extLst>
              <a:ext uri="{FF2B5EF4-FFF2-40B4-BE49-F238E27FC236}">
                <a16:creationId xmlns:a16="http://schemas.microsoft.com/office/drawing/2014/main" id="{3AB0E10A-187F-437B-9EF5-CA113271A6CE}"/>
              </a:ext>
            </a:extLst>
          </p:cNvPr>
          <p:cNvSpPr txBox="1"/>
          <p:nvPr/>
        </p:nvSpPr>
        <p:spPr>
          <a:xfrm>
            <a:off x="377586" y="1269176"/>
            <a:ext cx="5400000" cy="200055"/>
          </a:xfrm>
          <a:prstGeom prst="rect">
            <a:avLst/>
          </a:prstGeom>
          <a:noFill/>
        </p:spPr>
        <p:txBody>
          <a:bodyPr wrap="square" rtlCol="0">
            <a:spAutoFit/>
          </a:bodyPr>
          <a:lstStyle/>
          <a:p>
            <a:r>
              <a:rPr lang="en-US" sz="700" dirty="0">
                <a:latin typeface="Century Gothic" panose="020B0502020202020204" pitchFamily="34" charset="0"/>
                <a:cs typeface="Arial" panose="020B0604020202020204" pitchFamily="34" charset="0"/>
              </a:rPr>
              <a:t>USD Mn</a:t>
            </a:r>
          </a:p>
        </p:txBody>
      </p:sp>
      <p:pic>
        <p:nvPicPr>
          <p:cNvPr id="51" name="Imagen 50">
            <a:extLst>
              <a:ext uri="{FF2B5EF4-FFF2-40B4-BE49-F238E27FC236}">
                <a16:creationId xmlns:a16="http://schemas.microsoft.com/office/drawing/2014/main" id="{F176F454-8AE6-481C-9064-5585DC0DD197}"/>
              </a:ext>
            </a:extLst>
          </p:cNvPr>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t="18812" b="24432"/>
          <a:stretch/>
        </p:blipFill>
        <p:spPr>
          <a:xfrm>
            <a:off x="10090567" y="6286501"/>
            <a:ext cx="1626487" cy="403961"/>
          </a:xfrm>
          <a:prstGeom prst="rect">
            <a:avLst/>
          </a:prstGeom>
        </p:spPr>
      </p:pic>
      <p:sp>
        <p:nvSpPr>
          <p:cNvPr id="12" name="Rectángulo: esquinas redondeadas 11">
            <a:extLst>
              <a:ext uri="{FF2B5EF4-FFF2-40B4-BE49-F238E27FC236}">
                <a16:creationId xmlns:a16="http://schemas.microsoft.com/office/drawing/2014/main" id="{25616B03-D061-4B90-A8EB-A363E879BDF7}"/>
              </a:ext>
            </a:extLst>
          </p:cNvPr>
          <p:cNvSpPr/>
          <p:nvPr/>
        </p:nvSpPr>
        <p:spPr>
          <a:xfrm>
            <a:off x="9451327" y="1475106"/>
            <a:ext cx="2369199" cy="2069788"/>
          </a:xfrm>
          <a:prstGeom prst="roundRect">
            <a:avLst/>
          </a:prstGeom>
          <a:solidFill>
            <a:schemeClr val="accent5">
              <a:lumMod val="20000"/>
              <a:lumOff val="80000"/>
            </a:schemeClr>
          </a:solidFill>
          <a:ln>
            <a:solidFill>
              <a:schemeClr val="accent4">
                <a:lumMod val="20000"/>
                <a:lumOff val="80000"/>
              </a:schemeClr>
            </a:solidFill>
          </a:ln>
        </p:spPr>
        <p:style>
          <a:lnRef idx="2">
            <a:schemeClr val="accent3">
              <a:shade val="50000"/>
            </a:schemeClr>
          </a:lnRef>
          <a:fillRef idx="1">
            <a:schemeClr val="accent3"/>
          </a:fillRef>
          <a:effectRef idx="0">
            <a:schemeClr val="accent3"/>
          </a:effectRef>
          <a:fontRef idx="minor">
            <a:schemeClr val="lt1"/>
          </a:fontRef>
        </p:style>
        <p:txBody>
          <a:bodyPr lIns="18000" tIns="36000" rIns="18000" bIns="36000" rtlCol="0" anchor="ctr"/>
          <a:lstStyle/>
          <a:p>
            <a:pPr marL="285750" indent="-285750">
              <a:buFont typeface="Wingdings" panose="05000000000000000000" pitchFamily="2" charset="2"/>
              <a:buChar char="§"/>
            </a:pPr>
            <a:endParaRPr lang="es-ES" sz="800" dirty="0">
              <a:solidFill>
                <a:schemeClr val="tx1"/>
              </a:solidFill>
            </a:endParaRPr>
          </a:p>
          <a:p>
            <a:pPr marL="285750" indent="-285750">
              <a:buFont typeface="Wingdings" panose="05000000000000000000" pitchFamily="2" charset="2"/>
              <a:buChar char="§"/>
            </a:pPr>
            <a:r>
              <a:rPr lang="es-ES" sz="800" dirty="0">
                <a:solidFill>
                  <a:schemeClr val="tx1"/>
                </a:solidFill>
              </a:rPr>
              <a:t>Con esta inversión, proyectamos un aumento en las Reservas Minerales de 1.4 millones de onzas de oro.</a:t>
            </a:r>
          </a:p>
          <a:p>
            <a:pPr marL="285750" indent="-285750">
              <a:buFont typeface="Wingdings" panose="05000000000000000000" pitchFamily="2" charset="2"/>
              <a:buChar char="§"/>
            </a:pPr>
            <a:r>
              <a:rPr lang="es-ES" sz="800" dirty="0">
                <a:solidFill>
                  <a:schemeClr val="tx1"/>
                </a:solidFill>
              </a:rPr>
              <a:t>Este proceso de mejora permitirá: i) aumentar la producción de las minas propias de la empresa y de los pequeños operadores a través de la formalización de la minería a pequeña escala en la región y, </a:t>
            </a:r>
            <a:r>
              <a:rPr lang="es-ES" sz="800" dirty="0" err="1">
                <a:solidFill>
                  <a:schemeClr val="tx1"/>
                </a:solidFill>
              </a:rPr>
              <a:t>ii</a:t>
            </a:r>
            <a:r>
              <a:rPr lang="es-ES" sz="800" dirty="0">
                <a:solidFill>
                  <a:schemeClr val="tx1"/>
                </a:solidFill>
              </a:rPr>
              <a:t>) mejorar significativamente el desempeño ambiental del proyecto de la planta </a:t>
            </a:r>
            <a:r>
              <a:rPr lang="es-ES" sz="800" dirty="0" err="1">
                <a:solidFill>
                  <a:schemeClr val="tx1"/>
                </a:solidFill>
              </a:rPr>
              <a:t>Ponton</a:t>
            </a:r>
            <a:r>
              <a:rPr lang="es-ES" sz="800" dirty="0">
                <a:solidFill>
                  <a:schemeClr val="tx1"/>
                </a:solidFill>
              </a:rPr>
              <a:t>, ajustándolo a los estándares ambientales establecidos en el código ambiental colombiano.</a:t>
            </a:r>
            <a:endParaRPr lang="en-US" sz="800" dirty="0">
              <a:solidFill>
                <a:schemeClr val="tx1"/>
              </a:solidFill>
            </a:endParaRPr>
          </a:p>
        </p:txBody>
      </p:sp>
      <p:graphicFrame>
        <p:nvGraphicFramePr>
          <p:cNvPr id="15" name="Gráfico 14">
            <a:extLst>
              <a:ext uri="{FF2B5EF4-FFF2-40B4-BE49-F238E27FC236}">
                <a16:creationId xmlns:a16="http://schemas.microsoft.com/office/drawing/2014/main" id="{8F53F81A-9323-4DBB-BC73-FA2CA550C464}"/>
              </a:ext>
            </a:extLst>
          </p:cNvPr>
          <p:cNvGraphicFramePr>
            <a:graphicFrameLocks/>
          </p:cNvGraphicFramePr>
          <p:nvPr/>
        </p:nvGraphicFramePr>
        <p:xfrm>
          <a:off x="373346" y="1456894"/>
          <a:ext cx="8982000" cy="2088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8" name="Gráfico 17">
            <a:extLst>
              <a:ext uri="{FF2B5EF4-FFF2-40B4-BE49-F238E27FC236}">
                <a16:creationId xmlns:a16="http://schemas.microsoft.com/office/drawing/2014/main" id="{E139E3A8-6B37-4D44-A6D2-7975030EA145}"/>
              </a:ext>
            </a:extLst>
          </p:cNvPr>
          <p:cNvGraphicFramePr>
            <a:graphicFrameLocks/>
          </p:cNvGraphicFramePr>
          <p:nvPr/>
        </p:nvGraphicFramePr>
        <p:xfrm>
          <a:off x="361726" y="4139482"/>
          <a:ext cx="11458800" cy="21600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19234852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6">
            <a:extLst>
              <a:ext uri="{FF2B5EF4-FFF2-40B4-BE49-F238E27FC236}">
                <a16:creationId xmlns:a16="http://schemas.microsoft.com/office/drawing/2014/main" id="{40D04057-B084-4CFE-97E1-2506AFF580E4}"/>
              </a:ext>
            </a:extLst>
          </p:cNvPr>
          <p:cNvSpPr/>
          <p:nvPr/>
        </p:nvSpPr>
        <p:spPr>
          <a:xfrm>
            <a:off x="3609278" y="0"/>
            <a:ext cx="8582722" cy="68580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4" name="Rectángulo 3">
            <a:extLst>
              <a:ext uri="{FF2B5EF4-FFF2-40B4-BE49-F238E27FC236}">
                <a16:creationId xmlns:a16="http://schemas.microsoft.com/office/drawing/2014/main" id="{40CBE568-6708-48B3-90FB-6C2A5D47FDD5}"/>
              </a:ext>
            </a:extLst>
          </p:cNvPr>
          <p:cNvSpPr/>
          <p:nvPr/>
        </p:nvSpPr>
        <p:spPr>
          <a:xfrm>
            <a:off x="0" y="0"/>
            <a:ext cx="3601844"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5" name="CuadroTexto 4">
            <a:extLst>
              <a:ext uri="{FF2B5EF4-FFF2-40B4-BE49-F238E27FC236}">
                <a16:creationId xmlns:a16="http://schemas.microsoft.com/office/drawing/2014/main" id="{90A28270-1BDE-4A7B-AA69-BF511E4D50B7}"/>
              </a:ext>
            </a:extLst>
          </p:cNvPr>
          <p:cNvSpPr txBox="1"/>
          <p:nvPr/>
        </p:nvSpPr>
        <p:spPr>
          <a:xfrm>
            <a:off x="4646563" y="1075135"/>
            <a:ext cx="6125515" cy="707886"/>
          </a:xfrm>
          <a:prstGeom prst="rect">
            <a:avLst/>
          </a:prstGeom>
          <a:noFill/>
        </p:spPr>
        <p:txBody>
          <a:bodyPr wrap="square" rtlCol="0">
            <a:spAutoFit/>
          </a:bodyPr>
          <a:lstStyle/>
          <a:p>
            <a:r>
              <a:rPr lang="en-US" sz="4000" b="1" dirty="0">
                <a:solidFill>
                  <a:schemeClr val="tx1">
                    <a:lumMod val="65000"/>
                    <a:lumOff val="35000"/>
                  </a:schemeClr>
                </a:solidFill>
              </a:rPr>
              <a:t>Plan de </a:t>
            </a:r>
            <a:r>
              <a:rPr lang="en-US" sz="4000" b="1" dirty="0" err="1">
                <a:solidFill>
                  <a:schemeClr val="tx1">
                    <a:lumMod val="65000"/>
                    <a:lumOff val="35000"/>
                  </a:schemeClr>
                </a:solidFill>
              </a:rPr>
              <a:t>Negocios</a:t>
            </a:r>
            <a:endParaRPr lang="en-US" sz="4000" b="1" dirty="0">
              <a:solidFill>
                <a:schemeClr val="tx1">
                  <a:lumMod val="65000"/>
                  <a:lumOff val="35000"/>
                </a:schemeClr>
              </a:solidFill>
            </a:endParaRPr>
          </a:p>
        </p:txBody>
      </p:sp>
      <p:sp>
        <p:nvSpPr>
          <p:cNvPr id="6" name="CuadroTexto 5">
            <a:extLst>
              <a:ext uri="{FF2B5EF4-FFF2-40B4-BE49-F238E27FC236}">
                <a16:creationId xmlns:a16="http://schemas.microsoft.com/office/drawing/2014/main" id="{ECB97E4B-31E8-4604-9824-68B82C56F4B7}"/>
              </a:ext>
            </a:extLst>
          </p:cNvPr>
          <p:cNvSpPr txBox="1"/>
          <p:nvPr/>
        </p:nvSpPr>
        <p:spPr>
          <a:xfrm>
            <a:off x="416079" y="1075135"/>
            <a:ext cx="2361651" cy="1446550"/>
          </a:xfrm>
          <a:prstGeom prst="rect">
            <a:avLst/>
          </a:prstGeom>
          <a:noFill/>
        </p:spPr>
        <p:txBody>
          <a:bodyPr wrap="square" rtlCol="0">
            <a:spAutoFit/>
          </a:bodyPr>
          <a:lstStyle/>
          <a:p>
            <a:pPr algn="ctr"/>
            <a:r>
              <a:rPr lang="es-CO" sz="8800" b="1" dirty="0">
                <a:solidFill>
                  <a:schemeClr val="bg1"/>
                </a:solidFill>
              </a:rPr>
              <a:t>02</a:t>
            </a:r>
            <a:endParaRPr lang="en-US" sz="8800" b="1" dirty="0">
              <a:solidFill>
                <a:schemeClr val="bg1"/>
              </a:solidFill>
            </a:endParaRPr>
          </a:p>
        </p:txBody>
      </p:sp>
      <p:pic>
        <p:nvPicPr>
          <p:cNvPr id="2050" name="Picture 2">
            <a:extLst>
              <a:ext uri="{FF2B5EF4-FFF2-40B4-BE49-F238E27FC236}">
                <a16:creationId xmlns:a16="http://schemas.microsoft.com/office/drawing/2014/main" id="{0ABD19DE-5032-48DB-881E-72CE70329C9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p:blipFill>
        <p:spPr bwMode="auto">
          <a:xfrm>
            <a:off x="4536223" y="2363129"/>
            <a:ext cx="5372100" cy="3581400"/>
          </a:xfrm>
          <a:prstGeom prst="rect">
            <a:avLst/>
          </a:prstGeom>
          <a:noFill/>
          <a:extLst>
            <a:ext uri="{909E8E84-426E-40DD-AFC4-6F175D3DCCD1}">
              <a14:hiddenFill xmlns:a14="http://schemas.microsoft.com/office/drawing/2010/main">
                <a:solidFill>
                  <a:srgbClr val="FFFFFF"/>
                </a:solidFill>
              </a14:hiddenFill>
            </a:ext>
          </a:extLst>
        </p:spPr>
      </p:pic>
      <p:sp>
        <p:nvSpPr>
          <p:cNvPr id="8" name="CuadroTexto 7">
            <a:extLst>
              <a:ext uri="{FF2B5EF4-FFF2-40B4-BE49-F238E27FC236}">
                <a16:creationId xmlns:a16="http://schemas.microsoft.com/office/drawing/2014/main" id="{48F7F4DD-5A7A-43C7-8DCC-CAA00FBF5C1E}"/>
              </a:ext>
            </a:extLst>
          </p:cNvPr>
          <p:cNvSpPr txBox="1"/>
          <p:nvPr/>
        </p:nvSpPr>
        <p:spPr>
          <a:xfrm>
            <a:off x="4646563" y="1792558"/>
            <a:ext cx="6125515" cy="338554"/>
          </a:xfrm>
          <a:prstGeom prst="rect">
            <a:avLst/>
          </a:prstGeom>
          <a:noFill/>
        </p:spPr>
        <p:txBody>
          <a:bodyPr wrap="square" rtlCol="0">
            <a:spAutoFit/>
          </a:bodyPr>
          <a:lstStyle/>
          <a:p>
            <a:r>
              <a:rPr lang="en-US" sz="1600" dirty="0">
                <a:solidFill>
                  <a:schemeClr val="tx1">
                    <a:lumMod val="65000"/>
                    <a:lumOff val="35000"/>
                  </a:schemeClr>
                </a:solidFill>
              </a:rPr>
              <a:t>C. 1,500 Ton/día vs 300 Ton/día</a:t>
            </a:r>
          </a:p>
        </p:txBody>
      </p:sp>
    </p:spTree>
    <p:extLst>
      <p:ext uri="{BB962C8B-B14F-4D97-AF65-F5344CB8AC3E}">
        <p14:creationId xmlns:p14="http://schemas.microsoft.com/office/powerpoint/2010/main" val="246089266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a:extLst>
              <a:ext uri="{FF2B5EF4-FFF2-40B4-BE49-F238E27FC236}">
                <a16:creationId xmlns:a16="http://schemas.microsoft.com/office/drawing/2014/main" id="{C0F214C4-6237-4D5A-815D-01A38F171FE9}"/>
              </a:ext>
            </a:extLst>
          </p:cNvPr>
          <p:cNvSpPr/>
          <p:nvPr/>
        </p:nvSpPr>
        <p:spPr>
          <a:xfrm>
            <a:off x="374978" y="284770"/>
            <a:ext cx="10496938" cy="7744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300"/>
              </a:spcAft>
            </a:pPr>
            <a:r>
              <a:rPr lang="en-US" sz="2000" b="1" dirty="0" err="1">
                <a:solidFill>
                  <a:schemeClr val="tx1">
                    <a:lumMod val="75000"/>
                    <a:lumOff val="25000"/>
                  </a:schemeClr>
                </a:solidFill>
                <a:latin typeface="Century Gothic" panose="020B0502020202020204" pitchFamily="34" charset="0"/>
                <a:cs typeface="Arial" panose="020B0604020202020204" pitchFamily="34" charset="0"/>
              </a:rPr>
              <a:t>Resumen</a:t>
            </a:r>
            <a:r>
              <a:rPr lang="en-US" sz="2000" b="1" dirty="0">
                <a:solidFill>
                  <a:schemeClr val="tx1">
                    <a:lumMod val="75000"/>
                    <a:lumOff val="25000"/>
                  </a:schemeClr>
                </a:solidFill>
                <a:latin typeface="Century Gothic" panose="020B0502020202020204" pitchFamily="34" charset="0"/>
                <a:cs typeface="Arial" panose="020B0604020202020204" pitchFamily="34" charset="0"/>
              </a:rPr>
              <a:t> de </a:t>
            </a:r>
            <a:r>
              <a:rPr lang="en-US" sz="2000" b="1" dirty="0" err="1">
                <a:solidFill>
                  <a:schemeClr val="tx1">
                    <a:lumMod val="75000"/>
                    <a:lumOff val="25000"/>
                  </a:schemeClr>
                </a:solidFill>
                <a:latin typeface="Century Gothic" panose="020B0502020202020204" pitchFamily="34" charset="0"/>
                <a:cs typeface="Arial" panose="020B0604020202020204" pitchFamily="34" charset="0"/>
              </a:rPr>
              <a:t>Indicadores</a:t>
            </a:r>
            <a:r>
              <a:rPr lang="en-US" sz="2000" b="1" dirty="0">
                <a:solidFill>
                  <a:schemeClr val="tx1">
                    <a:lumMod val="75000"/>
                    <a:lumOff val="25000"/>
                  </a:schemeClr>
                </a:solidFill>
                <a:latin typeface="Century Gothic" panose="020B0502020202020204" pitchFamily="34" charset="0"/>
                <a:cs typeface="Arial" panose="020B0604020202020204" pitchFamily="34" charset="0"/>
              </a:rPr>
              <a:t> </a:t>
            </a:r>
            <a:r>
              <a:rPr lang="en-US" sz="2000" b="1" dirty="0" err="1">
                <a:solidFill>
                  <a:schemeClr val="tx1">
                    <a:lumMod val="75000"/>
                    <a:lumOff val="25000"/>
                  </a:schemeClr>
                </a:solidFill>
                <a:latin typeface="Century Gothic" panose="020B0502020202020204" pitchFamily="34" charset="0"/>
                <a:cs typeface="Arial" panose="020B0604020202020204" pitchFamily="34" charset="0"/>
              </a:rPr>
              <a:t>Financieros</a:t>
            </a:r>
            <a:r>
              <a:rPr lang="en-US" sz="2000" b="1" dirty="0">
                <a:solidFill>
                  <a:schemeClr val="tx1">
                    <a:lumMod val="75000"/>
                    <a:lumOff val="25000"/>
                  </a:schemeClr>
                </a:solidFill>
                <a:latin typeface="Century Gothic" panose="020B0502020202020204" pitchFamily="34" charset="0"/>
                <a:cs typeface="Arial" panose="020B0604020202020204" pitchFamily="34" charset="0"/>
              </a:rPr>
              <a:t> – 1,500 Ton/día vs 300 Ton/día</a:t>
            </a:r>
          </a:p>
        </p:txBody>
      </p:sp>
      <p:cxnSp>
        <p:nvCxnSpPr>
          <p:cNvPr id="11" name="Straight Connector 117">
            <a:extLst>
              <a:ext uri="{FF2B5EF4-FFF2-40B4-BE49-F238E27FC236}">
                <a16:creationId xmlns:a16="http://schemas.microsoft.com/office/drawing/2014/main" id="{344B47DB-F074-42F7-9285-128ACC11EDB9}"/>
              </a:ext>
            </a:extLst>
          </p:cNvPr>
          <p:cNvCxnSpPr>
            <a:cxnSpLocks/>
          </p:cNvCxnSpPr>
          <p:nvPr/>
        </p:nvCxnSpPr>
        <p:spPr>
          <a:xfrm>
            <a:off x="374978" y="1259114"/>
            <a:ext cx="5400000" cy="0"/>
          </a:xfrm>
          <a:prstGeom prst="line">
            <a:avLst/>
          </a:prstGeom>
          <a:ln w="19050">
            <a:solidFill>
              <a:schemeClr val="tx1">
                <a:lumMod val="50000"/>
                <a:lumOff val="50000"/>
              </a:schemeClr>
            </a:solidFill>
          </a:ln>
        </p:spPr>
        <p:style>
          <a:lnRef idx="1">
            <a:schemeClr val="accent3"/>
          </a:lnRef>
          <a:fillRef idx="0">
            <a:schemeClr val="accent3"/>
          </a:fillRef>
          <a:effectRef idx="0">
            <a:schemeClr val="accent3"/>
          </a:effectRef>
          <a:fontRef idx="minor">
            <a:schemeClr val="tx1"/>
          </a:fontRef>
        </p:style>
      </p:cxnSp>
      <p:cxnSp>
        <p:nvCxnSpPr>
          <p:cNvPr id="12" name="Straight Connector 117">
            <a:extLst>
              <a:ext uri="{FF2B5EF4-FFF2-40B4-BE49-F238E27FC236}">
                <a16:creationId xmlns:a16="http://schemas.microsoft.com/office/drawing/2014/main" id="{32E3951D-D2F2-44F8-B7F2-5B4D3FF46EC4}"/>
              </a:ext>
            </a:extLst>
          </p:cNvPr>
          <p:cNvCxnSpPr>
            <a:cxnSpLocks/>
          </p:cNvCxnSpPr>
          <p:nvPr/>
        </p:nvCxnSpPr>
        <p:spPr>
          <a:xfrm>
            <a:off x="6458978" y="1259114"/>
            <a:ext cx="5400000" cy="0"/>
          </a:xfrm>
          <a:prstGeom prst="line">
            <a:avLst/>
          </a:prstGeom>
          <a:ln w="19050">
            <a:solidFill>
              <a:schemeClr val="tx1">
                <a:lumMod val="50000"/>
                <a:lumOff val="50000"/>
              </a:schemeClr>
            </a:solidFill>
          </a:ln>
        </p:spPr>
        <p:style>
          <a:lnRef idx="1">
            <a:schemeClr val="accent3"/>
          </a:lnRef>
          <a:fillRef idx="0">
            <a:schemeClr val="accent3"/>
          </a:fillRef>
          <a:effectRef idx="0">
            <a:schemeClr val="accent3"/>
          </a:effectRef>
          <a:fontRef idx="minor">
            <a:schemeClr val="tx1"/>
          </a:fontRef>
        </p:style>
      </p:cxnSp>
      <p:sp>
        <p:nvSpPr>
          <p:cNvPr id="13" name="TextBox 118">
            <a:extLst>
              <a:ext uri="{FF2B5EF4-FFF2-40B4-BE49-F238E27FC236}">
                <a16:creationId xmlns:a16="http://schemas.microsoft.com/office/drawing/2014/main" id="{F6B648E8-FE58-42E8-9A75-4C0CA5EFD877}"/>
              </a:ext>
            </a:extLst>
          </p:cNvPr>
          <p:cNvSpPr txBox="1"/>
          <p:nvPr/>
        </p:nvSpPr>
        <p:spPr>
          <a:xfrm>
            <a:off x="374978" y="894476"/>
            <a:ext cx="5400000" cy="376642"/>
          </a:xfrm>
          <a:prstGeom prst="rect">
            <a:avLst/>
          </a:prstGeom>
          <a:noFill/>
        </p:spPr>
        <p:txBody>
          <a:bodyPr wrap="square" rtlCol="0">
            <a:spAutoFit/>
          </a:bodyPr>
          <a:lstStyle>
            <a:defPPr>
              <a:defRPr lang="en-US"/>
            </a:defPPr>
            <a:lvl1pPr algn="just">
              <a:lnSpc>
                <a:spcPct val="125000"/>
              </a:lnSpc>
              <a:defRPr sz="1600">
                <a:solidFill>
                  <a:schemeClr val="accent1">
                    <a:lumMod val="60000"/>
                    <a:lumOff val="40000"/>
                  </a:schemeClr>
                </a:solidFill>
                <a:latin typeface="Source Sans Pro SemiBold" panose="020B0603030403020204" pitchFamily="34" charset="0"/>
                <a:ea typeface="Source Sans Pro SemiBold" panose="020B0603030403020204" pitchFamily="34" charset="0"/>
              </a:defRPr>
            </a:lvl1pPr>
          </a:lstStyle>
          <a:p>
            <a:r>
              <a:rPr lang="en-US" dirty="0" err="1">
                <a:solidFill>
                  <a:schemeClr val="tx1">
                    <a:lumMod val="50000"/>
                    <a:lumOff val="50000"/>
                  </a:schemeClr>
                </a:solidFill>
                <a:latin typeface="Century Gothic" panose="020B0502020202020204" pitchFamily="34" charset="0"/>
                <a:cs typeface="Arial" panose="020B0604020202020204" pitchFamily="34" charset="0"/>
              </a:rPr>
              <a:t>Capacidad</a:t>
            </a:r>
            <a:r>
              <a:rPr lang="en-US" dirty="0">
                <a:solidFill>
                  <a:schemeClr val="tx1">
                    <a:lumMod val="50000"/>
                    <a:lumOff val="50000"/>
                  </a:schemeClr>
                </a:solidFill>
                <a:latin typeface="Century Gothic" panose="020B0502020202020204" pitchFamily="34" charset="0"/>
                <a:cs typeface="Arial" panose="020B0604020202020204" pitchFamily="34" charset="0"/>
              </a:rPr>
              <a:t> de </a:t>
            </a:r>
            <a:r>
              <a:rPr lang="en-US" dirty="0" err="1">
                <a:solidFill>
                  <a:schemeClr val="tx1">
                    <a:lumMod val="50000"/>
                    <a:lumOff val="50000"/>
                  </a:schemeClr>
                </a:solidFill>
                <a:latin typeface="Century Gothic" panose="020B0502020202020204" pitchFamily="34" charset="0"/>
                <a:cs typeface="Arial" panose="020B0604020202020204" pitchFamily="34" charset="0"/>
              </a:rPr>
              <a:t>producción</a:t>
            </a:r>
            <a:endParaRPr lang="en-US" dirty="0">
              <a:solidFill>
                <a:schemeClr val="tx1">
                  <a:lumMod val="50000"/>
                  <a:lumOff val="50000"/>
                </a:schemeClr>
              </a:solidFill>
              <a:latin typeface="Century Gothic" panose="020B0502020202020204" pitchFamily="34" charset="0"/>
              <a:cs typeface="Arial" panose="020B0604020202020204" pitchFamily="34" charset="0"/>
            </a:endParaRPr>
          </a:p>
        </p:txBody>
      </p:sp>
      <p:sp>
        <p:nvSpPr>
          <p:cNvPr id="16" name="TextBox 118">
            <a:extLst>
              <a:ext uri="{FF2B5EF4-FFF2-40B4-BE49-F238E27FC236}">
                <a16:creationId xmlns:a16="http://schemas.microsoft.com/office/drawing/2014/main" id="{DF3038CA-B4C5-4358-893D-66FDD8CB3A08}"/>
              </a:ext>
            </a:extLst>
          </p:cNvPr>
          <p:cNvSpPr txBox="1"/>
          <p:nvPr/>
        </p:nvSpPr>
        <p:spPr>
          <a:xfrm>
            <a:off x="6458978" y="894476"/>
            <a:ext cx="5400000" cy="376642"/>
          </a:xfrm>
          <a:prstGeom prst="rect">
            <a:avLst/>
          </a:prstGeom>
          <a:noFill/>
        </p:spPr>
        <p:txBody>
          <a:bodyPr wrap="square" rtlCol="0">
            <a:spAutoFit/>
          </a:bodyPr>
          <a:lstStyle>
            <a:defPPr>
              <a:defRPr lang="en-US"/>
            </a:defPPr>
            <a:lvl1pPr algn="just">
              <a:lnSpc>
                <a:spcPct val="125000"/>
              </a:lnSpc>
              <a:defRPr sz="1600">
                <a:solidFill>
                  <a:schemeClr val="accent1">
                    <a:lumMod val="60000"/>
                    <a:lumOff val="40000"/>
                  </a:schemeClr>
                </a:solidFill>
                <a:latin typeface="Source Sans Pro SemiBold" panose="020B0603030403020204" pitchFamily="34" charset="0"/>
                <a:ea typeface="Source Sans Pro SemiBold" panose="020B0603030403020204" pitchFamily="34" charset="0"/>
              </a:defRPr>
            </a:lvl1pPr>
          </a:lstStyle>
          <a:p>
            <a:r>
              <a:rPr lang="en-US" dirty="0" err="1">
                <a:solidFill>
                  <a:schemeClr val="tx1">
                    <a:lumMod val="50000"/>
                    <a:lumOff val="50000"/>
                  </a:schemeClr>
                </a:solidFill>
                <a:latin typeface="Century Gothic" panose="020B0502020202020204" pitchFamily="34" charset="0"/>
                <a:cs typeface="Arial" panose="020B0604020202020204" pitchFamily="34" charset="0"/>
              </a:rPr>
              <a:t>Ingresos</a:t>
            </a:r>
            <a:endParaRPr lang="en-US" dirty="0">
              <a:solidFill>
                <a:schemeClr val="tx1">
                  <a:lumMod val="50000"/>
                  <a:lumOff val="50000"/>
                </a:schemeClr>
              </a:solidFill>
              <a:latin typeface="Century Gothic" panose="020B0502020202020204" pitchFamily="34" charset="0"/>
              <a:cs typeface="Arial" panose="020B0604020202020204" pitchFamily="34" charset="0"/>
            </a:endParaRPr>
          </a:p>
        </p:txBody>
      </p:sp>
      <p:cxnSp>
        <p:nvCxnSpPr>
          <p:cNvPr id="28" name="Straight Connector 117">
            <a:extLst>
              <a:ext uri="{FF2B5EF4-FFF2-40B4-BE49-F238E27FC236}">
                <a16:creationId xmlns:a16="http://schemas.microsoft.com/office/drawing/2014/main" id="{E98273AB-4E1E-4F17-86D4-F96594A1B4D5}"/>
              </a:ext>
            </a:extLst>
          </p:cNvPr>
          <p:cNvCxnSpPr>
            <a:cxnSpLocks/>
          </p:cNvCxnSpPr>
          <p:nvPr/>
        </p:nvCxnSpPr>
        <p:spPr>
          <a:xfrm>
            <a:off x="374978" y="3927013"/>
            <a:ext cx="5400000" cy="0"/>
          </a:xfrm>
          <a:prstGeom prst="line">
            <a:avLst/>
          </a:prstGeom>
          <a:ln w="19050">
            <a:solidFill>
              <a:schemeClr val="tx1">
                <a:lumMod val="50000"/>
                <a:lumOff val="50000"/>
              </a:schemeClr>
            </a:solidFill>
          </a:ln>
        </p:spPr>
        <p:style>
          <a:lnRef idx="1">
            <a:schemeClr val="accent3"/>
          </a:lnRef>
          <a:fillRef idx="0">
            <a:schemeClr val="accent3"/>
          </a:fillRef>
          <a:effectRef idx="0">
            <a:schemeClr val="accent3"/>
          </a:effectRef>
          <a:fontRef idx="minor">
            <a:schemeClr val="tx1"/>
          </a:fontRef>
        </p:style>
      </p:cxnSp>
      <p:cxnSp>
        <p:nvCxnSpPr>
          <p:cNvPr id="29" name="Straight Connector 117">
            <a:extLst>
              <a:ext uri="{FF2B5EF4-FFF2-40B4-BE49-F238E27FC236}">
                <a16:creationId xmlns:a16="http://schemas.microsoft.com/office/drawing/2014/main" id="{4BB987BE-9733-4FDB-BDF2-538B40FBD51F}"/>
              </a:ext>
            </a:extLst>
          </p:cNvPr>
          <p:cNvCxnSpPr>
            <a:cxnSpLocks/>
          </p:cNvCxnSpPr>
          <p:nvPr/>
        </p:nvCxnSpPr>
        <p:spPr>
          <a:xfrm>
            <a:off x="6458978" y="3927013"/>
            <a:ext cx="5400000" cy="0"/>
          </a:xfrm>
          <a:prstGeom prst="line">
            <a:avLst/>
          </a:prstGeom>
          <a:ln w="19050">
            <a:solidFill>
              <a:schemeClr val="tx1">
                <a:lumMod val="50000"/>
                <a:lumOff val="50000"/>
              </a:schemeClr>
            </a:solidFill>
          </a:ln>
        </p:spPr>
        <p:style>
          <a:lnRef idx="1">
            <a:schemeClr val="accent3"/>
          </a:lnRef>
          <a:fillRef idx="0">
            <a:schemeClr val="accent3"/>
          </a:fillRef>
          <a:effectRef idx="0">
            <a:schemeClr val="accent3"/>
          </a:effectRef>
          <a:fontRef idx="minor">
            <a:schemeClr val="tx1"/>
          </a:fontRef>
        </p:style>
      </p:cxnSp>
      <p:sp>
        <p:nvSpPr>
          <p:cNvPr id="30" name="TextBox 118">
            <a:extLst>
              <a:ext uri="{FF2B5EF4-FFF2-40B4-BE49-F238E27FC236}">
                <a16:creationId xmlns:a16="http://schemas.microsoft.com/office/drawing/2014/main" id="{F056F5D5-B07C-4859-8B5F-64D0CB07E962}"/>
              </a:ext>
            </a:extLst>
          </p:cNvPr>
          <p:cNvSpPr txBox="1"/>
          <p:nvPr/>
        </p:nvSpPr>
        <p:spPr>
          <a:xfrm>
            <a:off x="374978" y="3562375"/>
            <a:ext cx="5400000" cy="376642"/>
          </a:xfrm>
          <a:prstGeom prst="rect">
            <a:avLst/>
          </a:prstGeom>
          <a:noFill/>
        </p:spPr>
        <p:txBody>
          <a:bodyPr wrap="square" rtlCol="0">
            <a:spAutoFit/>
          </a:bodyPr>
          <a:lstStyle>
            <a:defPPr>
              <a:defRPr lang="en-US"/>
            </a:defPPr>
            <a:lvl1pPr algn="just">
              <a:lnSpc>
                <a:spcPct val="125000"/>
              </a:lnSpc>
              <a:defRPr sz="1600">
                <a:solidFill>
                  <a:schemeClr val="accent1">
                    <a:lumMod val="60000"/>
                    <a:lumOff val="40000"/>
                  </a:schemeClr>
                </a:solidFill>
                <a:latin typeface="Source Sans Pro SemiBold" panose="020B0603030403020204" pitchFamily="34" charset="0"/>
                <a:ea typeface="Source Sans Pro SemiBold" panose="020B0603030403020204" pitchFamily="34" charset="0"/>
              </a:defRPr>
            </a:lvl1pPr>
          </a:lstStyle>
          <a:p>
            <a:r>
              <a:rPr lang="en-US" dirty="0">
                <a:solidFill>
                  <a:schemeClr val="tx1">
                    <a:lumMod val="50000"/>
                    <a:lumOff val="50000"/>
                  </a:schemeClr>
                </a:solidFill>
                <a:latin typeface="Century Gothic" panose="020B0502020202020204" pitchFamily="34" charset="0"/>
                <a:cs typeface="Arial" panose="020B0604020202020204" pitchFamily="34" charset="0"/>
              </a:rPr>
              <a:t>Cash Cost</a:t>
            </a:r>
          </a:p>
        </p:txBody>
      </p:sp>
      <p:sp>
        <p:nvSpPr>
          <p:cNvPr id="31" name="TextBox 118">
            <a:extLst>
              <a:ext uri="{FF2B5EF4-FFF2-40B4-BE49-F238E27FC236}">
                <a16:creationId xmlns:a16="http://schemas.microsoft.com/office/drawing/2014/main" id="{24399C79-5CAE-410F-ABB6-02EE69A05C74}"/>
              </a:ext>
            </a:extLst>
          </p:cNvPr>
          <p:cNvSpPr txBox="1"/>
          <p:nvPr/>
        </p:nvSpPr>
        <p:spPr>
          <a:xfrm>
            <a:off x="6458978" y="3562375"/>
            <a:ext cx="5400000" cy="376642"/>
          </a:xfrm>
          <a:prstGeom prst="rect">
            <a:avLst/>
          </a:prstGeom>
          <a:noFill/>
        </p:spPr>
        <p:txBody>
          <a:bodyPr wrap="square" rtlCol="0">
            <a:spAutoFit/>
          </a:bodyPr>
          <a:lstStyle>
            <a:defPPr>
              <a:defRPr lang="en-US"/>
            </a:defPPr>
            <a:lvl1pPr algn="just">
              <a:lnSpc>
                <a:spcPct val="125000"/>
              </a:lnSpc>
              <a:defRPr sz="1600">
                <a:solidFill>
                  <a:schemeClr val="accent1">
                    <a:lumMod val="60000"/>
                    <a:lumOff val="40000"/>
                  </a:schemeClr>
                </a:solidFill>
                <a:latin typeface="Source Sans Pro SemiBold" panose="020B0603030403020204" pitchFamily="34" charset="0"/>
                <a:ea typeface="Source Sans Pro SemiBold" panose="020B0603030403020204" pitchFamily="34" charset="0"/>
              </a:defRPr>
            </a:lvl1pPr>
          </a:lstStyle>
          <a:p>
            <a:r>
              <a:rPr lang="en-US" dirty="0">
                <a:solidFill>
                  <a:schemeClr val="tx1">
                    <a:lumMod val="50000"/>
                    <a:lumOff val="50000"/>
                  </a:schemeClr>
                </a:solidFill>
                <a:latin typeface="Century Gothic" panose="020B0502020202020204" pitchFamily="34" charset="0"/>
                <a:cs typeface="Arial" panose="020B0604020202020204" pitchFamily="34" charset="0"/>
              </a:rPr>
              <a:t>CAPEX</a:t>
            </a:r>
          </a:p>
        </p:txBody>
      </p:sp>
      <p:sp>
        <p:nvSpPr>
          <p:cNvPr id="32" name="CuadroTexto 31">
            <a:extLst>
              <a:ext uri="{FF2B5EF4-FFF2-40B4-BE49-F238E27FC236}">
                <a16:creationId xmlns:a16="http://schemas.microsoft.com/office/drawing/2014/main" id="{06A733B9-F800-4F70-A844-2933F7DBC9D3}"/>
              </a:ext>
            </a:extLst>
          </p:cNvPr>
          <p:cNvSpPr txBox="1"/>
          <p:nvPr/>
        </p:nvSpPr>
        <p:spPr>
          <a:xfrm>
            <a:off x="377586" y="3935709"/>
            <a:ext cx="5400000" cy="200055"/>
          </a:xfrm>
          <a:prstGeom prst="rect">
            <a:avLst/>
          </a:prstGeom>
          <a:noFill/>
        </p:spPr>
        <p:txBody>
          <a:bodyPr wrap="square" rtlCol="0">
            <a:spAutoFit/>
          </a:bodyPr>
          <a:lstStyle/>
          <a:p>
            <a:r>
              <a:rPr lang="en-US" sz="700" dirty="0">
                <a:latin typeface="Century Gothic" panose="020B0502020202020204" pitchFamily="34" charset="0"/>
                <a:cs typeface="Arial" panose="020B0604020202020204" pitchFamily="34" charset="0"/>
              </a:rPr>
              <a:t>USD</a:t>
            </a:r>
          </a:p>
        </p:txBody>
      </p:sp>
      <p:sp>
        <p:nvSpPr>
          <p:cNvPr id="33" name="CuadroTexto 32">
            <a:extLst>
              <a:ext uri="{FF2B5EF4-FFF2-40B4-BE49-F238E27FC236}">
                <a16:creationId xmlns:a16="http://schemas.microsoft.com/office/drawing/2014/main" id="{80CDB7DC-B087-4836-BA24-91FA50F3FEAC}"/>
              </a:ext>
            </a:extLst>
          </p:cNvPr>
          <p:cNvSpPr txBox="1"/>
          <p:nvPr/>
        </p:nvSpPr>
        <p:spPr>
          <a:xfrm>
            <a:off x="6458978" y="3935709"/>
            <a:ext cx="5400000" cy="200055"/>
          </a:xfrm>
          <a:prstGeom prst="rect">
            <a:avLst/>
          </a:prstGeom>
          <a:noFill/>
        </p:spPr>
        <p:txBody>
          <a:bodyPr wrap="square" rtlCol="0">
            <a:spAutoFit/>
          </a:bodyPr>
          <a:lstStyle/>
          <a:p>
            <a:r>
              <a:rPr lang="en-US" sz="700" dirty="0">
                <a:latin typeface="Century Gothic" panose="020B0502020202020204" pitchFamily="34" charset="0"/>
                <a:cs typeface="Arial" panose="020B0604020202020204" pitchFamily="34" charset="0"/>
              </a:rPr>
              <a:t>USD Mn</a:t>
            </a:r>
          </a:p>
        </p:txBody>
      </p:sp>
      <p:sp>
        <p:nvSpPr>
          <p:cNvPr id="48" name="CuadroTexto 47">
            <a:extLst>
              <a:ext uri="{FF2B5EF4-FFF2-40B4-BE49-F238E27FC236}">
                <a16:creationId xmlns:a16="http://schemas.microsoft.com/office/drawing/2014/main" id="{3AB0E10A-187F-437B-9EF5-CA113271A6CE}"/>
              </a:ext>
            </a:extLst>
          </p:cNvPr>
          <p:cNvSpPr txBox="1"/>
          <p:nvPr/>
        </p:nvSpPr>
        <p:spPr>
          <a:xfrm>
            <a:off x="377586" y="1269176"/>
            <a:ext cx="5400000" cy="200055"/>
          </a:xfrm>
          <a:prstGeom prst="rect">
            <a:avLst/>
          </a:prstGeom>
          <a:noFill/>
        </p:spPr>
        <p:txBody>
          <a:bodyPr wrap="square" rtlCol="0">
            <a:spAutoFit/>
          </a:bodyPr>
          <a:lstStyle/>
          <a:p>
            <a:r>
              <a:rPr lang="en-US" sz="700" dirty="0">
                <a:latin typeface="Century Gothic" panose="020B0502020202020204" pitchFamily="34" charset="0"/>
                <a:cs typeface="Arial" panose="020B0604020202020204" pitchFamily="34" charset="0"/>
              </a:rPr>
              <a:t>Average Tons per day</a:t>
            </a:r>
          </a:p>
        </p:txBody>
      </p:sp>
      <p:sp>
        <p:nvSpPr>
          <p:cNvPr id="49" name="CuadroTexto 48">
            <a:extLst>
              <a:ext uri="{FF2B5EF4-FFF2-40B4-BE49-F238E27FC236}">
                <a16:creationId xmlns:a16="http://schemas.microsoft.com/office/drawing/2014/main" id="{90144017-24AC-4E53-AC0C-D480AD4AB2BE}"/>
              </a:ext>
            </a:extLst>
          </p:cNvPr>
          <p:cNvSpPr txBox="1"/>
          <p:nvPr/>
        </p:nvSpPr>
        <p:spPr>
          <a:xfrm>
            <a:off x="6458978" y="1269176"/>
            <a:ext cx="5400000" cy="200055"/>
          </a:xfrm>
          <a:prstGeom prst="rect">
            <a:avLst/>
          </a:prstGeom>
          <a:noFill/>
        </p:spPr>
        <p:txBody>
          <a:bodyPr wrap="square" rtlCol="0">
            <a:spAutoFit/>
          </a:bodyPr>
          <a:lstStyle/>
          <a:p>
            <a:r>
              <a:rPr lang="en-US" sz="700" dirty="0">
                <a:latin typeface="Century Gothic" panose="020B0502020202020204" pitchFamily="34" charset="0"/>
                <a:cs typeface="Arial" panose="020B0604020202020204" pitchFamily="34" charset="0"/>
              </a:rPr>
              <a:t>USD Mn</a:t>
            </a:r>
          </a:p>
        </p:txBody>
      </p:sp>
      <p:pic>
        <p:nvPicPr>
          <p:cNvPr id="51" name="Imagen 50">
            <a:extLst>
              <a:ext uri="{FF2B5EF4-FFF2-40B4-BE49-F238E27FC236}">
                <a16:creationId xmlns:a16="http://schemas.microsoft.com/office/drawing/2014/main" id="{F176F454-8AE6-481C-9064-5585DC0DD197}"/>
              </a:ext>
            </a:extLst>
          </p:cNvPr>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t="18812" b="24432"/>
          <a:stretch/>
        </p:blipFill>
        <p:spPr>
          <a:xfrm>
            <a:off x="10090567" y="6286501"/>
            <a:ext cx="1626487" cy="403961"/>
          </a:xfrm>
          <a:prstGeom prst="rect">
            <a:avLst/>
          </a:prstGeom>
        </p:spPr>
      </p:pic>
      <p:sp>
        <p:nvSpPr>
          <p:cNvPr id="3" name="Rectángulo 2">
            <a:extLst>
              <a:ext uri="{FF2B5EF4-FFF2-40B4-BE49-F238E27FC236}">
                <a16:creationId xmlns:a16="http://schemas.microsoft.com/office/drawing/2014/main" id="{5FB84F5F-A2DB-4D5A-99F0-35D7A1A8001B}"/>
              </a:ext>
            </a:extLst>
          </p:cNvPr>
          <p:cNvSpPr/>
          <p:nvPr/>
        </p:nvSpPr>
        <p:spPr>
          <a:xfrm>
            <a:off x="7902965" y="4094834"/>
            <a:ext cx="2446899" cy="165335"/>
          </a:xfrm>
          <a:prstGeom prst="rect">
            <a:avLst/>
          </a:prstGeom>
          <a:noFill/>
          <a:ln w="635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800" dirty="0">
                <a:solidFill>
                  <a:srgbClr val="404040"/>
                </a:solidFill>
              </a:rPr>
              <a:t>Total CAPEX: USD 131 Mn vs USD 19.9 Mn</a:t>
            </a:r>
          </a:p>
        </p:txBody>
      </p:sp>
      <p:graphicFrame>
        <p:nvGraphicFramePr>
          <p:cNvPr id="21" name="Gráfico 20">
            <a:extLst>
              <a:ext uri="{FF2B5EF4-FFF2-40B4-BE49-F238E27FC236}">
                <a16:creationId xmlns:a16="http://schemas.microsoft.com/office/drawing/2014/main" id="{280EDF28-EC9D-425D-BAF6-6ED5215A8877}"/>
              </a:ext>
            </a:extLst>
          </p:cNvPr>
          <p:cNvGraphicFramePr>
            <a:graphicFrameLocks/>
          </p:cNvGraphicFramePr>
          <p:nvPr/>
        </p:nvGraphicFramePr>
        <p:xfrm>
          <a:off x="375960" y="1493924"/>
          <a:ext cx="5365110" cy="211016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2" name="Gráfico 21">
            <a:extLst>
              <a:ext uri="{FF2B5EF4-FFF2-40B4-BE49-F238E27FC236}">
                <a16:creationId xmlns:a16="http://schemas.microsoft.com/office/drawing/2014/main" id="{894F95D5-FC60-4661-BE34-50FE117E4BB3}"/>
              </a:ext>
            </a:extLst>
          </p:cNvPr>
          <p:cNvGraphicFramePr>
            <a:graphicFrameLocks/>
          </p:cNvGraphicFramePr>
          <p:nvPr/>
        </p:nvGraphicFramePr>
        <p:xfrm>
          <a:off x="6464879" y="1493924"/>
          <a:ext cx="5365110" cy="21096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5" name="Gráfico 24">
            <a:extLst>
              <a:ext uri="{FF2B5EF4-FFF2-40B4-BE49-F238E27FC236}">
                <a16:creationId xmlns:a16="http://schemas.microsoft.com/office/drawing/2014/main" id="{8AD65650-0FD4-4696-84A9-53B7D0E77D30}"/>
              </a:ext>
            </a:extLst>
          </p:cNvPr>
          <p:cNvGraphicFramePr>
            <a:graphicFrameLocks/>
          </p:cNvGraphicFramePr>
          <p:nvPr/>
        </p:nvGraphicFramePr>
        <p:xfrm>
          <a:off x="375959" y="4288792"/>
          <a:ext cx="5365110" cy="1971946"/>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3" name="Gráfico 22">
            <a:extLst>
              <a:ext uri="{FF2B5EF4-FFF2-40B4-BE49-F238E27FC236}">
                <a16:creationId xmlns:a16="http://schemas.microsoft.com/office/drawing/2014/main" id="{01E46E93-F70F-4246-B812-FDC70BCE3C3F}"/>
              </a:ext>
            </a:extLst>
          </p:cNvPr>
          <p:cNvGraphicFramePr>
            <a:graphicFrameLocks/>
          </p:cNvGraphicFramePr>
          <p:nvPr/>
        </p:nvGraphicFramePr>
        <p:xfrm>
          <a:off x="6464879" y="4288792"/>
          <a:ext cx="5364000" cy="1971946"/>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148180634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4">
            <a:extLst>
              <a:ext uri="{FF2B5EF4-FFF2-40B4-BE49-F238E27FC236}">
                <a16:creationId xmlns:a16="http://schemas.microsoft.com/office/drawing/2014/main" id="{8E039E19-E4ED-4230-8892-D3BD957DC9FC}"/>
              </a:ext>
            </a:extLst>
          </p:cNvPr>
          <p:cNvSpPr/>
          <p:nvPr/>
        </p:nvSpPr>
        <p:spPr>
          <a:xfrm>
            <a:off x="286870" y="-2158"/>
            <a:ext cx="10210067" cy="7744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300"/>
              </a:spcAft>
            </a:pPr>
            <a:r>
              <a:rPr lang="en-US" sz="2000" b="1" dirty="0">
                <a:solidFill>
                  <a:schemeClr val="tx1">
                    <a:lumMod val="75000"/>
                    <a:lumOff val="25000"/>
                  </a:schemeClr>
                </a:solidFill>
                <a:latin typeface="Century Gothic" panose="020B0502020202020204" pitchFamily="34" charset="0"/>
                <a:cs typeface="Arial" panose="020B0604020202020204" pitchFamily="34" charset="0"/>
              </a:rPr>
              <a:t>SOLICITUD DE CONSIDERACIONES</a:t>
            </a:r>
          </a:p>
        </p:txBody>
      </p:sp>
      <p:cxnSp>
        <p:nvCxnSpPr>
          <p:cNvPr id="7" name="Conector recto 6">
            <a:extLst>
              <a:ext uri="{FF2B5EF4-FFF2-40B4-BE49-F238E27FC236}">
                <a16:creationId xmlns:a16="http://schemas.microsoft.com/office/drawing/2014/main" id="{5D708435-718B-4287-AFE2-EC79332A2B5C}"/>
              </a:ext>
            </a:extLst>
          </p:cNvPr>
          <p:cNvCxnSpPr>
            <a:cxnSpLocks/>
          </p:cNvCxnSpPr>
          <p:nvPr/>
        </p:nvCxnSpPr>
        <p:spPr>
          <a:xfrm>
            <a:off x="95362" y="714223"/>
            <a:ext cx="11944238" cy="0"/>
          </a:xfrm>
          <a:prstGeom prst="line">
            <a:avLst/>
          </a:prstGeom>
        </p:spPr>
        <p:style>
          <a:lnRef idx="1">
            <a:schemeClr val="accent1"/>
          </a:lnRef>
          <a:fillRef idx="0">
            <a:schemeClr val="accent1"/>
          </a:fillRef>
          <a:effectRef idx="0">
            <a:schemeClr val="accent1"/>
          </a:effectRef>
          <a:fontRef idx="minor">
            <a:schemeClr val="tx1"/>
          </a:fontRef>
        </p:style>
      </p:cxnSp>
      <p:pic>
        <p:nvPicPr>
          <p:cNvPr id="8" name="Imagen 7">
            <a:extLst>
              <a:ext uri="{FF2B5EF4-FFF2-40B4-BE49-F238E27FC236}">
                <a16:creationId xmlns:a16="http://schemas.microsoft.com/office/drawing/2014/main" id="{B1E717F5-737C-4477-9CD8-29B007204FB2}"/>
              </a:ext>
            </a:extLst>
          </p:cNvPr>
          <p:cNvPicPr>
            <a:picLocks noChangeAspect="1"/>
          </p:cNvPicPr>
          <p:nvPr/>
        </p:nvPicPr>
        <p:blipFill rotWithShape="1">
          <a:blip r:embed="rId2" cstate="hqprint">
            <a:clrChange>
              <a:clrFrom>
                <a:srgbClr val="FFFFFF"/>
              </a:clrFrom>
              <a:clrTo>
                <a:srgbClr val="FFFFFF">
                  <a:alpha val="0"/>
                </a:srgbClr>
              </a:clrTo>
            </a:clrChange>
            <a:extLst>
              <a:ext uri="{28A0092B-C50C-407E-A947-70E740481C1C}">
                <a14:useLocalDpi xmlns:a14="http://schemas.microsoft.com/office/drawing/2010/main" val="0"/>
              </a:ext>
            </a:extLst>
          </a:blip>
          <a:srcRect t="18812" b="24432"/>
          <a:stretch/>
        </p:blipFill>
        <p:spPr>
          <a:xfrm>
            <a:off x="10287790" y="6356636"/>
            <a:ext cx="1626487" cy="403961"/>
          </a:xfrm>
          <a:prstGeom prst="rect">
            <a:avLst/>
          </a:prstGeom>
        </p:spPr>
      </p:pic>
      <p:cxnSp>
        <p:nvCxnSpPr>
          <p:cNvPr id="9" name="Conector recto 8">
            <a:extLst>
              <a:ext uri="{FF2B5EF4-FFF2-40B4-BE49-F238E27FC236}">
                <a16:creationId xmlns:a16="http://schemas.microsoft.com/office/drawing/2014/main" id="{7E41461D-D74F-47D8-BE3C-95777A430118}"/>
              </a:ext>
            </a:extLst>
          </p:cNvPr>
          <p:cNvCxnSpPr>
            <a:cxnSpLocks/>
          </p:cNvCxnSpPr>
          <p:nvPr/>
        </p:nvCxnSpPr>
        <p:spPr>
          <a:xfrm>
            <a:off x="-29961" y="6286708"/>
            <a:ext cx="12221961" cy="0"/>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2" name="Tabla 2">
            <a:extLst>
              <a:ext uri="{FF2B5EF4-FFF2-40B4-BE49-F238E27FC236}">
                <a16:creationId xmlns:a16="http://schemas.microsoft.com/office/drawing/2014/main" id="{A7935581-6C18-48A8-AD48-C7E0E536A183}"/>
              </a:ext>
            </a:extLst>
          </p:cNvPr>
          <p:cNvGraphicFramePr>
            <a:graphicFrameLocks noGrp="1"/>
          </p:cNvGraphicFramePr>
          <p:nvPr/>
        </p:nvGraphicFramePr>
        <p:xfrm>
          <a:off x="547463" y="1244914"/>
          <a:ext cx="11040036" cy="4480560"/>
        </p:xfrm>
        <a:graphic>
          <a:graphicData uri="http://schemas.openxmlformats.org/drawingml/2006/table">
            <a:tbl>
              <a:tblPr firstRow="1" bandRow="1">
                <a:tableStyleId>{5C22544A-7EE6-4342-B048-85BDC9FD1C3A}</a:tableStyleId>
              </a:tblPr>
              <a:tblGrid>
                <a:gridCol w="2753710">
                  <a:extLst>
                    <a:ext uri="{9D8B030D-6E8A-4147-A177-3AD203B41FA5}">
                      <a16:colId xmlns:a16="http://schemas.microsoft.com/office/drawing/2014/main" val="2899319005"/>
                    </a:ext>
                  </a:extLst>
                </a:gridCol>
                <a:gridCol w="1651959">
                  <a:extLst>
                    <a:ext uri="{9D8B030D-6E8A-4147-A177-3AD203B41FA5}">
                      <a16:colId xmlns:a16="http://schemas.microsoft.com/office/drawing/2014/main" val="159755084"/>
                    </a:ext>
                  </a:extLst>
                </a:gridCol>
                <a:gridCol w="6634367">
                  <a:extLst>
                    <a:ext uri="{9D8B030D-6E8A-4147-A177-3AD203B41FA5}">
                      <a16:colId xmlns:a16="http://schemas.microsoft.com/office/drawing/2014/main" val="1950360869"/>
                    </a:ext>
                  </a:extLst>
                </a:gridCol>
              </a:tblGrid>
              <a:tr h="370840">
                <a:tc>
                  <a:txBody>
                    <a:bodyPr/>
                    <a:lstStyle/>
                    <a:p>
                      <a:pPr algn="ctr"/>
                      <a:endParaRPr lang="en-US" dirty="0"/>
                    </a:p>
                  </a:txBody>
                  <a:tcPr/>
                </a:tc>
                <a:tc>
                  <a:txBody>
                    <a:bodyPr/>
                    <a:lstStyle/>
                    <a:p>
                      <a:pPr algn="ctr"/>
                      <a:r>
                        <a:rPr lang="en-US" dirty="0"/>
                        <a:t>Extender </a:t>
                      </a:r>
                      <a:r>
                        <a:rPr lang="en-US" dirty="0" err="1"/>
                        <a:t>el</a:t>
                      </a:r>
                      <a:r>
                        <a:rPr lang="en-US" dirty="0"/>
                        <a:t> period de </a:t>
                      </a:r>
                      <a:r>
                        <a:rPr lang="en-US" dirty="0" err="1"/>
                        <a:t>Gracia</a:t>
                      </a:r>
                      <a:endParaRPr lang="en-US" dirty="0"/>
                    </a:p>
                  </a:txBody>
                  <a:tcPr/>
                </a:tc>
                <a:tc>
                  <a:txBody>
                    <a:bodyPr/>
                    <a:lstStyle/>
                    <a:p>
                      <a:pPr algn="ctr"/>
                      <a:r>
                        <a:rPr lang="en-US" dirty="0" err="1"/>
                        <a:t>Observaciones</a:t>
                      </a:r>
                      <a:endParaRPr lang="en-US" dirty="0"/>
                    </a:p>
                  </a:txBody>
                  <a:tcPr/>
                </a:tc>
                <a:extLst>
                  <a:ext uri="{0D108BD9-81ED-4DB2-BD59-A6C34878D82A}">
                    <a16:rowId xmlns:a16="http://schemas.microsoft.com/office/drawing/2014/main" val="1568804911"/>
                  </a:ext>
                </a:extLst>
              </a:tr>
              <a:tr h="370840">
                <a:tc>
                  <a:txBody>
                    <a:bodyPr/>
                    <a:lstStyle/>
                    <a:p>
                      <a:pPr algn="ctr"/>
                      <a:r>
                        <a:rPr lang="en-US" dirty="0"/>
                        <a:t>PERIODO DE GRACIA</a:t>
                      </a:r>
                    </a:p>
                    <a:p>
                      <a:pPr algn="ctr"/>
                      <a:r>
                        <a:rPr lang="en-US" dirty="0"/>
                        <a:t>CAPITAL E INTERESES</a:t>
                      </a:r>
                    </a:p>
                  </a:txBody>
                  <a:tcPr/>
                </a:tc>
                <a:tc>
                  <a:txBody>
                    <a:bodyPr/>
                    <a:lstStyle/>
                    <a:p>
                      <a:pPr algn="ctr"/>
                      <a:r>
                        <a:rPr lang="en-US" dirty="0"/>
                        <a:t>6 MESES</a:t>
                      </a:r>
                    </a:p>
                  </a:txBody>
                  <a:tcPr/>
                </a:tc>
                <a:tc>
                  <a:txBody>
                    <a:bodyPr/>
                    <a:lstStyle/>
                    <a:p>
                      <a:pPr algn="ctr"/>
                      <a:r>
                        <a:rPr lang="en-US" dirty="0" err="1"/>
                        <a:t>Incluye</a:t>
                      </a:r>
                      <a:r>
                        <a:rPr lang="en-US" dirty="0"/>
                        <a:t> los meses:</a:t>
                      </a:r>
                    </a:p>
                    <a:p>
                      <a:pPr algn="ctr"/>
                      <a:r>
                        <a:rPr lang="en-US" dirty="0"/>
                        <a:t>Mayo a </a:t>
                      </a:r>
                      <a:r>
                        <a:rPr lang="en-US" dirty="0" err="1"/>
                        <a:t>Octubre</a:t>
                      </a:r>
                      <a:r>
                        <a:rPr lang="en-US" dirty="0"/>
                        <a:t> </a:t>
                      </a:r>
                    </a:p>
                    <a:p>
                      <a:pPr algn="ctr"/>
                      <a:r>
                        <a:rPr lang="en-US" dirty="0" err="1"/>
                        <a:t>Inicio</a:t>
                      </a:r>
                      <a:r>
                        <a:rPr lang="en-US" dirty="0"/>
                        <a:t> de </a:t>
                      </a:r>
                      <a:r>
                        <a:rPr lang="en-US" dirty="0" err="1"/>
                        <a:t>Pagos</a:t>
                      </a:r>
                      <a:r>
                        <a:rPr lang="en-US" dirty="0"/>
                        <a:t> a </a:t>
                      </a:r>
                      <a:r>
                        <a:rPr lang="en-US" dirty="0" err="1"/>
                        <a:t>partir</a:t>
                      </a:r>
                      <a:r>
                        <a:rPr lang="en-US" dirty="0"/>
                        <a:t> de </a:t>
                      </a:r>
                      <a:r>
                        <a:rPr lang="en-US" dirty="0" err="1"/>
                        <a:t>Noviembre</a:t>
                      </a:r>
                      <a:endParaRPr lang="en-US" dirty="0"/>
                    </a:p>
                    <a:p>
                      <a:pPr algn="ctr"/>
                      <a:r>
                        <a:rPr lang="en-US" dirty="0"/>
                        <a:t>Extender la </a:t>
                      </a:r>
                      <a:r>
                        <a:rPr lang="en-US" dirty="0" err="1"/>
                        <a:t>causación</a:t>
                      </a:r>
                      <a:r>
                        <a:rPr lang="en-US" dirty="0"/>
                        <a:t> de </a:t>
                      </a:r>
                      <a:r>
                        <a:rPr lang="en-US" dirty="0" err="1"/>
                        <a:t>periodo</a:t>
                      </a:r>
                      <a:r>
                        <a:rPr lang="en-US" dirty="0"/>
                        <a:t> de </a:t>
                      </a:r>
                      <a:r>
                        <a:rPr lang="en-US" dirty="0" err="1"/>
                        <a:t>gracia</a:t>
                      </a:r>
                      <a:r>
                        <a:rPr lang="en-US" dirty="0"/>
                        <a:t> 6 meses e </a:t>
                      </a:r>
                      <a:r>
                        <a:rPr lang="en-US" dirty="0" err="1"/>
                        <a:t>inicio</a:t>
                      </a:r>
                      <a:r>
                        <a:rPr lang="en-US" dirty="0"/>
                        <a:t> de </a:t>
                      </a:r>
                      <a:r>
                        <a:rPr lang="en-US" dirty="0" err="1"/>
                        <a:t>pagos</a:t>
                      </a:r>
                      <a:r>
                        <a:rPr lang="en-US" dirty="0"/>
                        <a:t> de </a:t>
                      </a:r>
                      <a:r>
                        <a:rPr lang="en-US" dirty="0" err="1"/>
                        <a:t>cuotas</a:t>
                      </a:r>
                      <a:r>
                        <a:rPr lang="en-US" dirty="0"/>
                        <a:t> a </a:t>
                      </a:r>
                      <a:r>
                        <a:rPr lang="en-US" dirty="0" err="1"/>
                        <a:t>partir</a:t>
                      </a:r>
                      <a:r>
                        <a:rPr lang="en-US" dirty="0"/>
                        <a:t> de </a:t>
                      </a:r>
                      <a:r>
                        <a:rPr lang="en-US" dirty="0" err="1"/>
                        <a:t>Noviembre</a:t>
                      </a:r>
                      <a:r>
                        <a:rPr lang="en-US" dirty="0"/>
                        <a:t> de 2024</a:t>
                      </a:r>
                    </a:p>
                    <a:p>
                      <a:pPr algn="ctr"/>
                      <a:endParaRPr lang="en-US" dirty="0"/>
                    </a:p>
                  </a:txBody>
                  <a:tcPr/>
                </a:tc>
                <a:extLst>
                  <a:ext uri="{0D108BD9-81ED-4DB2-BD59-A6C34878D82A}">
                    <a16:rowId xmlns:a16="http://schemas.microsoft.com/office/drawing/2014/main" val="3762586118"/>
                  </a:ext>
                </a:extLst>
              </a:tr>
              <a:tr h="370840">
                <a:tc>
                  <a:txBody>
                    <a:bodyPr/>
                    <a:lstStyle/>
                    <a:p>
                      <a:pPr algn="ctr"/>
                      <a:r>
                        <a:rPr lang="en-US" dirty="0"/>
                        <a:t>TASA</a:t>
                      </a:r>
                    </a:p>
                  </a:txBody>
                  <a:tcPr/>
                </a:tc>
                <a:tc>
                  <a:txBody>
                    <a:bodyPr/>
                    <a:lstStyle/>
                    <a:p>
                      <a:pPr algn="ctr"/>
                      <a:endParaRPr lang="en-US" dirty="0"/>
                    </a:p>
                  </a:txBody>
                  <a:tcPr/>
                </a:tc>
                <a:tc>
                  <a:txBody>
                    <a:bodyPr/>
                    <a:lstStyle/>
                    <a:p>
                      <a:pPr algn="ctr"/>
                      <a:r>
                        <a:rPr lang="en-US" dirty="0" err="1"/>
                        <a:t>Aplicar</a:t>
                      </a:r>
                      <a:r>
                        <a:rPr lang="en-US" dirty="0"/>
                        <a:t> </a:t>
                      </a:r>
                      <a:r>
                        <a:rPr lang="en-US" dirty="0" err="1"/>
                        <a:t>condiciones</a:t>
                      </a:r>
                      <a:r>
                        <a:rPr lang="en-US" dirty="0"/>
                        <a:t> originates de Tasa </a:t>
                      </a:r>
                      <a:r>
                        <a:rPr lang="en-US" dirty="0" err="1"/>
                        <a:t>Techo</a:t>
                      </a:r>
                      <a:r>
                        <a:rPr lang="en-US" dirty="0"/>
                        <a:t> y Tasa </a:t>
                      </a:r>
                      <a:r>
                        <a:rPr lang="en-US" dirty="0" err="1"/>
                        <a:t>Piso</a:t>
                      </a:r>
                      <a:r>
                        <a:rPr lang="en-US" dirty="0"/>
                        <a:t>.</a:t>
                      </a:r>
                    </a:p>
                    <a:p>
                      <a:pPr algn="ctr"/>
                      <a:endParaRPr lang="en-US" dirty="0"/>
                    </a:p>
                    <a:p>
                      <a:pPr algn="ctr"/>
                      <a:endParaRPr lang="en-US" dirty="0"/>
                    </a:p>
                  </a:txBody>
                  <a:tcPr/>
                </a:tc>
                <a:extLst>
                  <a:ext uri="{0D108BD9-81ED-4DB2-BD59-A6C34878D82A}">
                    <a16:rowId xmlns:a16="http://schemas.microsoft.com/office/drawing/2014/main" val="4229561837"/>
                  </a:ext>
                </a:extLst>
              </a:tr>
              <a:tr h="370840">
                <a:tc>
                  <a:txBody>
                    <a:bodyPr/>
                    <a:lstStyle/>
                    <a:p>
                      <a:pPr algn="ctr"/>
                      <a:r>
                        <a:rPr lang="en-US" dirty="0"/>
                        <a:t>PLAZO</a:t>
                      </a:r>
                    </a:p>
                  </a:txBody>
                  <a:tcPr/>
                </a:tc>
                <a:tc>
                  <a:txBody>
                    <a:bodyPr/>
                    <a:lstStyle/>
                    <a:p>
                      <a:pPr algn="ctr"/>
                      <a:endParaRPr lang="en-US" dirty="0"/>
                    </a:p>
                  </a:txBody>
                  <a:tcPr/>
                </a:tc>
                <a:tc>
                  <a:txBody>
                    <a:bodyPr/>
                    <a:lstStyle/>
                    <a:p>
                      <a:pPr algn="ctr"/>
                      <a:r>
                        <a:rPr lang="en-US" dirty="0"/>
                        <a:t>Los </a:t>
                      </a:r>
                      <a:r>
                        <a:rPr lang="en-US" dirty="0" err="1"/>
                        <a:t>saldos</a:t>
                      </a:r>
                      <a:r>
                        <a:rPr lang="en-US" dirty="0"/>
                        <a:t> de </a:t>
                      </a:r>
                      <a:r>
                        <a:rPr lang="en-US" dirty="0" err="1"/>
                        <a:t>actuales</a:t>
                      </a:r>
                      <a:r>
                        <a:rPr lang="en-US" dirty="0"/>
                        <a:t> </a:t>
                      </a:r>
                      <a:r>
                        <a:rPr lang="en-US" dirty="0" err="1"/>
                        <a:t>actualmente</a:t>
                      </a:r>
                      <a:r>
                        <a:rPr lang="en-US" dirty="0"/>
                        <a:t> </a:t>
                      </a:r>
                      <a:r>
                        <a:rPr lang="en-US" dirty="0" err="1"/>
                        <a:t>pendiente</a:t>
                      </a:r>
                      <a:r>
                        <a:rPr lang="en-US" dirty="0"/>
                        <a:t> por </a:t>
                      </a:r>
                      <a:r>
                        <a:rPr lang="en-US" dirty="0" err="1"/>
                        <a:t>pagar</a:t>
                      </a:r>
                      <a:r>
                        <a:rPr lang="en-US" dirty="0"/>
                        <a:t>, </a:t>
                      </a:r>
                      <a:r>
                        <a:rPr lang="en-US" dirty="0" err="1"/>
                        <a:t>reexpresarlos</a:t>
                      </a:r>
                      <a:r>
                        <a:rPr lang="en-US" dirty="0"/>
                        <a:t> a 72 meses</a:t>
                      </a:r>
                    </a:p>
                    <a:p>
                      <a:pPr algn="ctr"/>
                      <a:endParaRPr lang="en-US" dirty="0"/>
                    </a:p>
                  </a:txBody>
                  <a:tcPr/>
                </a:tc>
                <a:extLst>
                  <a:ext uri="{0D108BD9-81ED-4DB2-BD59-A6C34878D82A}">
                    <a16:rowId xmlns:a16="http://schemas.microsoft.com/office/drawing/2014/main" val="3217671752"/>
                  </a:ext>
                </a:extLst>
              </a:tr>
            </a:tbl>
          </a:graphicData>
        </a:graphic>
      </p:graphicFrame>
    </p:spTree>
    <p:extLst>
      <p:ext uri="{BB962C8B-B14F-4D97-AF65-F5344CB8AC3E}">
        <p14:creationId xmlns:p14="http://schemas.microsoft.com/office/powerpoint/2010/main" val="83144765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C652B9DF-AE00-B15A-6B90-49237D3D6200}"/>
              </a:ext>
            </a:extLst>
          </p:cNvPr>
          <p:cNvSpPr>
            <a:spLocks noGrp="1"/>
          </p:cNvSpPr>
          <p:nvPr>
            <p:ph idx="1"/>
          </p:nvPr>
        </p:nvSpPr>
        <p:spPr>
          <a:xfrm>
            <a:off x="1137034" y="2194102"/>
            <a:ext cx="4438036" cy="3908585"/>
          </a:xfrm>
        </p:spPr>
        <p:txBody>
          <a:bodyPr>
            <a:normAutofit lnSpcReduction="10000"/>
          </a:bodyPr>
          <a:lstStyle/>
          <a:p>
            <a:pPr marL="0" marR="0">
              <a:spcBef>
                <a:spcPts val="0"/>
              </a:spcBef>
              <a:spcAft>
                <a:spcPts val="800"/>
              </a:spcAft>
            </a:pPr>
            <a:r>
              <a:rPr lang="es-ES" sz="1600" kern="100" dirty="0">
                <a:effectLst/>
                <a:latin typeface="Calibri" panose="020F0502020204030204" pitchFamily="34" charset="0"/>
                <a:ea typeface="Calibri" panose="020F0502020204030204" pitchFamily="34" charset="0"/>
                <a:cs typeface="Times New Roman" panose="02020603050405020304" pitchFamily="18" charset="0"/>
              </a:rPr>
              <a:t>Este documento contiene "información prospectiva", que puede incluir, pero no se limita a, declaraciones con respecto al desempeño financiero o operativo futuro de la Compañía y sus proyectos, y, específicamente, declaraciones sobre el crecimiento anticipado en la producción anual de oro, futuros costos en efectivo, costos totales de mantenimiento, y costos totales, gastos generales y administrativos y gastos de capital, flujo de efectivo libre.</a:t>
            </a:r>
          </a:p>
          <a:p>
            <a:pPr marL="0" marR="0">
              <a:spcBef>
                <a:spcPts val="0"/>
              </a:spcBef>
              <a:spcAft>
                <a:spcPts val="800"/>
              </a:spcAft>
            </a:pPr>
            <a:endParaRPr lang="es-ES" sz="16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800"/>
              </a:spcAft>
            </a:pPr>
            <a:r>
              <a:rPr lang="es-ES" sz="1600" kern="100" dirty="0">
                <a:effectLst/>
                <a:latin typeface="Calibri" panose="020F0502020204030204" pitchFamily="34" charset="0"/>
                <a:ea typeface="Calibri" panose="020F0502020204030204" pitchFamily="34" charset="0"/>
                <a:cs typeface="Times New Roman" panose="02020603050405020304" pitchFamily="18" charset="0"/>
              </a:rPr>
              <a:t>Las declaraciones prospectivas involucran riesgos, incertidumbres y otros factores conocidos y desconocidos que pueden hacer que los resultados reales, el desempeño o los logros difieran materialmente de cualquier resultado futuro, desempeño o logro expresado o implícito en las declaraciones prospectivas.</a:t>
            </a:r>
          </a:p>
          <a:p>
            <a:pPr marL="0" marR="0">
              <a:spcBef>
                <a:spcPts val="0"/>
              </a:spcBef>
              <a:spcAft>
                <a:spcPts val="800"/>
              </a:spcAft>
            </a:pPr>
            <a:endParaRPr lang="es-ES" sz="16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800"/>
              </a:spcAft>
            </a:pPr>
            <a:endParaRPr lang="es-ES" sz="16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800"/>
              </a:spcAft>
            </a:pPr>
            <a:endParaRPr lang="es-ES" sz="16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800"/>
              </a:spcAft>
            </a:pPr>
            <a:endParaRPr lang="es-ES" sz="16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800"/>
              </a:spcAft>
            </a:pPr>
            <a:endParaRPr lang="es-ES" sz="16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800"/>
              </a:spcAft>
            </a:pPr>
            <a:endParaRPr lang="es-ES" sz="16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600" dirty="0"/>
          </a:p>
        </p:txBody>
      </p:sp>
      <p:pic>
        <p:nvPicPr>
          <p:cNvPr id="2" name="Imagen 1">
            <a:extLst>
              <a:ext uri="{FF2B5EF4-FFF2-40B4-BE49-F238E27FC236}">
                <a16:creationId xmlns:a16="http://schemas.microsoft.com/office/drawing/2014/main" id="{F94BBF9C-A87F-E3F6-B3E8-71140D7C527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7895" t="25438" r="9430" b="26567"/>
          <a:stretch/>
        </p:blipFill>
        <p:spPr>
          <a:xfrm>
            <a:off x="6880610" y="2838473"/>
            <a:ext cx="4737650" cy="1203269"/>
          </a:xfrm>
          <a:prstGeom prst="rect">
            <a:avLst/>
          </a:prstGeom>
        </p:spPr>
      </p:pic>
    </p:spTree>
    <p:extLst>
      <p:ext uri="{BB962C8B-B14F-4D97-AF65-F5344CB8AC3E}">
        <p14:creationId xmlns:p14="http://schemas.microsoft.com/office/powerpoint/2010/main" val="355454760"/>
      </p:ext>
    </p:extLst>
  </p:cSld>
  <p:clrMapOvr>
    <a:masterClrMapping/>
  </p:clrMapOvr>
</p:sld>
</file>

<file path=ppt/theme/theme1.xml><?xml version="1.0" encoding="utf-8"?>
<a:theme xmlns:a="http://schemas.openxmlformats.org/drawingml/2006/main" name="Tema de Office">
  <a:themeElements>
    <a:clrScheme name="Aurum">
      <a:dk1>
        <a:sysClr val="windowText" lastClr="000000"/>
      </a:dk1>
      <a:lt1>
        <a:sysClr val="window" lastClr="FFFFFF"/>
      </a:lt1>
      <a:dk2>
        <a:srgbClr val="44546A"/>
      </a:dk2>
      <a:lt2>
        <a:srgbClr val="E7E6E6"/>
      </a:lt2>
      <a:accent1>
        <a:srgbClr val="375623"/>
      </a:accent1>
      <a:accent2>
        <a:srgbClr val="538135"/>
      </a:accent2>
      <a:accent3>
        <a:srgbClr val="A8D08D"/>
      </a:accent3>
      <a:accent4>
        <a:srgbClr val="323F4F"/>
      </a:accent4>
      <a:accent5>
        <a:srgbClr val="8496B0"/>
      </a:accent5>
      <a:accent6>
        <a:srgbClr val="93C573"/>
      </a:accent6>
      <a:hlink>
        <a:srgbClr val="EDEDED"/>
      </a:hlink>
      <a:folHlink>
        <a:srgbClr val="954F72"/>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Aurum">
    <a:dk1>
      <a:sysClr val="windowText" lastClr="000000"/>
    </a:dk1>
    <a:lt1>
      <a:sysClr val="window" lastClr="FFFFFF"/>
    </a:lt1>
    <a:dk2>
      <a:srgbClr val="44546A"/>
    </a:dk2>
    <a:lt2>
      <a:srgbClr val="E7E6E6"/>
    </a:lt2>
    <a:accent1>
      <a:srgbClr val="375623"/>
    </a:accent1>
    <a:accent2>
      <a:srgbClr val="538135"/>
    </a:accent2>
    <a:accent3>
      <a:srgbClr val="A8D08D"/>
    </a:accent3>
    <a:accent4>
      <a:srgbClr val="323F4F"/>
    </a:accent4>
    <a:accent5>
      <a:srgbClr val="8496B0"/>
    </a:accent5>
    <a:accent6>
      <a:srgbClr val="93C573"/>
    </a:accent6>
    <a:hlink>
      <a:srgbClr val="EDEDED"/>
    </a:hlink>
    <a:folHlink>
      <a:srgbClr val="954F72"/>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Aurum">
    <a:dk1>
      <a:sysClr val="windowText" lastClr="000000"/>
    </a:dk1>
    <a:lt1>
      <a:sysClr val="window" lastClr="FFFFFF"/>
    </a:lt1>
    <a:dk2>
      <a:srgbClr val="44546A"/>
    </a:dk2>
    <a:lt2>
      <a:srgbClr val="E7E6E6"/>
    </a:lt2>
    <a:accent1>
      <a:srgbClr val="375623"/>
    </a:accent1>
    <a:accent2>
      <a:srgbClr val="538135"/>
    </a:accent2>
    <a:accent3>
      <a:srgbClr val="A8D08D"/>
    </a:accent3>
    <a:accent4>
      <a:srgbClr val="323F4F"/>
    </a:accent4>
    <a:accent5>
      <a:srgbClr val="8496B0"/>
    </a:accent5>
    <a:accent6>
      <a:srgbClr val="93C573"/>
    </a:accent6>
    <a:hlink>
      <a:srgbClr val="EDEDED"/>
    </a:hlink>
    <a:folHlink>
      <a:srgbClr val="954F72"/>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Aurum">
    <a:dk1>
      <a:sysClr val="windowText" lastClr="000000"/>
    </a:dk1>
    <a:lt1>
      <a:sysClr val="window" lastClr="FFFFFF"/>
    </a:lt1>
    <a:dk2>
      <a:srgbClr val="44546A"/>
    </a:dk2>
    <a:lt2>
      <a:srgbClr val="E7E6E6"/>
    </a:lt2>
    <a:accent1>
      <a:srgbClr val="375623"/>
    </a:accent1>
    <a:accent2>
      <a:srgbClr val="538135"/>
    </a:accent2>
    <a:accent3>
      <a:srgbClr val="A8D08D"/>
    </a:accent3>
    <a:accent4>
      <a:srgbClr val="323F4F"/>
    </a:accent4>
    <a:accent5>
      <a:srgbClr val="8496B0"/>
    </a:accent5>
    <a:accent6>
      <a:srgbClr val="93C573"/>
    </a:accent6>
    <a:hlink>
      <a:srgbClr val="EDEDED"/>
    </a:hlink>
    <a:folHlink>
      <a:srgbClr val="954F72"/>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Aurum">
    <a:dk1>
      <a:sysClr val="windowText" lastClr="000000"/>
    </a:dk1>
    <a:lt1>
      <a:sysClr val="window" lastClr="FFFFFF"/>
    </a:lt1>
    <a:dk2>
      <a:srgbClr val="44546A"/>
    </a:dk2>
    <a:lt2>
      <a:srgbClr val="E7E6E6"/>
    </a:lt2>
    <a:accent1>
      <a:srgbClr val="375623"/>
    </a:accent1>
    <a:accent2>
      <a:srgbClr val="538135"/>
    </a:accent2>
    <a:accent3>
      <a:srgbClr val="A8D08D"/>
    </a:accent3>
    <a:accent4>
      <a:srgbClr val="323F4F"/>
    </a:accent4>
    <a:accent5>
      <a:srgbClr val="8496B0"/>
    </a:accent5>
    <a:accent6>
      <a:srgbClr val="93C573"/>
    </a:accent6>
    <a:hlink>
      <a:srgbClr val="EDEDED"/>
    </a:hlink>
    <a:folHlink>
      <a:srgbClr val="954F72"/>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Aurum">
    <a:dk1>
      <a:sysClr val="windowText" lastClr="000000"/>
    </a:dk1>
    <a:lt1>
      <a:sysClr val="window" lastClr="FFFFFF"/>
    </a:lt1>
    <a:dk2>
      <a:srgbClr val="44546A"/>
    </a:dk2>
    <a:lt2>
      <a:srgbClr val="E7E6E6"/>
    </a:lt2>
    <a:accent1>
      <a:srgbClr val="375623"/>
    </a:accent1>
    <a:accent2>
      <a:srgbClr val="538135"/>
    </a:accent2>
    <a:accent3>
      <a:srgbClr val="A8D08D"/>
    </a:accent3>
    <a:accent4>
      <a:srgbClr val="323F4F"/>
    </a:accent4>
    <a:accent5>
      <a:srgbClr val="8496B0"/>
    </a:accent5>
    <a:accent6>
      <a:srgbClr val="93C573"/>
    </a:accent6>
    <a:hlink>
      <a:srgbClr val="EDEDED"/>
    </a:hlink>
    <a:folHlink>
      <a:srgbClr val="954F72"/>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Aurum">
    <a:dk1>
      <a:sysClr val="windowText" lastClr="000000"/>
    </a:dk1>
    <a:lt1>
      <a:sysClr val="window" lastClr="FFFFFF"/>
    </a:lt1>
    <a:dk2>
      <a:srgbClr val="44546A"/>
    </a:dk2>
    <a:lt2>
      <a:srgbClr val="E7E6E6"/>
    </a:lt2>
    <a:accent1>
      <a:srgbClr val="375623"/>
    </a:accent1>
    <a:accent2>
      <a:srgbClr val="538135"/>
    </a:accent2>
    <a:accent3>
      <a:srgbClr val="A8D08D"/>
    </a:accent3>
    <a:accent4>
      <a:srgbClr val="323F4F"/>
    </a:accent4>
    <a:accent5>
      <a:srgbClr val="8496B0"/>
    </a:accent5>
    <a:accent6>
      <a:srgbClr val="93C573"/>
    </a:accent6>
    <a:hlink>
      <a:srgbClr val="EDEDED"/>
    </a:hlink>
    <a:folHlink>
      <a:srgbClr val="954F72"/>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Aurum">
    <a:dk1>
      <a:sysClr val="windowText" lastClr="000000"/>
    </a:dk1>
    <a:lt1>
      <a:sysClr val="window" lastClr="FFFFFF"/>
    </a:lt1>
    <a:dk2>
      <a:srgbClr val="44546A"/>
    </a:dk2>
    <a:lt2>
      <a:srgbClr val="E7E6E6"/>
    </a:lt2>
    <a:accent1>
      <a:srgbClr val="375623"/>
    </a:accent1>
    <a:accent2>
      <a:srgbClr val="538135"/>
    </a:accent2>
    <a:accent3>
      <a:srgbClr val="A8D08D"/>
    </a:accent3>
    <a:accent4>
      <a:srgbClr val="323F4F"/>
    </a:accent4>
    <a:accent5>
      <a:srgbClr val="8496B0"/>
    </a:accent5>
    <a:accent6>
      <a:srgbClr val="93C573"/>
    </a:accent6>
    <a:hlink>
      <a:srgbClr val="EDEDED"/>
    </a:hlink>
    <a:folHlink>
      <a:srgbClr val="954F72"/>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Aurum">
    <a:dk1>
      <a:sysClr val="windowText" lastClr="000000"/>
    </a:dk1>
    <a:lt1>
      <a:sysClr val="window" lastClr="FFFFFF"/>
    </a:lt1>
    <a:dk2>
      <a:srgbClr val="44546A"/>
    </a:dk2>
    <a:lt2>
      <a:srgbClr val="E7E6E6"/>
    </a:lt2>
    <a:accent1>
      <a:srgbClr val="375623"/>
    </a:accent1>
    <a:accent2>
      <a:srgbClr val="538135"/>
    </a:accent2>
    <a:accent3>
      <a:srgbClr val="A8D08D"/>
    </a:accent3>
    <a:accent4>
      <a:srgbClr val="323F4F"/>
    </a:accent4>
    <a:accent5>
      <a:srgbClr val="8496B0"/>
    </a:accent5>
    <a:accent6>
      <a:srgbClr val="93C573"/>
    </a:accent6>
    <a:hlink>
      <a:srgbClr val="EDEDED"/>
    </a:hlink>
    <a:folHlink>
      <a:srgbClr val="954F72"/>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xml><?xml version="1.0" encoding="utf-8"?>
<a:themeOverride xmlns:a="http://schemas.openxmlformats.org/drawingml/2006/main">
  <a:clrScheme name="Aurum">
    <a:dk1>
      <a:sysClr val="windowText" lastClr="000000"/>
    </a:dk1>
    <a:lt1>
      <a:sysClr val="window" lastClr="FFFFFF"/>
    </a:lt1>
    <a:dk2>
      <a:srgbClr val="44546A"/>
    </a:dk2>
    <a:lt2>
      <a:srgbClr val="E7E6E6"/>
    </a:lt2>
    <a:accent1>
      <a:srgbClr val="375623"/>
    </a:accent1>
    <a:accent2>
      <a:srgbClr val="538135"/>
    </a:accent2>
    <a:accent3>
      <a:srgbClr val="A8D08D"/>
    </a:accent3>
    <a:accent4>
      <a:srgbClr val="323F4F"/>
    </a:accent4>
    <a:accent5>
      <a:srgbClr val="8496B0"/>
    </a:accent5>
    <a:accent6>
      <a:srgbClr val="93C573"/>
    </a:accent6>
    <a:hlink>
      <a:srgbClr val="EDEDED"/>
    </a:hlink>
    <a:folHlink>
      <a:srgbClr val="954F72"/>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0.xml><?xml version="1.0" encoding="utf-8"?>
<a:themeOverride xmlns:a="http://schemas.openxmlformats.org/drawingml/2006/main">
  <a:clrScheme name="Aurum">
    <a:dk1>
      <a:sysClr val="windowText" lastClr="000000"/>
    </a:dk1>
    <a:lt1>
      <a:sysClr val="window" lastClr="FFFFFF"/>
    </a:lt1>
    <a:dk2>
      <a:srgbClr val="44546A"/>
    </a:dk2>
    <a:lt2>
      <a:srgbClr val="E7E6E6"/>
    </a:lt2>
    <a:accent1>
      <a:srgbClr val="375623"/>
    </a:accent1>
    <a:accent2>
      <a:srgbClr val="538135"/>
    </a:accent2>
    <a:accent3>
      <a:srgbClr val="A8D08D"/>
    </a:accent3>
    <a:accent4>
      <a:srgbClr val="323F4F"/>
    </a:accent4>
    <a:accent5>
      <a:srgbClr val="8496B0"/>
    </a:accent5>
    <a:accent6>
      <a:srgbClr val="93C573"/>
    </a:accent6>
    <a:hlink>
      <a:srgbClr val="EDEDED"/>
    </a:hlink>
    <a:folHlink>
      <a:srgbClr val="954F72"/>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1.xml><?xml version="1.0" encoding="utf-8"?>
<a:themeOverride xmlns:a="http://schemas.openxmlformats.org/drawingml/2006/main">
  <a:clrScheme name="Aurum">
    <a:dk1>
      <a:sysClr val="windowText" lastClr="000000"/>
    </a:dk1>
    <a:lt1>
      <a:sysClr val="window" lastClr="FFFFFF"/>
    </a:lt1>
    <a:dk2>
      <a:srgbClr val="44546A"/>
    </a:dk2>
    <a:lt2>
      <a:srgbClr val="E7E6E6"/>
    </a:lt2>
    <a:accent1>
      <a:srgbClr val="375623"/>
    </a:accent1>
    <a:accent2>
      <a:srgbClr val="538135"/>
    </a:accent2>
    <a:accent3>
      <a:srgbClr val="A8D08D"/>
    </a:accent3>
    <a:accent4>
      <a:srgbClr val="323F4F"/>
    </a:accent4>
    <a:accent5>
      <a:srgbClr val="8496B0"/>
    </a:accent5>
    <a:accent6>
      <a:srgbClr val="93C573"/>
    </a:accent6>
    <a:hlink>
      <a:srgbClr val="EDEDED"/>
    </a:hlink>
    <a:folHlink>
      <a:srgbClr val="954F72"/>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2.xml><?xml version="1.0" encoding="utf-8"?>
<a:themeOverride xmlns:a="http://schemas.openxmlformats.org/drawingml/2006/main">
  <a:clrScheme name="Aurum">
    <a:dk1>
      <a:sysClr val="windowText" lastClr="000000"/>
    </a:dk1>
    <a:lt1>
      <a:sysClr val="window" lastClr="FFFFFF"/>
    </a:lt1>
    <a:dk2>
      <a:srgbClr val="44546A"/>
    </a:dk2>
    <a:lt2>
      <a:srgbClr val="E7E6E6"/>
    </a:lt2>
    <a:accent1>
      <a:srgbClr val="375623"/>
    </a:accent1>
    <a:accent2>
      <a:srgbClr val="538135"/>
    </a:accent2>
    <a:accent3>
      <a:srgbClr val="A8D08D"/>
    </a:accent3>
    <a:accent4>
      <a:srgbClr val="323F4F"/>
    </a:accent4>
    <a:accent5>
      <a:srgbClr val="8496B0"/>
    </a:accent5>
    <a:accent6>
      <a:srgbClr val="93C573"/>
    </a:accent6>
    <a:hlink>
      <a:srgbClr val="EDEDED"/>
    </a:hlink>
    <a:folHlink>
      <a:srgbClr val="954F72"/>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3.xml><?xml version="1.0" encoding="utf-8"?>
<a:themeOverride xmlns:a="http://schemas.openxmlformats.org/drawingml/2006/main">
  <a:clrScheme name="Aurum">
    <a:dk1>
      <a:sysClr val="windowText" lastClr="000000"/>
    </a:dk1>
    <a:lt1>
      <a:sysClr val="window" lastClr="FFFFFF"/>
    </a:lt1>
    <a:dk2>
      <a:srgbClr val="44546A"/>
    </a:dk2>
    <a:lt2>
      <a:srgbClr val="E7E6E6"/>
    </a:lt2>
    <a:accent1>
      <a:srgbClr val="375623"/>
    </a:accent1>
    <a:accent2>
      <a:srgbClr val="538135"/>
    </a:accent2>
    <a:accent3>
      <a:srgbClr val="A8D08D"/>
    </a:accent3>
    <a:accent4>
      <a:srgbClr val="323F4F"/>
    </a:accent4>
    <a:accent5>
      <a:srgbClr val="8496B0"/>
    </a:accent5>
    <a:accent6>
      <a:srgbClr val="93C573"/>
    </a:accent6>
    <a:hlink>
      <a:srgbClr val="EDEDED"/>
    </a:hlink>
    <a:folHlink>
      <a:srgbClr val="954F72"/>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8822</TotalTime>
  <Words>3662</Words>
  <Application>Microsoft Office PowerPoint</Application>
  <PresentationFormat>Panorámica</PresentationFormat>
  <Paragraphs>636</Paragraphs>
  <Slides>44</Slides>
  <Notes>7</Notes>
  <HiddenSlides>0</HiddenSlides>
  <MMClips>0</MMClips>
  <ScaleCrop>false</ScaleCrop>
  <HeadingPairs>
    <vt:vector size="8" baseType="variant">
      <vt:variant>
        <vt:lpstr>Fuentes usadas</vt:lpstr>
      </vt:variant>
      <vt:variant>
        <vt:i4>13</vt:i4>
      </vt:variant>
      <vt:variant>
        <vt:lpstr>Tema</vt:lpstr>
      </vt:variant>
      <vt:variant>
        <vt:i4>1</vt:i4>
      </vt:variant>
      <vt:variant>
        <vt:lpstr>Servidores OLE incrustados</vt:lpstr>
      </vt:variant>
      <vt:variant>
        <vt:i4>1</vt:i4>
      </vt:variant>
      <vt:variant>
        <vt:lpstr>Títulos de diapositiva</vt:lpstr>
      </vt:variant>
      <vt:variant>
        <vt:i4>44</vt:i4>
      </vt:variant>
    </vt:vector>
  </HeadingPairs>
  <TitlesOfParts>
    <vt:vector size="59" baseType="lpstr">
      <vt:lpstr>-apple-system</vt:lpstr>
      <vt:lpstr>Arial</vt:lpstr>
      <vt:lpstr>Bebas Neue</vt:lpstr>
      <vt:lpstr>Calibri</vt:lpstr>
      <vt:lpstr>Cambria Math</vt:lpstr>
      <vt:lpstr>Century Gothic</vt:lpstr>
      <vt:lpstr>Lato Light</vt:lpstr>
      <vt:lpstr>Maven Pro</vt:lpstr>
      <vt:lpstr>Montserrat Medium</vt:lpstr>
      <vt:lpstr>Montserrat SemiBold</vt:lpstr>
      <vt:lpstr>Roboto</vt:lpstr>
      <vt:lpstr>Times New Roman</vt:lpstr>
      <vt:lpstr>Wingdings</vt:lpstr>
      <vt:lpstr>Tema de Office</vt:lpstr>
      <vt:lpstr>Worksheet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Diseños de expansión de la planta </vt:lpstr>
      <vt:lpstr>Diagrama de flujo de la nueva planta de 300 ton</vt:lpstr>
      <vt:lpstr>Programación</vt:lpstr>
      <vt:lpstr>Diseño de distribución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Hugo Alexander Bello Eguizabal</dc:creator>
  <cp:lastModifiedBy>Ana Karinna</cp:lastModifiedBy>
  <cp:revision>500</cp:revision>
  <dcterms:created xsi:type="dcterms:W3CDTF">2023-12-14T15:19:50Z</dcterms:created>
  <dcterms:modified xsi:type="dcterms:W3CDTF">2024-06-20T20:48:02Z</dcterms:modified>
</cp:coreProperties>
</file>